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notesSlides/notesSlide3.xml" ContentType="application/vnd.openxmlformats-officedocument.presentationml.notesSlide+xml"/>
  <Override PartName="/ppt/charts/chart5.xml" ContentType="application/vnd.openxmlformats-officedocument.drawingml.chart+xml"/>
  <Override PartName="/ppt/drawings/drawing4.xml" ContentType="application/vnd.openxmlformats-officedocument.drawingml.chartshapes+xml"/>
  <Override PartName="/ppt/charts/chart6.xml" ContentType="application/vnd.openxmlformats-officedocument.drawingml.chart+xml"/>
  <Override PartName="/ppt/drawings/drawing5.xml" ContentType="application/vnd.openxmlformats-officedocument.drawingml.chartshapes+xml"/>
  <Override PartName="/ppt/charts/chart7.xml" ContentType="application/vnd.openxmlformats-officedocument.drawingml.chart+xml"/>
  <Override PartName="/ppt/charts/chart8.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drawings/drawing6.xml" ContentType="application/vnd.openxmlformats-officedocument.drawingml.chartshapes+xml"/>
  <Override PartName="/ppt/charts/chart13.xml" ContentType="application/vnd.openxmlformats-officedocument.drawingml.chart+xml"/>
  <Override PartName="/ppt/drawings/drawing7.xml" ContentType="application/vnd.openxmlformats-officedocument.drawingml.chartshapes+xml"/>
  <Override PartName="/ppt/notesSlides/notesSlide6.xml" ContentType="application/vnd.openxmlformats-officedocument.presentationml.notesSlide+xml"/>
  <Override PartName="/ppt/charts/chart14.xml" ContentType="application/vnd.openxmlformats-officedocument.drawingml.chart+xml"/>
  <Override PartName="/ppt/drawings/drawing8.xml" ContentType="application/vnd.openxmlformats-officedocument.drawingml.chartshapes+xml"/>
  <Override PartName="/ppt/charts/chart15.xml" ContentType="application/vnd.openxmlformats-officedocument.drawingml.chart+xml"/>
  <Override PartName="/ppt/drawings/drawing9.xml" ContentType="application/vnd.openxmlformats-officedocument.drawingml.chartshapes+xml"/>
  <Override PartName="/ppt/charts/chart1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95"/>
  </p:notesMasterIdLst>
  <p:handoutMasterIdLst>
    <p:handoutMasterId r:id="rId96"/>
  </p:handoutMasterIdLst>
  <p:sldIdLst>
    <p:sldId id="672" r:id="rId2"/>
    <p:sldId id="673" r:id="rId3"/>
    <p:sldId id="584" r:id="rId4"/>
    <p:sldId id="585" r:id="rId5"/>
    <p:sldId id="588" r:id="rId6"/>
    <p:sldId id="602" r:id="rId7"/>
    <p:sldId id="674" r:id="rId8"/>
    <p:sldId id="589" r:id="rId9"/>
    <p:sldId id="675" r:id="rId10"/>
    <p:sldId id="590" r:id="rId11"/>
    <p:sldId id="676" r:id="rId12"/>
    <p:sldId id="592" r:id="rId13"/>
    <p:sldId id="679" r:id="rId14"/>
    <p:sldId id="607" r:id="rId15"/>
    <p:sldId id="605" r:id="rId16"/>
    <p:sldId id="606" r:id="rId17"/>
    <p:sldId id="677" r:id="rId18"/>
    <p:sldId id="591" r:id="rId19"/>
    <p:sldId id="678" r:id="rId20"/>
    <p:sldId id="587" r:id="rId21"/>
    <p:sldId id="593" r:id="rId22"/>
    <p:sldId id="608" r:id="rId23"/>
    <p:sldId id="594" r:id="rId24"/>
    <p:sldId id="596" r:id="rId25"/>
    <p:sldId id="597" r:id="rId26"/>
    <p:sldId id="598" r:id="rId27"/>
    <p:sldId id="599" r:id="rId28"/>
    <p:sldId id="609" r:id="rId29"/>
    <p:sldId id="694" r:id="rId30"/>
    <p:sldId id="696" r:id="rId31"/>
    <p:sldId id="697" r:id="rId32"/>
    <p:sldId id="600" r:id="rId33"/>
    <p:sldId id="595" r:id="rId34"/>
    <p:sldId id="601" r:id="rId35"/>
    <p:sldId id="615" r:id="rId36"/>
    <p:sldId id="658" r:id="rId37"/>
    <p:sldId id="616" r:id="rId38"/>
    <p:sldId id="623" r:id="rId39"/>
    <p:sldId id="657" r:id="rId40"/>
    <p:sldId id="698" r:id="rId41"/>
    <p:sldId id="717" r:id="rId42"/>
    <p:sldId id="659" r:id="rId43"/>
    <p:sldId id="660" r:id="rId44"/>
    <p:sldId id="619" r:id="rId45"/>
    <p:sldId id="661" r:id="rId46"/>
    <p:sldId id="650" r:id="rId47"/>
    <p:sldId id="652" r:id="rId48"/>
    <p:sldId id="699" r:id="rId49"/>
    <p:sldId id="711" r:id="rId50"/>
    <p:sldId id="726" r:id="rId51"/>
    <p:sldId id="727" r:id="rId52"/>
    <p:sldId id="728" r:id="rId53"/>
    <p:sldId id="643" r:id="rId54"/>
    <p:sldId id="700" r:id="rId55"/>
    <p:sldId id="662" r:id="rId56"/>
    <p:sldId id="720" r:id="rId57"/>
    <p:sldId id="721" r:id="rId58"/>
    <p:sldId id="722" r:id="rId59"/>
    <p:sldId id="723" r:id="rId60"/>
    <p:sldId id="724" r:id="rId61"/>
    <p:sldId id="629" r:id="rId62"/>
    <p:sldId id="718" r:id="rId63"/>
    <p:sldId id="644" r:id="rId64"/>
    <p:sldId id="649" r:id="rId65"/>
    <p:sldId id="654" r:id="rId66"/>
    <p:sldId id="703" r:id="rId67"/>
    <p:sldId id="687" r:id="rId68"/>
    <p:sldId id="625" r:id="rId69"/>
    <p:sldId id="663" r:id="rId70"/>
    <p:sldId id="664" r:id="rId71"/>
    <p:sldId id="665" r:id="rId72"/>
    <p:sldId id="666" r:id="rId73"/>
    <p:sldId id="621" r:id="rId74"/>
    <p:sldId id="704" r:id="rId75"/>
    <p:sldId id="719" r:id="rId76"/>
    <p:sldId id="618" r:id="rId77"/>
    <p:sldId id="620" r:id="rId78"/>
    <p:sldId id="668" r:id="rId79"/>
    <p:sldId id="702" r:id="rId80"/>
    <p:sldId id="667" r:id="rId81"/>
    <p:sldId id="709" r:id="rId82"/>
    <p:sldId id="715" r:id="rId83"/>
    <p:sldId id="716" r:id="rId84"/>
    <p:sldId id="631" r:id="rId85"/>
    <p:sldId id="689" r:id="rId86"/>
    <p:sldId id="690" r:id="rId87"/>
    <p:sldId id="640" r:id="rId88"/>
    <p:sldId id="638" r:id="rId89"/>
    <p:sldId id="691" r:id="rId90"/>
    <p:sldId id="692" r:id="rId91"/>
    <p:sldId id="712" r:id="rId92"/>
    <p:sldId id="713" r:id="rId93"/>
    <p:sldId id="656" r:id="rId94"/>
  </p:sldIdLst>
  <p:sldSz cx="9144000" cy="6858000" type="screen4x3"/>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7BC8F6C8-4A9F-4677-BB81-A5CA6B7D8712}">
          <p14:sldIdLst>
            <p14:sldId id="672"/>
            <p14:sldId id="673"/>
            <p14:sldId id="584"/>
            <p14:sldId id="585"/>
            <p14:sldId id="588"/>
            <p14:sldId id="602"/>
            <p14:sldId id="674"/>
            <p14:sldId id="589"/>
            <p14:sldId id="675"/>
            <p14:sldId id="590"/>
            <p14:sldId id="676"/>
            <p14:sldId id="592"/>
            <p14:sldId id="679"/>
            <p14:sldId id="607"/>
            <p14:sldId id="605"/>
            <p14:sldId id="606"/>
            <p14:sldId id="677"/>
            <p14:sldId id="591"/>
            <p14:sldId id="678"/>
            <p14:sldId id="587"/>
            <p14:sldId id="593"/>
            <p14:sldId id="608"/>
            <p14:sldId id="594"/>
            <p14:sldId id="596"/>
            <p14:sldId id="597"/>
            <p14:sldId id="598"/>
            <p14:sldId id="599"/>
            <p14:sldId id="609"/>
            <p14:sldId id="694"/>
            <p14:sldId id="696"/>
            <p14:sldId id="697"/>
            <p14:sldId id="600"/>
            <p14:sldId id="595"/>
            <p14:sldId id="601"/>
            <p14:sldId id="615"/>
            <p14:sldId id="658"/>
            <p14:sldId id="616"/>
            <p14:sldId id="623"/>
            <p14:sldId id="657"/>
            <p14:sldId id="698"/>
            <p14:sldId id="717"/>
            <p14:sldId id="659"/>
            <p14:sldId id="660"/>
            <p14:sldId id="619"/>
            <p14:sldId id="661"/>
            <p14:sldId id="650"/>
            <p14:sldId id="652"/>
            <p14:sldId id="699"/>
            <p14:sldId id="711"/>
            <p14:sldId id="726"/>
            <p14:sldId id="727"/>
            <p14:sldId id="728"/>
            <p14:sldId id="643"/>
            <p14:sldId id="700"/>
            <p14:sldId id="662"/>
            <p14:sldId id="720"/>
            <p14:sldId id="721"/>
            <p14:sldId id="722"/>
            <p14:sldId id="723"/>
            <p14:sldId id="724"/>
            <p14:sldId id="629"/>
            <p14:sldId id="718"/>
            <p14:sldId id="644"/>
            <p14:sldId id="649"/>
            <p14:sldId id="654"/>
            <p14:sldId id="703"/>
            <p14:sldId id="687"/>
            <p14:sldId id="625"/>
            <p14:sldId id="663"/>
            <p14:sldId id="664"/>
            <p14:sldId id="665"/>
            <p14:sldId id="666"/>
            <p14:sldId id="621"/>
            <p14:sldId id="704"/>
            <p14:sldId id="719"/>
            <p14:sldId id="618"/>
            <p14:sldId id="620"/>
            <p14:sldId id="668"/>
            <p14:sldId id="702"/>
            <p14:sldId id="667"/>
            <p14:sldId id="709"/>
            <p14:sldId id="715"/>
            <p14:sldId id="716"/>
            <p14:sldId id="631"/>
            <p14:sldId id="689"/>
            <p14:sldId id="690"/>
            <p14:sldId id="640"/>
            <p14:sldId id="638"/>
            <p14:sldId id="691"/>
            <p14:sldId id="692"/>
            <p14:sldId id="712"/>
            <p14:sldId id="713"/>
            <p14:sldId id="656"/>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E6D0"/>
    <a:srgbClr val="A4F2A6"/>
    <a:srgbClr val="0081C8"/>
    <a:srgbClr val="33575F"/>
    <a:srgbClr val="2C4B52"/>
    <a:srgbClr val="E7EFF5"/>
    <a:srgbClr val="DBE8F1"/>
    <a:srgbClr val="C5DAE9"/>
    <a:srgbClr val="9EC2DB"/>
    <a:srgbClr val="BFAE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57" autoAdjust="0"/>
    <p:restoredTop sz="99652" autoAdjust="0"/>
  </p:normalViewPr>
  <p:slideViewPr>
    <p:cSldViewPr snapToGrid="0">
      <p:cViewPr>
        <p:scale>
          <a:sx n="124" d="100"/>
          <a:sy n="124" d="100"/>
        </p:scale>
        <p:origin x="-1578" y="-42"/>
      </p:cViewPr>
      <p:guideLst>
        <p:guide orient="horz" pos="2160"/>
        <p:guide pos="2880"/>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100" d="100"/>
        <a:sy n="100" d="100"/>
      </p:scale>
      <p:origin x="0" y="160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9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chartUserShapes" Target="../drawings/drawing7.xml"/><Relationship Id="rId1" Type="http://schemas.openxmlformats.org/officeDocument/2006/relationships/package" Target="../embeddings/Microsoft_Excel_Worksheet13.xlsx"/><Relationship Id="rId4" Type="http://schemas.microsoft.com/office/2011/relationships/chartStyle" Target="style3.xm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chartUserShapes" Target="../drawings/drawing9.xml"/><Relationship Id="rId1" Type="http://schemas.openxmlformats.org/officeDocument/2006/relationships/package" Target="../embeddings/Microsoft_Excel_Worksheet15.xlsx"/><Relationship Id="rId4" Type="http://schemas.microsoft.com/office/2011/relationships/chartStyle" Target="style4.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1"/>
    </c:view3D>
    <c:floor>
      <c:thickness val="0"/>
    </c:floor>
    <c:sideWall>
      <c:thickness val="0"/>
    </c:sideWall>
    <c:backWall>
      <c:thickness val="0"/>
    </c:backWall>
    <c:plotArea>
      <c:layout>
        <c:manualLayout>
          <c:layoutTarget val="inner"/>
          <c:xMode val="edge"/>
          <c:yMode val="edge"/>
          <c:x val="0.20264002087458369"/>
          <c:y val="9.4140724889301641E-2"/>
          <c:w val="0.89014807102510263"/>
          <c:h val="0.67163325369969007"/>
        </c:manualLayout>
      </c:layout>
      <c:bar3DChart>
        <c:barDir val="col"/>
        <c:grouping val="stacked"/>
        <c:varyColors val="0"/>
        <c:ser>
          <c:idx val="0"/>
          <c:order val="0"/>
          <c:tx>
            <c:strRef>
              <c:f>Лист1!$B$1</c:f>
              <c:strCache>
                <c:ptCount val="1"/>
                <c:pt idx="0">
                  <c:v>Налоговые и неналоговые доходы</c:v>
                </c:pt>
              </c:strCache>
            </c:strRef>
          </c:tx>
          <c:spPr>
            <a:solidFill>
              <a:srgbClr val="39FF29"/>
            </a:solidFill>
            <a:scene3d>
              <a:camera prst="orthographicFront"/>
              <a:lightRig rig="threePt" dir="t"/>
            </a:scene3d>
            <a:sp3d>
              <a:bevelT/>
            </a:sp3d>
          </c:spPr>
          <c:invertIfNegative val="0"/>
          <c:dPt>
            <c:idx val="1"/>
            <c:invertIfNegative val="0"/>
            <c:bubble3D val="0"/>
            <c:spPr>
              <a:solidFill>
                <a:srgbClr val="00B0F0"/>
              </a:solidFill>
              <a:scene3d>
                <a:camera prst="orthographicFront"/>
                <a:lightRig rig="threePt" dir="t"/>
              </a:scene3d>
              <a:sp3d>
                <a:bevelT/>
              </a:sp3d>
            </c:spPr>
          </c:dPt>
          <c:dLbls>
            <c:dLbl>
              <c:idx val="0"/>
              <c:layout>
                <c:manualLayout>
                  <c:x val="2.1273745851613938E-3"/>
                  <c:y val="-9.8693186046319333E-3"/>
                </c:manualLayout>
              </c:layout>
              <c:tx>
                <c:rich>
                  <a:bodyPr/>
                  <a:lstStyle/>
                  <a:p>
                    <a:pPr>
                      <a:defRPr sz="1800" b="1"/>
                    </a:pPr>
                    <a:r>
                      <a:rPr lang="ru-RU" dirty="0" smtClean="0"/>
                      <a:t>255 760 553,4</a:t>
                    </a:r>
                    <a:endParaRPr lang="en-US" dirty="0"/>
                  </a:p>
                </c:rich>
              </c:tx>
              <c:numFmt formatCode="#,##0.0" sourceLinked="0"/>
              <c:spPr>
                <a:noFill/>
                <a:ln>
                  <a:noFill/>
                </a:ln>
                <a:effectLst/>
              </c:sp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6755580562616128E-3"/>
                  <c:y val="-8.0213628063726179E-17"/>
                </c:manualLayout>
              </c:layout>
              <c:tx>
                <c:rich>
                  <a:bodyPr/>
                  <a:lstStyle/>
                  <a:p>
                    <a:pPr>
                      <a:defRPr sz="1800" b="1"/>
                    </a:pPr>
                    <a:r>
                      <a:rPr lang="ru-RU" dirty="0" smtClean="0"/>
                      <a:t>363 185 067,4</a:t>
                    </a:r>
                    <a:endParaRPr lang="en-US" dirty="0"/>
                  </a:p>
                </c:rich>
              </c:tx>
              <c:numFmt formatCode="#,##0.0" sourceLinked="0"/>
              <c:spPr>
                <a:noFill/>
                <a:ln>
                  <a:noFill/>
                </a:ln>
                <a:effectLst/>
              </c:spP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1757952820056934E-2"/>
                  <c:y val="-7.2193099228562291E-2"/>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a:lstStyle/>
              <a:p>
                <a:pPr>
                  <a:defRPr sz="2800"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Доходы</c:v>
                </c:pt>
                <c:pt idx="1">
                  <c:v>Расходы</c:v>
                </c:pt>
              </c:strCache>
            </c:strRef>
          </c:cat>
          <c:val>
            <c:numRef>
              <c:f>Лист1!$B$2:$B$3</c:f>
              <c:numCache>
                <c:formatCode>#,##0.0</c:formatCode>
                <c:ptCount val="2"/>
                <c:pt idx="0">
                  <c:v>255760553.40000001</c:v>
                </c:pt>
                <c:pt idx="1">
                  <c:v>363185067.39999998</c:v>
                </c:pt>
              </c:numCache>
            </c:numRef>
          </c:val>
        </c:ser>
        <c:ser>
          <c:idx val="1"/>
          <c:order val="1"/>
          <c:tx>
            <c:strRef>
              <c:f>Лист1!$C$1</c:f>
              <c:strCache>
                <c:ptCount val="1"/>
                <c:pt idx="0">
                  <c:v>Безвозмездные поступления</c:v>
                </c:pt>
              </c:strCache>
            </c:strRef>
          </c:tx>
          <c:spPr>
            <a:solidFill>
              <a:schemeClr val="accent6"/>
            </a:solidFill>
            <a:scene3d>
              <a:camera prst="orthographicFront"/>
              <a:lightRig rig="threePt" dir="t"/>
            </a:scene3d>
            <a:sp3d>
              <a:bevelT/>
            </a:sp3d>
          </c:spPr>
          <c:invertIfNegative val="0"/>
          <c:dLbls>
            <c:dLbl>
              <c:idx val="0"/>
              <c:layout>
                <c:manualLayout>
                  <c:x val="0"/>
                  <c:y val="0"/>
                </c:manualLayout>
              </c:layout>
              <c:tx>
                <c:rich>
                  <a:bodyPr/>
                  <a:lstStyle/>
                  <a:p>
                    <a:r>
                      <a:rPr lang="ru-RU" dirty="0" smtClean="0"/>
                      <a:t>85 456 220,9</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6.5321960111428042E-3"/>
                  <c:y val="-4.3753393471855891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800"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Доходы</c:v>
                </c:pt>
                <c:pt idx="1">
                  <c:v>Расходы</c:v>
                </c:pt>
              </c:strCache>
            </c:strRef>
          </c:cat>
          <c:val>
            <c:numRef>
              <c:f>Лист1!$C$2:$C$3</c:f>
              <c:numCache>
                <c:formatCode>General</c:formatCode>
                <c:ptCount val="2"/>
                <c:pt idx="0" formatCode="#,##0.0">
                  <c:v>85456220.900000006</c:v>
                </c:pt>
              </c:numCache>
            </c:numRef>
          </c:val>
        </c:ser>
        <c:dLbls>
          <c:showLegendKey val="0"/>
          <c:showVal val="0"/>
          <c:showCatName val="0"/>
          <c:showSerName val="0"/>
          <c:showPercent val="0"/>
          <c:showBubbleSize val="0"/>
        </c:dLbls>
        <c:gapWidth val="100"/>
        <c:gapDepth val="100"/>
        <c:shape val="box"/>
        <c:axId val="46944256"/>
        <c:axId val="51539328"/>
        <c:axId val="0"/>
      </c:bar3DChart>
      <c:catAx>
        <c:axId val="46944256"/>
        <c:scaling>
          <c:orientation val="minMax"/>
        </c:scaling>
        <c:delete val="0"/>
        <c:axPos val="b"/>
        <c:numFmt formatCode="General" sourceLinked="1"/>
        <c:majorTickMark val="out"/>
        <c:minorTickMark val="none"/>
        <c:tickLblPos val="nextTo"/>
        <c:txPr>
          <a:bodyPr/>
          <a:lstStyle/>
          <a:p>
            <a:pPr>
              <a:defRPr sz="2000" b="1"/>
            </a:pPr>
            <a:endParaRPr lang="ru-RU"/>
          </a:p>
        </c:txPr>
        <c:crossAx val="51539328"/>
        <c:crosses val="autoZero"/>
        <c:auto val="1"/>
        <c:lblAlgn val="ctr"/>
        <c:lblOffset val="100"/>
        <c:noMultiLvlLbl val="0"/>
      </c:catAx>
      <c:valAx>
        <c:axId val="51539328"/>
        <c:scaling>
          <c:orientation val="minMax"/>
          <c:min val="0"/>
        </c:scaling>
        <c:delete val="0"/>
        <c:axPos val="l"/>
        <c:majorGridlines/>
        <c:numFmt formatCode="#,##0" sourceLinked="0"/>
        <c:majorTickMark val="out"/>
        <c:minorTickMark val="none"/>
        <c:tickLblPos val="nextTo"/>
        <c:txPr>
          <a:bodyPr/>
          <a:lstStyle/>
          <a:p>
            <a:pPr>
              <a:defRPr sz="2000" b="1"/>
            </a:pPr>
            <a:endParaRPr lang="ru-RU"/>
          </a:p>
        </c:txPr>
        <c:crossAx val="46944256"/>
        <c:crosses val="autoZero"/>
        <c:crossBetween val="between"/>
      </c:valAx>
    </c:plotArea>
    <c:legend>
      <c:legendPos val="b"/>
      <c:legendEntry>
        <c:idx val="0"/>
        <c:txPr>
          <a:bodyPr/>
          <a:lstStyle/>
          <a:p>
            <a:pPr>
              <a:defRPr sz="1600" b="1"/>
            </a:pPr>
            <a:endParaRPr lang="ru-RU"/>
          </a:p>
        </c:txPr>
      </c:legendEntry>
      <c:legendEntry>
        <c:idx val="1"/>
        <c:txPr>
          <a:bodyPr/>
          <a:lstStyle/>
          <a:p>
            <a:pPr>
              <a:defRPr sz="1600" b="1"/>
            </a:pPr>
            <a:endParaRPr lang="ru-RU"/>
          </a:p>
        </c:txPr>
      </c:legendEntry>
      <c:layout>
        <c:manualLayout>
          <c:xMode val="edge"/>
          <c:yMode val="edge"/>
          <c:x val="6.2178999554880196E-2"/>
          <c:y val="0.89298044337090854"/>
          <c:w val="0.9"/>
          <c:h val="6.6003716626840778E-2"/>
        </c:manualLayout>
      </c:layout>
      <c:overlay val="0"/>
      <c:txPr>
        <a:bodyPr/>
        <a:lstStyle/>
        <a:p>
          <a:pPr>
            <a:defRPr sz="1600" b="1"/>
          </a:pPr>
          <a:endParaRPr lang="ru-RU"/>
        </a:p>
      </c:txPr>
    </c:legend>
    <c:plotVisOnly val="1"/>
    <c:dispBlanksAs val="gap"/>
    <c:showDLblsOverMax val="0"/>
  </c:chart>
  <c:txPr>
    <a:bodyPr/>
    <a:lstStyle/>
    <a:p>
      <a:pPr algn="r">
        <a:defRPr sz="1800"/>
      </a:pPr>
      <a:endParaRPr lang="ru-RU"/>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solidFill>
                  <a:schemeClr val="tx1"/>
                </a:solidFill>
              </a:defRPr>
            </a:pPr>
            <a:r>
              <a:rPr lang="ru-RU" dirty="0" smtClean="0">
                <a:solidFill>
                  <a:schemeClr val="tx1"/>
                </a:solidFill>
              </a:rPr>
              <a:t>Факт 2020 г.</a:t>
            </a:r>
            <a:endParaRPr lang="ru-RU" dirty="0">
              <a:solidFill>
                <a:schemeClr val="tx1"/>
              </a:solidFill>
            </a:endParaRPr>
          </a:p>
        </c:rich>
      </c:tx>
      <c:layout>
        <c:manualLayout>
          <c:xMode val="edge"/>
          <c:yMode val="edge"/>
          <c:x val="0.47636873211615727"/>
          <c:y val="4.5152957664173182E-2"/>
        </c:manualLayout>
      </c:layout>
      <c:overlay val="0"/>
    </c:title>
    <c:autoTitleDeleted val="0"/>
    <c:view3D>
      <c:rotX val="0"/>
      <c:rotY val="0"/>
      <c:rAngAx val="1"/>
    </c:view3D>
    <c:floor>
      <c:thickness val="0"/>
    </c:floor>
    <c:sideWall>
      <c:thickness val="0"/>
    </c:sideWall>
    <c:backWall>
      <c:thickness val="0"/>
    </c:backWall>
    <c:plotArea>
      <c:layout>
        <c:manualLayout>
          <c:layoutTarget val="inner"/>
          <c:xMode val="edge"/>
          <c:yMode val="edge"/>
          <c:x val="0"/>
          <c:y val="1.0161774554249006E-2"/>
          <c:w val="0.98286349372112203"/>
          <c:h val="0.72537896890320752"/>
        </c:manualLayout>
      </c:layout>
      <c:bar3DChart>
        <c:barDir val="col"/>
        <c:grouping val="stacked"/>
        <c:varyColors val="0"/>
        <c:ser>
          <c:idx val="0"/>
          <c:order val="0"/>
          <c:tx>
            <c:strRef>
              <c:f>Лист1!$B$1</c:f>
              <c:strCache>
                <c:ptCount val="1"/>
                <c:pt idx="0">
                  <c:v>Доходы</c:v>
                </c:pt>
              </c:strCache>
            </c:strRef>
          </c:tx>
          <c:spPr>
            <a:solidFill>
              <a:srgbClr val="60E146"/>
            </a:solidFill>
            <a:scene3d>
              <a:camera prst="orthographicFront"/>
              <a:lightRig rig="threePt" dir="t"/>
            </a:scene3d>
            <a:sp3d>
              <a:bevelT/>
            </a:sp3d>
          </c:spPr>
          <c:invertIfNegative val="0"/>
          <c:dPt>
            <c:idx val="1"/>
            <c:invertIfNegative val="0"/>
            <c:bubble3D val="0"/>
            <c:spPr>
              <a:solidFill>
                <a:schemeClr val="accent6"/>
              </a:solidFill>
              <a:scene3d>
                <a:camera prst="orthographicFront"/>
                <a:lightRig rig="threePt" dir="t"/>
              </a:scene3d>
              <a:sp3d>
                <a:bevelT/>
              </a:sp3d>
            </c:spPr>
          </c:dPt>
          <c:dLbls>
            <c:dLbl>
              <c:idx val="0"/>
              <c:layout>
                <c:manualLayout>
                  <c:x val="2.4788358608473391E-3"/>
                  <c:y val="-9.8694277817853952E-3"/>
                </c:manualLayout>
              </c:layout>
              <c:tx>
                <c:rich>
                  <a:bodyPr/>
                  <a:lstStyle/>
                  <a:p>
                    <a:r>
                      <a:rPr lang="ru-RU" dirty="0" smtClean="0">
                        <a:solidFill>
                          <a:schemeClr val="tx1"/>
                        </a:solidFill>
                      </a:rPr>
                      <a:t>316 973 183,1</a:t>
                    </a:r>
                    <a:endParaRPr lang="ru-RU" dirty="0">
                      <a:solidFill>
                        <a:schemeClr val="tx1"/>
                      </a:solidFill>
                    </a:endParaRPr>
                  </a:p>
                </c:rich>
              </c:tx>
              <c:showLegendKey val="0"/>
              <c:showVal val="1"/>
              <c:showCatName val="0"/>
              <c:showSerName val="0"/>
              <c:showPercent val="0"/>
              <c:showBubbleSize val="0"/>
              <c:extLst>
                <c:ext xmlns:c15="http://schemas.microsoft.com/office/drawing/2012/chart" uri="{CE6537A1-D6FC-4f65-9D91-7224C49458BB}">
                  <c15:layout>
                    <c:manualLayout>
                      <c:w val="0.38623779379069467"/>
                      <c:h val="8.3168142358867964E-2"/>
                    </c:manualLayout>
                  </c15:layout>
                </c:ext>
              </c:extLst>
            </c:dLbl>
            <c:dLbl>
              <c:idx val="1"/>
              <c:layout>
                <c:manualLayout>
                  <c:x val="-4.4564183910241707E-3"/>
                  <c:y val="-8.167091591714537E-2"/>
                </c:manualLayout>
              </c:layout>
              <c:tx>
                <c:rich>
                  <a:bodyPr/>
                  <a:lstStyle/>
                  <a:p>
                    <a:pPr>
                      <a:defRPr sz="1000">
                        <a:solidFill>
                          <a:schemeClr val="dk1"/>
                        </a:solidFill>
                        <a:latin typeface="+mn-lt"/>
                        <a:ea typeface="+mn-ea"/>
                        <a:cs typeface="+mn-cs"/>
                      </a:defRPr>
                    </a:pPr>
                    <a:r>
                      <a:rPr lang="ru-RU" dirty="0" smtClean="0">
                        <a:solidFill>
                          <a:schemeClr val="tx1"/>
                        </a:solidFill>
                      </a:rPr>
                      <a:t>6 777 945,7</a:t>
                    </a:r>
                    <a:endParaRPr lang="ru-RU" dirty="0">
                      <a:solidFill>
                        <a:schemeClr val="tx1"/>
                      </a:solidFill>
                    </a:endParaRPr>
                  </a:p>
                </c:rich>
              </c:tx>
              <c:numFmt formatCode="#,##0.0" sourceLinked="0"/>
              <c:spPr>
                <a:solidFill>
                  <a:schemeClr val="lt1"/>
                </a:solidFill>
                <a:ln w="25400" cap="flat" cmpd="sng" algn="ctr">
                  <a:solidFill>
                    <a:schemeClr val="accent6"/>
                  </a:solidFill>
                  <a:prstDash val="solid"/>
                </a:ln>
                <a:effectLst/>
              </c:spPr>
              <c:showLegendKey val="0"/>
              <c:showVal val="1"/>
              <c:showCatName val="0"/>
              <c:showSerName val="0"/>
              <c:showPercent val="0"/>
              <c:showBubbleSize val="0"/>
              <c:extLst>
                <c:ext xmlns:c15="http://schemas.microsoft.com/office/drawing/2012/chart" uri="{CE6537A1-D6FC-4f65-9D91-7224C49458BB}">
                  <c15:layout>
                    <c:manualLayout>
                      <c:w val="0.32181860972992293"/>
                      <c:h val="8.3168201146935974E-2"/>
                    </c:manualLayout>
                  </c15:layout>
                </c:ext>
              </c:extLst>
            </c:dLbl>
            <c:dLbl>
              <c:idx val="5"/>
              <c:layout>
                <c:manualLayout>
                  <c:x val="1.1757952820056934E-2"/>
                  <c:y val="-7.2193099228562291E-2"/>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solidFill>
                <a:schemeClr val="lt1"/>
              </a:solidFill>
              <a:ln w="25400" cap="flat" cmpd="sng" algn="ctr">
                <a:solidFill>
                  <a:schemeClr val="accent3"/>
                </a:solidFill>
                <a:prstDash val="solid"/>
              </a:ln>
              <a:effectLst/>
            </c:spPr>
            <c:txPr>
              <a:bodyPr/>
              <a:lstStyle/>
              <a:p>
                <a:pPr>
                  <a:defRPr sz="1000">
                    <a:solidFill>
                      <a:schemeClr val="dk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Расходы бюджета</c:v>
                </c:pt>
                <c:pt idx="1">
                  <c:v>Расходы на содержание ОГВ</c:v>
                </c:pt>
              </c:strCache>
            </c:strRef>
          </c:cat>
          <c:val>
            <c:numRef>
              <c:f>Лист1!$B$2:$B$3</c:f>
              <c:numCache>
                <c:formatCode>#,##0.0</c:formatCode>
                <c:ptCount val="2"/>
                <c:pt idx="0">
                  <c:v>316973183.10000002</c:v>
                </c:pt>
                <c:pt idx="1">
                  <c:v>6777945.7000000002</c:v>
                </c:pt>
              </c:numCache>
            </c:numRef>
          </c:val>
        </c:ser>
        <c:dLbls>
          <c:showLegendKey val="0"/>
          <c:showVal val="0"/>
          <c:showCatName val="0"/>
          <c:showSerName val="0"/>
          <c:showPercent val="0"/>
          <c:showBubbleSize val="0"/>
        </c:dLbls>
        <c:gapWidth val="74"/>
        <c:gapDepth val="100"/>
        <c:shape val="box"/>
        <c:axId val="101054976"/>
        <c:axId val="34120256"/>
        <c:axId val="0"/>
      </c:bar3DChart>
      <c:catAx>
        <c:axId val="101054976"/>
        <c:scaling>
          <c:orientation val="minMax"/>
        </c:scaling>
        <c:delete val="0"/>
        <c:axPos val="b"/>
        <c:numFmt formatCode="General" sourceLinked="1"/>
        <c:majorTickMark val="out"/>
        <c:minorTickMark val="none"/>
        <c:tickLblPos val="nextTo"/>
        <c:txPr>
          <a:bodyPr/>
          <a:lstStyle/>
          <a:p>
            <a:pPr>
              <a:defRPr sz="1400" b="0">
                <a:solidFill>
                  <a:schemeClr val="tx1"/>
                </a:solidFill>
              </a:defRPr>
            </a:pPr>
            <a:endParaRPr lang="ru-RU"/>
          </a:p>
        </c:txPr>
        <c:crossAx val="34120256"/>
        <c:crosses val="autoZero"/>
        <c:auto val="1"/>
        <c:lblAlgn val="ctr"/>
        <c:lblOffset val="100"/>
        <c:noMultiLvlLbl val="0"/>
      </c:catAx>
      <c:valAx>
        <c:axId val="34120256"/>
        <c:scaling>
          <c:orientation val="minMax"/>
          <c:min val="0"/>
        </c:scaling>
        <c:delete val="1"/>
        <c:axPos val="l"/>
        <c:majorGridlines/>
        <c:numFmt formatCode="#,##0" sourceLinked="0"/>
        <c:majorTickMark val="out"/>
        <c:minorTickMark val="none"/>
        <c:tickLblPos val="nextTo"/>
        <c:crossAx val="101054976"/>
        <c:crosses val="autoZero"/>
        <c:crossBetween val="between"/>
      </c:valAx>
    </c:plotArea>
    <c:plotVisOnly val="1"/>
    <c:dispBlanksAs val="gap"/>
    <c:showDLblsOverMax val="0"/>
  </c:chart>
  <c:txPr>
    <a:bodyPr/>
    <a:lstStyle/>
    <a:p>
      <a:pPr algn="r">
        <a:defRPr sz="1800"/>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452325556640302"/>
          <c:y val="0.12334323740413196"/>
          <c:w val="0.34987442328689217"/>
          <c:h val="0.82450930699790836"/>
        </c:manualLayout>
      </c:layout>
      <c:pieChart>
        <c:varyColors val="1"/>
        <c:ser>
          <c:idx val="0"/>
          <c:order val="0"/>
          <c:tx>
            <c:strRef>
              <c:f>Лист1!$B$1</c:f>
              <c:strCache>
                <c:ptCount val="1"/>
                <c:pt idx="0">
                  <c:v>тысюрублей</c:v>
                </c:pt>
              </c:strCache>
            </c:strRef>
          </c:tx>
          <c:spPr>
            <a:scene3d>
              <a:camera prst="orthographicFront"/>
              <a:lightRig rig="threePt" dir="t"/>
            </a:scene3d>
            <a:sp3d>
              <a:bevelT/>
            </a:sp3d>
          </c:spPr>
          <c:dPt>
            <c:idx val="0"/>
            <c:bubble3D val="0"/>
            <c:spPr>
              <a:solidFill>
                <a:srgbClr val="60E146"/>
              </a:solidFill>
              <a:ln>
                <a:noFill/>
              </a:ln>
              <a:effectLst/>
              <a:scene3d>
                <a:camera prst="orthographicFront"/>
                <a:lightRig rig="threePt" dir="t"/>
              </a:scene3d>
              <a:sp3d>
                <a:bevelT/>
              </a:sp3d>
            </c:spPr>
          </c:dPt>
          <c:dPt>
            <c:idx val="1"/>
            <c:bubble3D val="0"/>
            <c:spPr>
              <a:solidFill>
                <a:schemeClr val="accent6"/>
              </a:solidFill>
              <a:ln>
                <a:noFill/>
              </a:ln>
              <a:effectLst/>
              <a:scene3d>
                <a:camera prst="orthographicFront"/>
                <a:lightRig rig="threePt" dir="t"/>
              </a:scene3d>
              <a:sp3d>
                <a:bevelT/>
              </a:sp3d>
            </c:spPr>
          </c:dPt>
          <c:dPt>
            <c:idx val="2"/>
            <c:bubble3D val="0"/>
            <c:spPr>
              <a:solidFill>
                <a:srgbClr val="FF0000"/>
              </a:solidFill>
              <a:ln>
                <a:noFill/>
              </a:ln>
              <a:effectLst/>
              <a:scene3d>
                <a:camera prst="orthographicFront"/>
                <a:lightRig rig="threePt" dir="t"/>
              </a:scene3d>
              <a:sp3d>
                <a:bevelT/>
              </a:sp3d>
            </c:spPr>
          </c:dPt>
          <c:dPt>
            <c:idx val="3"/>
            <c:bubble3D val="0"/>
            <c:spPr>
              <a:solidFill>
                <a:srgbClr val="ACA2C7"/>
              </a:solidFill>
              <a:ln>
                <a:noFill/>
              </a:ln>
              <a:effectLst/>
              <a:scene3d>
                <a:camera prst="orthographicFront"/>
                <a:lightRig rig="threePt" dir="t"/>
              </a:scene3d>
              <a:sp3d>
                <a:bevelT/>
              </a:sp3d>
            </c:spPr>
          </c:dPt>
          <c:dPt>
            <c:idx val="4"/>
            <c:bubble3D val="0"/>
            <c:spPr>
              <a:solidFill>
                <a:srgbClr val="2DB9FF"/>
              </a:solidFill>
              <a:ln>
                <a:noFill/>
              </a:ln>
              <a:effectLst/>
              <a:scene3d>
                <a:camera prst="orthographicFront"/>
                <a:lightRig rig="threePt" dir="t"/>
              </a:scene3d>
              <a:sp3d>
                <a:bevelT/>
              </a:sp3d>
            </c:spPr>
          </c:dPt>
          <c:dPt>
            <c:idx val="5"/>
            <c:bubble3D val="0"/>
            <c:spPr>
              <a:solidFill>
                <a:srgbClr val="FFCC00"/>
              </a:solidFill>
              <a:ln>
                <a:noFill/>
              </a:ln>
              <a:effectLst/>
              <a:scene3d>
                <a:camera prst="orthographicFront"/>
                <a:lightRig rig="threePt" dir="t"/>
              </a:scene3d>
              <a:sp3d>
                <a:bevelT/>
              </a:sp3d>
            </c:spPr>
          </c:dPt>
          <c:dLbls>
            <c:dLbl>
              <c:idx val="0"/>
              <c:layout>
                <c:manualLayout>
                  <c:x val="-2.7037466203167246E-2"/>
                  <c:y val="0.2082030535656727"/>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r>
                      <a:rPr lang="ru-RU" dirty="0" smtClean="0"/>
                      <a:t>48 750 002,4</a:t>
                    </a:r>
                    <a:endParaRPr lang="en-US" dirty="0"/>
                  </a:p>
                </c:rich>
              </c:tx>
              <c:spPr>
                <a:noFill/>
                <a:ln>
                  <a:noFill/>
                </a:ln>
                <a:effectLst/>
              </c:spPr>
              <c:showLegendKey val="0"/>
              <c:showVal val="1"/>
              <c:showCatName val="0"/>
              <c:showSerName val="0"/>
              <c:showPercent val="0"/>
              <c:showBubbleSize val="0"/>
              <c:separator>
</c:separator>
              <c:extLst>
                <c:ext xmlns:c15="http://schemas.microsoft.com/office/drawing/2012/chart" uri="{CE6537A1-D6FC-4f65-9D91-7224C49458BB}">
                  <c15:layout>
                    <c:manualLayout>
                      <c:w val="0.24333719582850522"/>
                      <c:h val="0.20935298245935929"/>
                    </c:manualLayout>
                  </c15:layout>
                </c:ext>
              </c:extLst>
            </c:dLbl>
            <c:dLbl>
              <c:idx val="1"/>
              <c:layout>
                <c:manualLayout>
                  <c:x val="-8.2137206777310429E-2"/>
                  <c:y val="-0.15456436366506818"/>
                </c:manualLayout>
              </c:layout>
              <c:tx>
                <c:rich>
                  <a:bodyPr/>
                  <a:lstStyle/>
                  <a:p>
                    <a:r>
                      <a:rPr lang="ru-RU" dirty="0" smtClean="0"/>
                      <a:t>36 934 594,2</a:t>
                    </a:r>
                    <a:endParaRPr lang="en-US" dirty="0"/>
                  </a:p>
                </c:rich>
              </c:tx>
              <c:showLegendKey val="0"/>
              <c:showVal val="1"/>
              <c:showCatName val="0"/>
              <c:showSerName val="0"/>
              <c:showPercent val="0"/>
              <c:showBubbleSize val="0"/>
              <c:separator>
</c:separator>
              <c:extLst>
                <c:ext xmlns:c15="http://schemas.microsoft.com/office/drawing/2012/chart" uri="{CE6537A1-D6FC-4f65-9D91-7224C49458BB}"/>
              </c:extLst>
            </c:dLbl>
            <c:dLbl>
              <c:idx val="2"/>
              <c:layout>
                <c:manualLayout>
                  <c:x val="0.10207266965325731"/>
                  <c:y val="-2.3392339115505176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r>
                      <a:rPr lang="ru-RU" dirty="0" smtClean="0"/>
                      <a:t>1 780 129,1</a:t>
                    </a:r>
                    <a:endParaRPr lang="en-US" dirty="0"/>
                  </a:p>
                </c:rich>
              </c:tx>
              <c:spPr>
                <a:noFill/>
                <a:ln>
                  <a:noFill/>
                </a:ln>
                <a:effectLst/>
              </c:spPr>
              <c:showLegendKey val="0"/>
              <c:showVal val="1"/>
              <c:showCatName val="0"/>
              <c:showSerName val="0"/>
              <c:showPercent val="0"/>
              <c:showBubbleSize val="0"/>
              <c:separator>
</c:separator>
              <c:extLst>
                <c:ext xmlns:c15="http://schemas.microsoft.com/office/drawing/2012/chart" uri="{CE6537A1-D6FC-4f65-9D91-7224C49458BB}">
                  <c15:layout>
                    <c:manualLayout>
                      <c:w val="0.17110853611432986"/>
                      <c:h val="0.10910241482972521"/>
                    </c:manualLayout>
                  </c15:layout>
                </c:ext>
              </c:extLst>
            </c:dLbl>
            <c:dLbl>
              <c:idx val="3"/>
              <c:layout>
                <c:manualLayout>
                  <c:x val="-6.8788180156507145E-2"/>
                  <c:y val="-3.5087719298245615E-3"/>
                </c:manualLayout>
              </c:layout>
              <c:tx>
                <c:rich>
                  <a:bodyPr/>
                  <a:lstStyle/>
                  <a:p>
                    <a:r>
                      <a:rPr lang="ru-RU" dirty="0" smtClean="0"/>
                      <a:t>8 900 270,6</a:t>
                    </a:r>
                    <a:endParaRPr lang="en-US" dirty="0"/>
                  </a:p>
                </c:rich>
              </c:tx>
              <c:showLegendKey val="0"/>
              <c:showVal val="1"/>
              <c:showCatName val="0"/>
              <c:showSerName val="0"/>
              <c:showPercent val="0"/>
              <c:showBubbleSize val="0"/>
              <c:separator>
</c:separator>
              <c:extLst>
                <c:ext xmlns:c15="http://schemas.microsoft.com/office/drawing/2012/chart" uri="{CE6537A1-D6FC-4f65-9D91-7224C49458BB}"/>
              </c:extLst>
            </c:dLbl>
            <c:dLbl>
              <c:idx val="4"/>
              <c:layout>
                <c:manualLayout>
                  <c:x val="5.9740574143179959E-2"/>
                  <c:y val="-7.7196929331202022E-2"/>
                </c:manualLayout>
              </c:layout>
              <c:tx>
                <c:rich>
                  <a:bodyPr/>
                  <a:lstStyle/>
                  <a:p>
                    <a:r>
                      <a:rPr lang="ru-RU" dirty="0" smtClean="0"/>
                      <a:t>72 615 678,3</a:t>
                    </a:r>
                    <a:endParaRPr lang="en-US" dirty="0"/>
                  </a:p>
                </c:rich>
              </c:tx>
              <c:showLegendKey val="0"/>
              <c:showVal val="1"/>
              <c:showCatName val="0"/>
              <c:showSerName val="0"/>
              <c:showPercent val="0"/>
              <c:showBubbleSize val="0"/>
              <c:separator>
</c:separator>
              <c:extLst>
                <c:ext xmlns:c15="http://schemas.microsoft.com/office/drawing/2012/chart" uri="{CE6537A1-D6FC-4f65-9D91-7224C49458BB}"/>
              </c:extLst>
            </c:dLbl>
            <c:dLbl>
              <c:idx val="5"/>
              <c:layout>
                <c:manualLayout>
                  <c:x val="-6.9956296019196909E-2"/>
                  <c:y val="2.1453107835204811E-2"/>
                </c:manualLayout>
              </c:layout>
              <c:tx>
                <c:rich>
                  <a:bodyPr/>
                  <a:lstStyle/>
                  <a:p>
                    <a:r>
                      <a:rPr lang="ru-RU" b="1" dirty="0" smtClean="0"/>
                      <a:t>11 377 657,1</a:t>
                    </a:r>
                    <a:endParaRPr lang="en-US" b="1" dirty="0"/>
                  </a:p>
                </c:rich>
              </c:tx>
              <c:showLegendKey val="0"/>
              <c:showVal val="1"/>
              <c:showCatName val="0"/>
              <c:showSerName val="0"/>
              <c:showPercent val="0"/>
              <c:showBubbleSize val="0"/>
              <c:separator>
</c:separator>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eparator>
</c:separator>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Лист1!$A$2:$A$7</c:f>
              <c:strCache>
                <c:ptCount val="6"/>
                <c:pt idx="0">
                  <c:v>Социальная политика</c:v>
                </c:pt>
                <c:pt idx="1">
                  <c:v>Здравоохранение</c:v>
                </c:pt>
                <c:pt idx="2">
                  <c:v>Средства массовой информации</c:v>
                </c:pt>
                <c:pt idx="3">
                  <c:v>Физическая культура и спорт</c:v>
                </c:pt>
                <c:pt idx="4">
                  <c:v>Образование</c:v>
                </c:pt>
                <c:pt idx="5">
                  <c:v>Культура, кинематография</c:v>
                </c:pt>
              </c:strCache>
            </c:strRef>
          </c:cat>
          <c:val>
            <c:numRef>
              <c:f>Лист1!$B$2:$B$7</c:f>
              <c:numCache>
                <c:formatCode>#,##0.0</c:formatCode>
                <c:ptCount val="6"/>
                <c:pt idx="0">
                  <c:v>48750002.399999999</c:v>
                </c:pt>
                <c:pt idx="1">
                  <c:v>36934594.200000003</c:v>
                </c:pt>
                <c:pt idx="2">
                  <c:v>1780129.1</c:v>
                </c:pt>
                <c:pt idx="3">
                  <c:v>8900270.5999999996</c:v>
                </c:pt>
                <c:pt idx="4">
                  <c:v>72615678.299999997</c:v>
                </c:pt>
                <c:pt idx="5">
                  <c:v>11377657.1</c:v>
                </c:pt>
              </c:numCache>
            </c:numRef>
          </c:val>
        </c:ser>
        <c:ser>
          <c:idx val="1"/>
          <c:order val="1"/>
          <c:tx>
            <c:strRef>
              <c:f>Лист1!$C$1</c:f>
              <c:strCache>
                <c:ptCount val="1"/>
                <c:pt idx="0">
                  <c:v>Столбец1</c:v>
                </c:pt>
              </c:strCache>
            </c:strRef>
          </c:tx>
          <c:dPt>
            <c:idx val="0"/>
            <c:bubble3D val="0"/>
            <c:spPr>
              <a:solidFill>
                <a:schemeClr val="accent1"/>
              </a:solidFill>
              <a:ln>
                <a:noFill/>
              </a:ln>
              <a:effectLst/>
            </c:spPr>
          </c:dPt>
          <c:dPt>
            <c:idx val="1"/>
            <c:bubble3D val="0"/>
            <c:spPr>
              <a:solidFill>
                <a:schemeClr val="accent3"/>
              </a:solidFill>
              <a:ln>
                <a:noFill/>
              </a:ln>
              <a:effectLst/>
            </c:spPr>
          </c:dPt>
          <c:dPt>
            <c:idx val="2"/>
            <c:bubble3D val="0"/>
            <c:spPr>
              <a:solidFill>
                <a:schemeClr val="accent5"/>
              </a:solidFill>
              <a:ln>
                <a:noFill/>
              </a:ln>
              <a:effectLst/>
            </c:spPr>
          </c:dPt>
          <c:dPt>
            <c:idx val="3"/>
            <c:bubble3D val="0"/>
            <c:spPr>
              <a:solidFill>
                <a:schemeClr val="accent1">
                  <a:lumMod val="60000"/>
                </a:schemeClr>
              </a:solidFill>
              <a:ln>
                <a:noFill/>
              </a:ln>
              <a:effectLst/>
            </c:spPr>
          </c:dPt>
          <c:dPt>
            <c:idx val="4"/>
            <c:bubble3D val="0"/>
            <c:spPr>
              <a:solidFill>
                <a:schemeClr val="accent3">
                  <a:lumMod val="60000"/>
                </a:schemeClr>
              </a:solidFill>
              <a:ln>
                <a:noFill/>
              </a:ln>
              <a:effectLst/>
            </c:spPr>
          </c:dPt>
          <c:dPt>
            <c:idx val="5"/>
            <c:bubble3D val="0"/>
            <c:spPr>
              <a:solidFill>
                <a:schemeClr val="accent5">
                  <a:lumMod val="60000"/>
                </a:schemeClr>
              </a:solidFill>
              <a:ln>
                <a:noFill/>
              </a:ln>
              <a:effectLst/>
            </c:spPr>
          </c:dPt>
          <c:cat>
            <c:strRef>
              <c:f>Лист1!$A$2:$A$7</c:f>
              <c:strCache>
                <c:ptCount val="6"/>
                <c:pt idx="0">
                  <c:v>Социальная политика</c:v>
                </c:pt>
                <c:pt idx="1">
                  <c:v>Здравоохранение</c:v>
                </c:pt>
                <c:pt idx="2">
                  <c:v>Средства массовой информации</c:v>
                </c:pt>
                <c:pt idx="3">
                  <c:v>Физическая культура и спорт</c:v>
                </c:pt>
                <c:pt idx="4">
                  <c:v>Образование</c:v>
                </c:pt>
                <c:pt idx="5">
                  <c:v>Культура, кинематография</c:v>
                </c:pt>
              </c:strCache>
            </c:strRef>
          </c:cat>
          <c:val>
            <c:numRef>
              <c:f>Лист1!$C$2:$C$7</c:f>
              <c:numCache>
                <c:formatCode>#,##0.0</c:formatCode>
                <c:ptCount val="6"/>
                <c:pt idx="0">
                  <c:v>180358331.69999996</c:v>
                </c:pt>
                <c:pt idx="1">
                  <c:v>0</c:v>
                </c:pt>
                <c:pt idx="2">
                  <c:v>0</c:v>
                </c:pt>
                <c:pt idx="3">
                  <c:v>0</c:v>
                </c:pt>
                <c:pt idx="4">
                  <c:v>0</c:v>
                </c:pt>
                <c:pt idx="5">
                  <c:v>0</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l"/>
      <c:layout>
        <c:manualLayout>
          <c:xMode val="edge"/>
          <c:yMode val="edge"/>
          <c:x val="2.0084974893781384E-2"/>
          <c:y val="0.1612059534512495"/>
          <c:w val="0.32247370005748122"/>
          <c:h val="0.7411978765812168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w="9525" cap="flat" cmpd="sng" algn="ctr">
      <a:noFill/>
      <a:prstDash val="solid"/>
    </a:ln>
    <a:effectLst/>
  </c:spPr>
  <c:txPr>
    <a:bodyPr/>
    <a:lstStyle/>
    <a:p>
      <a:pPr algn="r">
        <a:defRPr sz="1800"/>
      </a:pPr>
      <a:endParaRPr lang="ru-R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1"/>
    </c:view3D>
    <c:floor>
      <c:thickness val="0"/>
    </c:floor>
    <c:sideWall>
      <c:thickness val="0"/>
    </c:sideWall>
    <c:backWall>
      <c:thickness val="0"/>
    </c:backWall>
    <c:plotArea>
      <c:layout>
        <c:manualLayout>
          <c:layoutTarget val="inner"/>
          <c:xMode val="edge"/>
          <c:yMode val="edge"/>
          <c:x val="0"/>
          <c:y val="1.0161777718000784E-2"/>
          <c:w val="0.98286349372112203"/>
          <c:h val="0.7253788834031043"/>
        </c:manualLayout>
      </c:layout>
      <c:bar3DChart>
        <c:barDir val="col"/>
        <c:grouping val="stacked"/>
        <c:varyColors val="0"/>
        <c:ser>
          <c:idx val="0"/>
          <c:order val="0"/>
          <c:tx>
            <c:strRef>
              <c:f>Лист1!$B$1</c:f>
              <c:strCache>
                <c:ptCount val="1"/>
                <c:pt idx="0">
                  <c:v>Столбец1</c:v>
                </c:pt>
              </c:strCache>
            </c:strRef>
          </c:tx>
          <c:spPr>
            <a:solidFill>
              <a:srgbClr val="60E146"/>
            </a:solidFill>
            <a:scene3d>
              <a:camera prst="orthographicFront"/>
              <a:lightRig rig="threePt" dir="t"/>
            </a:scene3d>
            <a:sp3d>
              <a:bevelT/>
            </a:sp3d>
          </c:spPr>
          <c:invertIfNegative val="0"/>
          <c:dPt>
            <c:idx val="1"/>
            <c:invertIfNegative val="0"/>
            <c:bubble3D val="0"/>
            <c:spPr>
              <a:solidFill>
                <a:schemeClr val="accent6"/>
              </a:solidFill>
              <a:scene3d>
                <a:camera prst="orthographicFront"/>
                <a:lightRig rig="threePt" dir="t"/>
              </a:scene3d>
              <a:sp3d>
                <a:bevelT/>
              </a:sp3d>
            </c:spPr>
          </c:dPt>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5"/>
              <c:layout>
                <c:manualLayout>
                  <c:x val="1.1757952820056934E-2"/>
                  <c:y val="-7.2193099228562291E-2"/>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solidFill>
                <a:schemeClr val="lt1"/>
              </a:solidFill>
              <a:ln w="25400" cap="flat" cmpd="sng" algn="ctr">
                <a:solidFill>
                  <a:schemeClr val="accent3"/>
                </a:solidFill>
                <a:prstDash val="solid"/>
              </a:ln>
              <a:effectLst/>
            </c:spPr>
            <c:txPr>
              <a:bodyPr/>
              <a:lstStyle/>
              <a:p>
                <a:pPr>
                  <a:defRPr sz="1000">
                    <a:solidFill>
                      <a:schemeClr val="dk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Расходы бюджета</c:v>
                </c:pt>
                <c:pt idx="1">
                  <c:v>Расходы социальной сферы</c:v>
                </c:pt>
              </c:strCache>
            </c:strRef>
          </c:cat>
          <c:val>
            <c:numRef>
              <c:f>Лист1!$B$2:$B$3</c:f>
              <c:numCache>
                <c:formatCode>#,##0.0</c:formatCode>
                <c:ptCount val="2"/>
                <c:pt idx="0">
                  <c:v>274812103.60000002</c:v>
                </c:pt>
                <c:pt idx="1">
                  <c:v>149293036.79999998</c:v>
                </c:pt>
              </c:numCache>
            </c:numRef>
          </c:val>
        </c:ser>
        <c:dLbls>
          <c:showLegendKey val="0"/>
          <c:showVal val="0"/>
          <c:showCatName val="0"/>
          <c:showSerName val="0"/>
          <c:showPercent val="0"/>
          <c:showBubbleSize val="0"/>
        </c:dLbls>
        <c:gapWidth val="60"/>
        <c:gapDepth val="100"/>
        <c:shape val="box"/>
        <c:axId val="117566464"/>
        <c:axId val="34126592"/>
        <c:axId val="0"/>
      </c:bar3DChart>
      <c:catAx>
        <c:axId val="117566464"/>
        <c:scaling>
          <c:orientation val="minMax"/>
        </c:scaling>
        <c:delete val="0"/>
        <c:axPos val="b"/>
        <c:numFmt formatCode="General" sourceLinked="1"/>
        <c:majorTickMark val="out"/>
        <c:minorTickMark val="none"/>
        <c:tickLblPos val="nextTo"/>
        <c:txPr>
          <a:bodyPr/>
          <a:lstStyle/>
          <a:p>
            <a:pPr>
              <a:defRPr sz="1400" b="0">
                <a:solidFill>
                  <a:schemeClr val="tx1"/>
                </a:solidFill>
              </a:defRPr>
            </a:pPr>
            <a:endParaRPr lang="ru-RU"/>
          </a:p>
        </c:txPr>
        <c:crossAx val="34126592"/>
        <c:crosses val="autoZero"/>
        <c:auto val="1"/>
        <c:lblAlgn val="ctr"/>
        <c:lblOffset val="100"/>
        <c:noMultiLvlLbl val="0"/>
      </c:catAx>
      <c:valAx>
        <c:axId val="34126592"/>
        <c:scaling>
          <c:orientation val="minMax"/>
          <c:max val="250000000"/>
          <c:min val="0"/>
        </c:scaling>
        <c:delete val="1"/>
        <c:axPos val="l"/>
        <c:majorGridlines/>
        <c:numFmt formatCode="#,##0" sourceLinked="0"/>
        <c:majorTickMark val="out"/>
        <c:minorTickMark val="none"/>
        <c:tickLblPos val="nextTo"/>
        <c:crossAx val="117566464"/>
        <c:crosses val="autoZero"/>
        <c:crossBetween val="between"/>
      </c:valAx>
    </c:plotArea>
    <c:plotVisOnly val="1"/>
    <c:dispBlanksAs val="gap"/>
    <c:showDLblsOverMax val="0"/>
  </c:chart>
  <c:txPr>
    <a:bodyPr/>
    <a:lstStyle/>
    <a:p>
      <a:pPr algn="r">
        <a:defRPr sz="1800"/>
      </a:pPr>
      <a:endParaRPr lang="ru-RU"/>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452325556640302"/>
          <c:y val="0.12334323740413196"/>
          <c:w val="0.34987442328689217"/>
          <c:h val="0.82450930699790836"/>
        </c:manualLayout>
      </c:layout>
      <c:pieChart>
        <c:varyColors val="1"/>
        <c:ser>
          <c:idx val="0"/>
          <c:order val="0"/>
          <c:tx>
            <c:strRef>
              <c:f>Лист1!$B$1</c:f>
              <c:strCache>
                <c:ptCount val="1"/>
                <c:pt idx="0">
                  <c:v>тысюрублей</c:v>
                </c:pt>
              </c:strCache>
            </c:strRef>
          </c:tx>
          <c:spPr>
            <a:scene3d>
              <a:camera prst="orthographicFront"/>
              <a:lightRig rig="threePt" dir="t"/>
            </a:scene3d>
            <a:sp3d>
              <a:bevelT/>
            </a:sp3d>
          </c:spPr>
          <c:dPt>
            <c:idx val="0"/>
            <c:bubble3D val="0"/>
            <c:explosion val="8"/>
            <c:spPr>
              <a:solidFill>
                <a:srgbClr val="60E146"/>
              </a:solidFill>
              <a:ln>
                <a:noFill/>
              </a:ln>
              <a:effectLst/>
              <a:scene3d>
                <a:camera prst="orthographicFront"/>
                <a:lightRig rig="threePt" dir="t"/>
              </a:scene3d>
              <a:sp3d>
                <a:bevelT/>
              </a:sp3d>
            </c:spPr>
          </c:dPt>
          <c:dPt>
            <c:idx val="1"/>
            <c:bubble3D val="0"/>
            <c:spPr>
              <a:solidFill>
                <a:srgbClr val="FF0000"/>
              </a:solidFill>
              <a:ln>
                <a:noFill/>
              </a:ln>
              <a:effectLst/>
              <a:scene3d>
                <a:camera prst="orthographicFront"/>
                <a:lightRig rig="threePt" dir="t"/>
              </a:scene3d>
              <a:sp3d>
                <a:bevelT/>
              </a:sp3d>
            </c:spPr>
          </c:dPt>
          <c:dPt>
            <c:idx val="2"/>
            <c:bubble3D val="0"/>
            <c:explosion val="10"/>
            <c:spPr>
              <a:solidFill>
                <a:schemeClr val="accent5"/>
              </a:solidFill>
              <a:ln>
                <a:noFill/>
              </a:ln>
              <a:effectLst/>
              <a:scene3d>
                <a:camera prst="orthographicFront"/>
                <a:lightRig rig="threePt" dir="t"/>
              </a:scene3d>
              <a:sp3d>
                <a:bevelT/>
              </a:sp3d>
            </c:spPr>
          </c:dPt>
          <c:dLbls>
            <c:dLbl>
              <c:idx val="0"/>
              <c:layout>
                <c:manualLayout>
                  <c:x val="-0.1429123213595983"/>
                  <c:y val="-0.12015040732450186"/>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r>
                      <a:rPr lang="ru-RU" sz="1800" b="1" i="0" u="none" strike="noStrike" baseline="0" dirty="0" smtClean="0">
                        <a:effectLst/>
                      </a:rPr>
                      <a:t>296 920 504,4</a:t>
                    </a:r>
                    <a:r>
                      <a:rPr lang="en-US" dirty="0"/>
                      <a:t>
</a:t>
                    </a:r>
                    <a:r>
                      <a:rPr lang="ru-RU" dirty="0" smtClean="0"/>
                      <a:t>93,7</a:t>
                    </a:r>
                    <a:r>
                      <a:rPr lang="en-US" dirty="0" smtClean="0"/>
                      <a:t>%</a:t>
                    </a:r>
                    <a:endParaRPr lang="en-US" dirty="0"/>
                  </a:p>
                </c:rich>
              </c:tx>
              <c:spPr>
                <a:noFill/>
                <a:ln>
                  <a:noFill/>
                </a:ln>
                <a:effectLst/>
              </c:spPr>
              <c:showLegendKey val="0"/>
              <c:showVal val="1"/>
              <c:showCatName val="0"/>
              <c:showSerName val="0"/>
              <c:showPercent val="1"/>
              <c:showBubbleSize val="0"/>
              <c:separator>
</c:separator>
              <c:extLst>
                <c:ext xmlns:c15="http://schemas.microsoft.com/office/drawing/2012/chart" uri="{CE6537A1-D6FC-4f65-9D91-7224C49458BB}">
                  <c15:layout>
                    <c:manualLayout>
                      <c:w val="0.24333719582850522"/>
                      <c:h val="0.20935298245935929"/>
                    </c:manualLayout>
                  </c15:layout>
                </c:ext>
              </c:extLst>
            </c:dLbl>
            <c:dLbl>
              <c:idx val="1"/>
              <c:layout>
                <c:manualLayout>
                  <c:x val="-3.7332262783490416E-2"/>
                  <c:y val="0.109428897104693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r>
                      <a:rPr lang="ru-RU" sz="1800" b="1" i="0" u="none" strike="noStrike" baseline="0" dirty="0" smtClean="0">
                        <a:effectLst/>
                      </a:rPr>
                      <a:t>1 701 912,4</a:t>
                    </a:r>
                  </a:p>
                  <a:p>
                    <a:pPr>
                      <a:defRPr sz="1800" b="1" i="0" u="none" strike="noStrike" kern="1200" baseline="0">
                        <a:solidFill>
                          <a:schemeClr val="tx1"/>
                        </a:solidFill>
                        <a:latin typeface="+mn-lt"/>
                        <a:ea typeface="+mn-ea"/>
                        <a:cs typeface="+mn-cs"/>
                      </a:defRPr>
                    </a:pPr>
                    <a:r>
                      <a:rPr lang="ru-RU" sz="1800" b="1" i="0" u="none" strike="noStrike" baseline="0" dirty="0" smtClean="0">
                        <a:effectLst/>
                      </a:rPr>
                      <a:t>0</a:t>
                    </a:r>
                    <a:r>
                      <a:rPr lang="en-US" sz="1800" b="1" i="0" u="none" strike="noStrike" baseline="0" dirty="0" smtClean="0"/>
                      <a:t>,</a:t>
                    </a:r>
                    <a:r>
                      <a:rPr lang="ru-RU" sz="1800" b="1" i="0" u="none" strike="noStrike" baseline="0" dirty="0" smtClean="0"/>
                      <a:t>5</a:t>
                    </a:r>
                    <a:r>
                      <a:rPr lang="en-US" dirty="0" smtClean="0"/>
                      <a:t>%</a:t>
                    </a:r>
                    <a:endParaRPr lang="en-US" dirty="0"/>
                  </a:p>
                </c:rich>
              </c:tx>
              <c:spPr>
                <a:noFill/>
                <a:ln>
                  <a:noFill/>
                </a:ln>
                <a:effectLst/>
              </c:spPr>
              <c:showLegendKey val="0"/>
              <c:showVal val="1"/>
              <c:showCatName val="0"/>
              <c:showSerName val="0"/>
              <c:showPercent val="1"/>
              <c:showBubbleSize val="0"/>
              <c:separator>
</c:separator>
              <c:extLst>
                <c:ext xmlns:c15="http://schemas.microsoft.com/office/drawing/2012/chart" uri="{CE6537A1-D6FC-4f65-9D91-7224C49458BB}"/>
              </c:extLst>
            </c:dLbl>
            <c:dLbl>
              <c:idx val="2"/>
              <c:layout>
                <c:manualLayout>
                  <c:x val="0.10196987253765932"/>
                  <c:y val="4.6421748284466623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r>
                      <a:rPr lang="ru-RU" sz="1800" b="1" i="0" u="none" strike="noStrike" baseline="0" dirty="0" smtClean="0">
                        <a:effectLst/>
                      </a:rPr>
                      <a:t>18 350 766,2</a:t>
                    </a:r>
                    <a:r>
                      <a:rPr lang="en-US" dirty="0"/>
                      <a:t>
</a:t>
                    </a:r>
                    <a:r>
                      <a:rPr lang="ru-RU" dirty="0" smtClean="0"/>
                      <a:t>5,8</a:t>
                    </a:r>
                    <a:r>
                      <a:rPr lang="en-US" dirty="0" smtClean="0"/>
                      <a:t>%</a:t>
                    </a:r>
                    <a:endParaRPr lang="en-US" dirty="0"/>
                  </a:p>
                </c:rich>
              </c:tx>
              <c:spPr>
                <a:noFill/>
                <a:ln>
                  <a:noFill/>
                </a:ln>
                <a:effectLst/>
              </c:spPr>
              <c:showLegendKey val="0"/>
              <c:showVal val="1"/>
              <c:showCatName val="0"/>
              <c:showSerName val="0"/>
              <c:showPercent val="1"/>
              <c:showBubbleSize val="0"/>
              <c:separator>
</c:separator>
              <c:extLst>
                <c:ext xmlns:c15="http://schemas.microsoft.com/office/drawing/2012/chart" uri="{CE6537A1-D6FC-4f65-9D91-7224C49458BB}">
                  <c15:layout>
                    <c:manualLayout>
                      <c:w val="0.22672846658941678"/>
                      <c:h val="0.20935298245935929"/>
                    </c:manualLayout>
                  </c15:layout>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ru-RU"/>
              </a:p>
            </c:txPr>
            <c:showLegendKey val="0"/>
            <c:showVal val="1"/>
            <c:showCatName val="0"/>
            <c:showSerName val="0"/>
            <c:showPercent val="1"/>
            <c:showBubbleSize val="0"/>
            <c:separator>
</c:separator>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Лист1!$A$2:$A$4</c:f>
              <c:strCache>
                <c:ptCount val="3"/>
                <c:pt idx="0">
                  <c:v>Государственные программы Республики Татарстан</c:v>
                </c:pt>
                <c:pt idx="1">
                  <c:v>Расходы органов государственной власти не отнесенные к государственным программам</c:v>
                </c:pt>
                <c:pt idx="2">
                  <c:v>Непрограммные направления расходов</c:v>
                </c:pt>
              </c:strCache>
            </c:strRef>
          </c:cat>
          <c:val>
            <c:numRef>
              <c:f>Лист1!$B$2:$B$4</c:f>
              <c:numCache>
                <c:formatCode>#,##0.0</c:formatCode>
                <c:ptCount val="3"/>
                <c:pt idx="0">
                  <c:v>296920504.40000004</c:v>
                </c:pt>
                <c:pt idx="1">
                  <c:v>1701912.4</c:v>
                </c:pt>
                <c:pt idx="2">
                  <c:v>18350766.199999999</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l"/>
      <c:layout>
        <c:manualLayout>
          <c:xMode val="edge"/>
          <c:yMode val="edge"/>
          <c:x val="2.0084974893781384E-2"/>
          <c:y val="0.14300134628087041"/>
          <c:w val="0.3367107964343391"/>
          <c:h val="0.7420324024806429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w="9525" cap="flat" cmpd="sng" algn="ctr">
      <a:noFill/>
      <a:prstDash val="solid"/>
    </a:ln>
    <a:effectLst/>
  </c:spPr>
  <c:txPr>
    <a:bodyPr/>
    <a:lstStyle/>
    <a:p>
      <a:pPr algn="r">
        <a:defRPr sz="1800"/>
      </a:pPr>
      <a:endParaRPr lang="ru-RU"/>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13596915862497355"/>
          <c:y val="0.1593264495150627"/>
          <c:w val="0.82941094240217572"/>
          <c:h val="0.69181907006043375"/>
        </c:manualLayout>
      </c:layout>
      <c:lineChart>
        <c:grouping val="stacked"/>
        <c:varyColors val="0"/>
        <c:ser>
          <c:idx val="0"/>
          <c:order val="0"/>
          <c:tx>
            <c:strRef>
              <c:f>Лист1!$B$1</c:f>
              <c:strCache>
                <c:ptCount val="1"/>
                <c:pt idx="0">
                  <c:v>Всего</c:v>
                </c:pt>
              </c:strCache>
            </c:strRef>
          </c:tx>
          <c:dLbls>
            <c:dLbl>
              <c:idx val="0"/>
              <c:layout>
                <c:manualLayout>
                  <c:x val="-4.9837208170625695E-2"/>
                  <c:y val="-7.8862394436164954E-2"/>
                </c:manualLayout>
              </c:layout>
              <c:tx>
                <c:rich>
                  <a:bodyPr/>
                  <a:lstStyle/>
                  <a:p>
                    <a:r>
                      <a:rPr lang="ru-RU" dirty="0" smtClean="0"/>
                      <a:t>74,1</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1066639978478129E-2"/>
                  <c:y val="-7.6045880349159004E-2"/>
                </c:manualLayout>
              </c:layout>
              <c:spPr>
                <a:noFill/>
                <a:ln w="25400" cap="flat" cmpd="sng" algn="ctr">
                  <a:noFill/>
                  <a:prstDash val="solid"/>
                </a:ln>
                <a:effectLst/>
              </c:spPr>
              <c:txPr>
                <a:bodyPr/>
                <a:lstStyle/>
                <a:p>
                  <a:pPr>
                    <a:defRPr lang="ru-RU" sz="2400" b="1">
                      <a:solidFill>
                        <a:schemeClr val="tx2"/>
                      </a:solidFill>
                      <a:latin typeface="+mn-lt"/>
                      <a:ea typeface="+mn-ea"/>
                      <a:cs typeface="+mn-cs"/>
                    </a:defRPr>
                  </a:pPr>
                  <a:endParaRPr lang="ru-RU"/>
                </a:p>
              </c:txP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6009380600223165E-2"/>
                  <c:y val="-8.167890852317084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0610318660245478E-2"/>
                  <c:y val="-8.449542261017679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5.3753669243362327E-2"/>
                  <c:y val="-9.012845078418854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5.3601597067727096E-2"/>
                  <c:y val="-7.886239443616488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7.5492303076373113E-2"/>
                  <c:y val="-7.893322436837076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5.1352006165590977E-2"/>
                  <c:y val="-8.7574318860883738E-2"/>
                </c:manualLayout>
              </c:layout>
              <c:tx>
                <c:rich>
                  <a:bodyPr/>
                  <a:lstStyle/>
                  <a:p>
                    <a:r>
                      <a:rPr lang="ru-RU" baseline="0" dirty="0" smtClean="0">
                        <a:solidFill>
                          <a:schemeClr val="tx2"/>
                        </a:solidFill>
                      </a:rPr>
                      <a:t>137,8</a:t>
                    </a:r>
                    <a:endParaRPr lang="en-US" baseline="0" dirty="0">
                      <a:solidFill>
                        <a:schemeClr val="tx2"/>
                      </a:solidFill>
                    </a:endParaRPr>
                  </a:p>
                </c:rich>
              </c:tx>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5.8890147225368061E-2"/>
                  <c:y val="-7.053762724196491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2.2650056625141562E-2"/>
                  <c:y val="-4.4086017026228053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w="25400" cap="flat" cmpd="sng" algn="ctr">
                <a:noFill/>
                <a:prstDash val="solid"/>
              </a:ln>
              <a:effectLst/>
            </c:spPr>
            <c:txPr>
              <a:bodyPr/>
              <a:lstStyle/>
              <a:p>
                <a:pPr>
                  <a:defRPr sz="2400" b="1">
                    <a:solidFill>
                      <a:schemeClr val="tx2"/>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Лист1!$A$2:$A$9</c:f>
              <c:numCache>
                <c:formatCode>General</c:formatCode>
                <c:ptCount val="8"/>
                <c:pt idx="0">
                  <c:v>2013</c:v>
                </c:pt>
                <c:pt idx="1">
                  <c:v>2014</c:v>
                </c:pt>
                <c:pt idx="2">
                  <c:v>2015</c:v>
                </c:pt>
                <c:pt idx="3">
                  <c:v>2016</c:v>
                </c:pt>
                <c:pt idx="4">
                  <c:v>2017</c:v>
                </c:pt>
                <c:pt idx="5">
                  <c:v>2018</c:v>
                </c:pt>
                <c:pt idx="6">
                  <c:v>2019</c:v>
                </c:pt>
                <c:pt idx="7">
                  <c:v>2020</c:v>
                </c:pt>
              </c:numCache>
            </c:numRef>
          </c:cat>
          <c:val>
            <c:numRef>
              <c:f>Лист1!$B$2:$B$9</c:f>
              <c:numCache>
                <c:formatCode>0.0</c:formatCode>
                <c:ptCount val="8"/>
                <c:pt idx="0">
                  <c:v>74.099999999999994</c:v>
                </c:pt>
                <c:pt idx="1">
                  <c:v>89</c:v>
                </c:pt>
                <c:pt idx="2">
                  <c:v>93.7</c:v>
                </c:pt>
                <c:pt idx="3">
                  <c:v>97.1</c:v>
                </c:pt>
                <c:pt idx="4">
                  <c:v>105.3</c:v>
                </c:pt>
                <c:pt idx="5">
                  <c:v>124.7</c:v>
                </c:pt>
                <c:pt idx="6">
                  <c:v>133.1</c:v>
                </c:pt>
                <c:pt idx="7">
                  <c:v>137.80000000000001</c:v>
                </c:pt>
              </c:numCache>
            </c:numRef>
          </c:val>
          <c:smooth val="0"/>
        </c:ser>
        <c:dLbls>
          <c:showLegendKey val="0"/>
          <c:showVal val="1"/>
          <c:showCatName val="0"/>
          <c:showSerName val="0"/>
          <c:showPercent val="0"/>
          <c:showBubbleSize val="0"/>
        </c:dLbls>
        <c:marker val="1"/>
        <c:smooth val="0"/>
        <c:axId val="147570176"/>
        <c:axId val="146839744"/>
      </c:lineChart>
      <c:catAx>
        <c:axId val="147570176"/>
        <c:scaling>
          <c:orientation val="minMax"/>
        </c:scaling>
        <c:delete val="0"/>
        <c:axPos val="b"/>
        <c:majorGridlines/>
        <c:numFmt formatCode="General" sourceLinked="1"/>
        <c:majorTickMark val="none"/>
        <c:minorTickMark val="none"/>
        <c:tickLblPos val="nextTo"/>
        <c:txPr>
          <a:bodyPr/>
          <a:lstStyle/>
          <a:p>
            <a:pPr>
              <a:defRPr sz="2000" b="1"/>
            </a:pPr>
            <a:endParaRPr lang="ru-RU"/>
          </a:p>
        </c:txPr>
        <c:crossAx val="146839744"/>
        <c:crosses val="autoZero"/>
        <c:auto val="1"/>
        <c:lblAlgn val="ctr"/>
        <c:lblOffset val="100"/>
        <c:noMultiLvlLbl val="0"/>
      </c:catAx>
      <c:valAx>
        <c:axId val="146839744"/>
        <c:scaling>
          <c:orientation val="minMax"/>
        </c:scaling>
        <c:delete val="0"/>
        <c:axPos val="l"/>
        <c:numFmt formatCode="0.0" sourceLinked="1"/>
        <c:majorTickMark val="out"/>
        <c:minorTickMark val="none"/>
        <c:tickLblPos val="nextTo"/>
        <c:txPr>
          <a:bodyPr/>
          <a:lstStyle/>
          <a:p>
            <a:pPr>
              <a:defRPr sz="2000" b="1"/>
            </a:pPr>
            <a:endParaRPr lang="ru-RU"/>
          </a:p>
        </c:txPr>
        <c:crossAx val="147570176"/>
        <c:crosses val="autoZero"/>
        <c:crossBetween val="between"/>
      </c:valAx>
    </c:plotArea>
    <c:plotVisOnly val="1"/>
    <c:dispBlanksAs val="zero"/>
    <c:showDLblsOverMax val="0"/>
  </c:chart>
  <c:txPr>
    <a:bodyPr/>
    <a:lstStyle/>
    <a:p>
      <a:pPr>
        <a:defRPr sz="1800"/>
      </a:pPr>
      <a:endParaRPr lang="ru-RU"/>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5135993284733"/>
          <c:y val="0.17677259275167487"/>
          <c:w val="0.34987442328689217"/>
          <c:h val="0.82450930699790836"/>
        </c:manualLayout>
      </c:layout>
      <c:pieChart>
        <c:varyColors val="1"/>
        <c:ser>
          <c:idx val="0"/>
          <c:order val="0"/>
          <c:tx>
            <c:strRef>
              <c:f>Лист1!$B$1</c:f>
              <c:strCache>
                <c:ptCount val="1"/>
                <c:pt idx="0">
                  <c:v>тысюрублей</c:v>
                </c:pt>
              </c:strCache>
            </c:strRef>
          </c:tx>
          <c:spPr>
            <a:scene3d>
              <a:camera prst="orthographicFront"/>
              <a:lightRig rig="threePt" dir="t"/>
            </a:scene3d>
            <a:sp3d>
              <a:bevelT/>
            </a:sp3d>
          </c:spPr>
          <c:dPt>
            <c:idx val="0"/>
            <c:bubble3D val="0"/>
            <c:explosion val="8"/>
            <c:spPr>
              <a:solidFill>
                <a:srgbClr val="FF0000"/>
              </a:solidFill>
              <a:ln>
                <a:noFill/>
              </a:ln>
              <a:effectLst/>
              <a:scene3d>
                <a:camera prst="orthographicFront"/>
                <a:lightRig rig="threePt" dir="t"/>
              </a:scene3d>
              <a:sp3d>
                <a:bevelT/>
              </a:sp3d>
            </c:spPr>
          </c:dPt>
          <c:dPt>
            <c:idx val="1"/>
            <c:bubble3D val="0"/>
            <c:explosion val="5"/>
            <c:spPr>
              <a:solidFill>
                <a:srgbClr val="60E146"/>
              </a:solidFill>
              <a:ln>
                <a:noFill/>
              </a:ln>
              <a:effectLst/>
              <a:scene3d>
                <a:camera prst="orthographicFront"/>
                <a:lightRig rig="threePt" dir="t"/>
              </a:scene3d>
              <a:sp3d>
                <a:bevelT/>
              </a:sp3d>
            </c:spPr>
          </c:dPt>
          <c:dPt>
            <c:idx val="2"/>
            <c:bubble3D val="0"/>
            <c:spPr>
              <a:solidFill>
                <a:schemeClr val="accent5"/>
              </a:solidFill>
              <a:ln>
                <a:noFill/>
              </a:ln>
              <a:effectLst/>
              <a:scene3d>
                <a:camera prst="orthographicFront"/>
                <a:lightRig rig="threePt" dir="t"/>
              </a:scene3d>
              <a:sp3d>
                <a:bevelT/>
              </a:sp3d>
            </c:spPr>
          </c:dPt>
          <c:dPt>
            <c:idx val="3"/>
            <c:bubble3D val="0"/>
            <c:explosion val="4"/>
            <c:spPr>
              <a:solidFill>
                <a:schemeClr val="accent4">
                  <a:lumMod val="60000"/>
                  <a:lumOff val="40000"/>
                </a:schemeClr>
              </a:solidFill>
              <a:ln>
                <a:noFill/>
              </a:ln>
              <a:effectLst/>
              <a:scene3d>
                <a:camera prst="orthographicFront"/>
                <a:lightRig rig="threePt" dir="t"/>
              </a:scene3d>
              <a:sp3d>
                <a:bevelT/>
              </a:sp3d>
            </c:spPr>
          </c:dPt>
          <c:dLbls>
            <c:dLbl>
              <c:idx val="0"/>
              <c:layout>
                <c:manualLayout>
                  <c:x val="7.3387408265739668E-2"/>
                  <c:y val="-2.5640124936619865E-2"/>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r>
                      <a:rPr lang="ru-RU" strike="noStrike" dirty="0" smtClean="0">
                        <a:solidFill>
                          <a:schemeClr val="tx1"/>
                        </a:solidFill>
                      </a:rPr>
                      <a:t>941 169,3</a:t>
                    </a:r>
                    <a:endParaRPr lang="en-US" strike="noStrike" dirty="0" smtClean="0">
                      <a:solidFill>
                        <a:schemeClr val="tx1"/>
                      </a:solidFill>
                    </a:endParaRPr>
                  </a:p>
                  <a:p>
                    <a:pPr>
                      <a:defRPr sz="1600" b="0" i="0" u="none" strike="noStrike" kern="1200" baseline="0">
                        <a:solidFill>
                          <a:schemeClr val="tx1"/>
                        </a:solidFill>
                        <a:latin typeface="+mn-lt"/>
                        <a:ea typeface="+mn-ea"/>
                        <a:cs typeface="+mn-cs"/>
                      </a:defRPr>
                    </a:pPr>
                    <a:r>
                      <a:rPr lang="en-US" strike="noStrike" dirty="0" smtClean="0">
                        <a:solidFill>
                          <a:schemeClr val="tx1"/>
                        </a:solidFill>
                      </a:rPr>
                      <a:t>1,</a:t>
                    </a:r>
                    <a:r>
                      <a:rPr lang="ru-RU" strike="noStrike" dirty="0" smtClean="0">
                        <a:solidFill>
                          <a:schemeClr val="tx1"/>
                        </a:solidFill>
                      </a:rPr>
                      <a:t>8</a:t>
                    </a:r>
                    <a:r>
                      <a:rPr lang="en-US" strike="noStrike" dirty="0" smtClean="0">
                        <a:solidFill>
                          <a:schemeClr val="tx1"/>
                        </a:solidFill>
                      </a:rPr>
                      <a:t>%</a:t>
                    </a:r>
                    <a:endParaRPr lang="en-US" strike="noStrike" dirty="0">
                      <a:solidFill>
                        <a:schemeClr val="tx1"/>
                      </a:solidFill>
                    </a:endParaRPr>
                  </a:p>
                </c:rich>
              </c:tx>
              <c:spPr>
                <a:noFill/>
                <a:ln>
                  <a:noFill/>
                </a:ln>
                <a:effectLst/>
              </c:spPr>
              <c:showLegendKey val="0"/>
              <c:showVal val="1"/>
              <c:showCatName val="0"/>
              <c:showSerName val="0"/>
              <c:showPercent val="1"/>
              <c:showBubbleSize val="0"/>
              <c:separator>
</c:separator>
              <c:extLst>
                <c:ext xmlns:c15="http://schemas.microsoft.com/office/drawing/2012/chart" uri="{CE6537A1-D6FC-4f65-9D91-7224C49458BB}">
                  <c15:layout>
                    <c:manualLayout>
                      <c:w val="0.13518733101583624"/>
                      <c:h val="0.132432632276798"/>
                    </c:manualLayout>
                  </c15:layout>
                </c:ext>
              </c:extLst>
            </c:dLbl>
            <c:dLbl>
              <c:idx val="1"/>
              <c:layout>
                <c:manualLayout>
                  <c:x val="-0.13595995170360367"/>
                  <c:y val="0.17751984016324865"/>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r>
                      <a:rPr lang="ru-RU" strike="noStrike" dirty="0" smtClean="0">
                        <a:solidFill>
                          <a:schemeClr val="tx1"/>
                        </a:solidFill>
                      </a:rPr>
                      <a:t>12 842 220,2</a:t>
                    </a:r>
                    <a:endParaRPr lang="en-US" strike="noStrike" dirty="0" smtClean="0">
                      <a:solidFill>
                        <a:schemeClr val="tx1"/>
                      </a:solidFill>
                    </a:endParaRPr>
                  </a:p>
                  <a:p>
                    <a:pPr>
                      <a:defRPr sz="1600" b="0" i="0" u="none" strike="noStrike" kern="1200" baseline="0">
                        <a:solidFill>
                          <a:schemeClr val="tx1"/>
                        </a:solidFill>
                        <a:latin typeface="+mn-lt"/>
                        <a:ea typeface="+mn-ea"/>
                        <a:cs typeface="+mn-cs"/>
                      </a:defRPr>
                    </a:pPr>
                    <a:r>
                      <a:rPr lang="ru-RU" strike="noStrike" dirty="0" smtClean="0">
                        <a:solidFill>
                          <a:schemeClr val="tx1"/>
                        </a:solidFill>
                      </a:rPr>
                      <a:t>24,9</a:t>
                    </a:r>
                    <a:r>
                      <a:rPr lang="en-US" strike="noStrike" dirty="0" smtClean="0">
                        <a:solidFill>
                          <a:schemeClr val="tx1"/>
                        </a:solidFill>
                      </a:rPr>
                      <a:t>%</a:t>
                    </a:r>
                    <a:endParaRPr lang="en-US" strike="noStrike" dirty="0">
                      <a:solidFill>
                        <a:schemeClr val="tx1"/>
                      </a:solidFill>
                    </a:endParaRPr>
                  </a:p>
                </c:rich>
              </c:tx>
              <c:spPr>
                <a:noFill/>
                <a:ln>
                  <a:noFill/>
                </a:ln>
                <a:effectLst/>
              </c:spPr>
              <c:showLegendKey val="0"/>
              <c:showVal val="1"/>
              <c:showCatName val="0"/>
              <c:showSerName val="0"/>
              <c:showPercent val="1"/>
              <c:showBubbleSize val="0"/>
              <c:separator>
</c:separator>
              <c:extLst>
                <c:ext xmlns:c15="http://schemas.microsoft.com/office/drawing/2012/chart" uri="{CE6537A1-D6FC-4f65-9D91-7224C49458BB}">
                  <c15:layout>
                    <c:manualLayout>
                      <c:w val="0.22672846658941678"/>
                      <c:h val="0.20935298245935929"/>
                    </c:manualLayout>
                  </c15:layout>
                </c:ext>
              </c:extLst>
            </c:dLbl>
            <c:dLbl>
              <c:idx val="2"/>
              <c:layout>
                <c:manualLayout>
                  <c:x val="0.1780253829800823"/>
                  <c:y val="-0.1432479092340449"/>
                </c:manualLayout>
              </c:layout>
              <c:tx>
                <c:rich>
                  <a:bodyPr/>
                  <a:lstStyle/>
                  <a:p>
                    <a:r>
                      <a:rPr lang="ru-RU" strike="noStrike" dirty="0" smtClean="0">
                        <a:solidFill>
                          <a:schemeClr val="tx1"/>
                        </a:solidFill>
                      </a:rPr>
                      <a:t>29 177 659,1</a:t>
                    </a:r>
                    <a:endParaRPr lang="en-US" strike="noStrike" dirty="0" smtClean="0">
                      <a:solidFill>
                        <a:schemeClr val="tx1"/>
                      </a:solidFill>
                    </a:endParaRPr>
                  </a:p>
                  <a:p>
                    <a:r>
                      <a:rPr lang="en-US" strike="noStrike" dirty="0" smtClean="0">
                        <a:solidFill>
                          <a:schemeClr val="tx1"/>
                        </a:solidFill>
                      </a:rPr>
                      <a:t>5</a:t>
                    </a:r>
                    <a:r>
                      <a:rPr lang="ru-RU" strike="noStrike" dirty="0" smtClean="0">
                        <a:solidFill>
                          <a:schemeClr val="tx1"/>
                        </a:solidFill>
                      </a:rPr>
                      <a:t>6,6</a:t>
                    </a:r>
                    <a:r>
                      <a:rPr lang="en-US" strike="noStrike" dirty="0" smtClean="0">
                        <a:solidFill>
                          <a:schemeClr val="tx1"/>
                        </a:solidFill>
                      </a:rPr>
                      <a:t>%</a:t>
                    </a:r>
                    <a:endParaRPr lang="en-US" strike="noStrike" dirty="0">
                      <a:solidFill>
                        <a:schemeClr val="tx1"/>
                      </a:solidFill>
                    </a:endParaRPr>
                  </a:p>
                </c:rich>
              </c:tx>
              <c:showLegendKey val="0"/>
              <c:showVal val="1"/>
              <c:showCatName val="0"/>
              <c:showSerName val="0"/>
              <c:showPercent val="1"/>
              <c:showBubbleSize val="0"/>
              <c:separator>
</c:separator>
              <c:extLst>
                <c:ext xmlns:c15="http://schemas.microsoft.com/office/drawing/2012/chart" uri="{CE6537A1-D6FC-4f65-9D91-7224C49458BB}">
                  <c15:layout/>
                </c:ext>
              </c:extLst>
            </c:dLbl>
            <c:dLbl>
              <c:idx val="3"/>
              <c:layout>
                <c:manualLayout>
                  <c:x val="-7.5313181449074935E-3"/>
                  <c:y val="2.6396685159000153E-2"/>
                </c:manualLayout>
              </c:layout>
              <c:tx>
                <c:rich>
                  <a:bodyPr/>
                  <a:lstStyle/>
                  <a:p>
                    <a:r>
                      <a:rPr lang="ru-RU" strike="noStrike" dirty="0" smtClean="0">
                        <a:solidFill>
                          <a:schemeClr val="tx1"/>
                        </a:solidFill>
                      </a:rPr>
                      <a:t>8 592 075,5</a:t>
                    </a:r>
                    <a:endParaRPr lang="en-US" strike="noStrike" dirty="0" smtClean="0">
                      <a:solidFill>
                        <a:schemeClr val="tx1"/>
                      </a:solidFill>
                    </a:endParaRPr>
                  </a:p>
                  <a:p>
                    <a:r>
                      <a:rPr lang="ru-RU" strike="noStrike" dirty="0" smtClean="0">
                        <a:solidFill>
                          <a:schemeClr val="tx1"/>
                        </a:solidFill>
                      </a:rPr>
                      <a:t>16,7</a:t>
                    </a:r>
                    <a:r>
                      <a:rPr lang="en-US" strike="noStrike" dirty="0" smtClean="0">
                        <a:solidFill>
                          <a:schemeClr val="tx1"/>
                        </a:solidFill>
                      </a:rPr>
                      <a:t>%</a:t>
                    </a:r>
                    <a:endParaRPr lang="en-US" strike="noStrike" dirty="0">
                      <a:solidFill>
                        <a:schemeClr val="tx1"/>
                      </a:solidFill>
                    </a:endParaRPr>
                  </a:p>
                </c:rich>
              </c:tx>
              <c:showLegendKey val="0"/>
              <c:showVal val="1"/>
              <c:showCatName val="0"/>
              <c:showSerName val="0"/>
              <c:showPercent val="1"/>
              <c:showBubbleSize val="0"/>
              <c:separator>
</c:separator>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ru-RU"/>
              </a:p>
            </c:txPr>
            <c:showLegendKey val="0"/>
            <c:showVal val="1"/>
            <c:showCatName val="0"/>
            <c:showSerName val="0"/>
            <c:showPercent val="1"/>
            <c:showBubbleSize val="0"/>
            <c:separator>
</c:separator>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Лист1!$A$2:$A$5</c:f>
              <c:strCache>
                <c:ptCount val="4"/>
                <c:pt idx="0">
                  <c:v>Дотации</c:v>
                </c:pt>
                <c:pt idx="1">
                  <c:v>Субсидии</c:v>
                </c:pt>
                <c:pt idx="2">
                  <c:v>Субвенции</c:v>
                </c:pt>
                <c:pt idx="3">
                  <c:v>Иные межбюджетные трансферты</c:v>
                </c:pt>
              </c:strCache>
            </c:strRef>
          </c:cat>
          <c:val>
            <c:numRef>
              <c:f>Лист1!$B$2:$B$5</c:f>
              <c:numCache>
                <c:formatCode>#,##0.0</c:formatCode>
                <c:ptCount val="4"/>
                <c:pt idx="0">
                  <c:v>941169.3</c:v>
                </c:pt>
                <c:pt idx="1">
                  <c:v>12842220.199999999</c:v>
                </c:pt>
                <c:pt idx="2">
                  <c:v>29177659.100000001</c:v>
                </c:pt>
                <c:pt idx="3">
                  <c:v>8592075.5</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l"/>
      <c:layout>
        <c:manualLayout>
          <c:xMode val="edge"/>
          <c:yMode val="edge"/>
          <c:x val="2.0084974893781384E-2"/>
          <c:y val="0.1612059534512495"/>
          <c:w val="0.28375823821558804"/>
          <c:h val="0.5306531689372203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w="9525" cap="flat" cmpd="sng" algn="ctr">
      <a:noFill/>
      <a:prstDash val="solid"/>
    </a:ln>
    <a:effectLst/>
  </c:spPr>
  <c:txPr>
    <a:bodyPr/>
    <a:lstStyle/>
    <a:p>
      <a:pPr algn="r">
        <a:defRPr sz="1800"/>
      </a:pPr>
      <a:endParaRPr lang="ru-RU"/>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14020342688263"/>
          <c:y val="9.093131389959519E-2"/>
          <c:w val="0.89014807102510085"/>
          <c:h val="0.61163766517123852"/>
        </c:manualLayout>
      </c:layout>
      <c:barChart>
        <c:barDir val="col"/>
        <c:grouping val="stacked"/>
        <c:varyColors val="0"/>
        <c:ser>
          <c:idx val="0"/>
          <c:order val="0"/>
          <c:tx>
            <c:strRef>
              <c:f>Лист1!$B$1</c:f>
              <c:strCache>
                <c:ptCount val="1"/>
                <c:pt idx="0">
                  <c:v>Объем гос.долга Республики Татарстан, млрд.руб</c:v>
                </c:pt>
              </c:strCache>
            </c:strRef>
          </c:tx>
          <c:spPr>
            <a:solidFill>
              <a:schemeClr val="accent6"/>
            </a:solidFill>
            <a:scene3d>
              <a:camera prst="orthographicFront"/>
              <a:lightRig rig="threePt" dir="t"/>
            </a:scene3d>
            <a:sp3d>
              <a:bevelT/>
            </a:sp3d>
          </c:spPr>
          <c:invertIfNegative val="0"/>
          <c:dLbls>
            <c:dLbl>
              <c:idx val="0"/>
              <c:layout>
                <c:manualLayout>
                  <c:x val="-1.50899312374409E-3"/>
                  <c:y val="5.1121523711229314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5269793712322702E-3"/>
                  <c:y val="4.6009371340106374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5089931237441453E-3"/>
                  <c:y val="2.5560761855614702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50899312374409E-3"/>
                  <c:y val="3.5785066597860585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5089931237439794E-3"/>
                  <c:y val="4.3453295154544998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
                  <c:y val="6.9014057010159696E-2"/>
                </c:manualLayout>
              </c:layout>
              <c:tx>
                <c:rich>
                  <a:bodyPr/>
                  <a:lstStyle/>
                  <a:p>
                    <a:r>
                      <a:rPr lang="ru-RU" strike="noStrike" dirty="0" smtClean="0"/>
                      <a:t>98,2</a:t>
                    </a:r>
                    <a:endParaRPr lang="ru-RU" strike="noStrike" dirty="0"/>
                  </a:p>
                </c:rich>
              </c:tx>
              <c:dLblPos val="ctr"/>
              <c:showLegendKey val="0"/>
              <c:showVal val="1"/>
              <c:showCatName val="0"/>
              <c:showSerName val="0"/>
              <c:showPercent val="0"/>
              <c:showBubbleSize val="0"/>
              <c:extLst>
                <c:ext xmlns:c15="http://schemas.microsoft.com/office/drawing/2012/chart" uri="{CE6537A1-D6FC-4f65-9D91-7224C49458BB}">
                  <c15:layout/>
                </c:ext>
              </c:extLst>
            </c:dLbl>
            <c:spPr>
              <a:solidFill>
                <a:schemeClr val="lt1"/>
              </a:solidFill>
              <a:ln w="25400" cap="flat" cmpd="sng" algn="ctr">
                <a:solidFill>
                  <a:schemeClr val="accent6"/>
                </a:solidFill>
                <a:prstDash val="solid"/>
              </a:ln>
              <a:effectLst/>
            </c:spPr>
            <c:txPr>
              <a:bodyPr/>
              <a:lstStyle/>
              <a:p>
                <a:pPr>
                  <a:defRPr sz="2400" b="1">
                    <a:solidFill>
                      <a:schemeClr val="dk1"/>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Лист1!$A$2:$A$7</c:f>
              <c:numCache>
                <c:formatCode>General</c:formatCode>
                <c:ptCount val="6"/>
                <c:pt idx="0">
                  <c:v>2015</c:v>
                </c:pt>
                <c:pt idx="1">
                  <c:v>2016</c:v>
                </c:pt>
                <c:pt idx="2">
                  <c:v>2017</c:v>
                </c:pt>
                <c:pt idx="3">
                  <c:v>2018</c:v>
                </c:pt>
                <c:pt idx="4">
                  <c:v>2019</c:v>
                </c:pt>
                <c:pt idx="5">
                  <c:v>2020</c:v>
                </c:pt>
              </c:numCache>
            </c:numRef>
          </c:cat>
          <c:val>
            <c:numRef>
              <c:f>Лист1!$B$2:$B$7</c:f>
              <c:numCache>
                <c:formatCode>#,##0.0</c:formatCode>
                <c:ptCount val="6"/>
                <c:pt idx="0">
                  <c:v>91.3</c:v>
                </c:pt>
                <c:pt idx="1">
                  <c:v>93.4</c:v>
                </c:pt>
                <c:pt idx="2">
                  <c:v>93.3</c:v>
                </c:pt>
                <c:pt idx="3">
                  <c:v>95</c:v>
                </c:pt>
                <c:pt idx="4">
                  <c:v>93.7</c:v>
                </c:pt>
                <c:pt idx="5">
                  <c:v>98.2</c:v>
                </c:pt>
              </c:numCache>
            </c:numRef>
          </c:val>
        </c:ser>
        <c:dLbls>
          <c:showLegendKey val="0"/>
          <c:showVal val="0"/>
          <c:showCatName val="0"/>
          <c:showSerName val="0"/>
          <c:showPercent val="0"/>
          <c:showBubbleSize val="0"/>
        </c:dLbls>
        <c:gapWidth val="150"/>
        <c:overlap val="100"/>
        <c:axId val="148429312"/>
        <c:axId val="148497536"/>
      </c:barChart>
      <c:lineChart>
        <c:grouping val="standard"/>
        <c:varyColors val="0"/>
        <c:ser>
          <c:idx val="1"/>
          <c:order val="1"/>
          <c:tx>
            <c:strRef>
              <c:f>Лист1!$C$1</c:f>
              <c:strCache>
                <c:ptCount val="1"/>
                <c:pt idx="0">
                  <c:v>Долговая нагрузка на бюджет Республики Татарстан,%</c:v>
                </c:pt>
              </c:strCache>
            </c:strRef>
          </c:tx>
          <c:spPr>
            <a:ln w="63500"/>
          </c:spPr>
          <c:marker>
            <c:symbol val="square"/>
            <c:size val="4"/>
            <c:spPr>
              <a:ln w="63500" cap="rnd"/>
            </c:spPr>
          </c:marker>
          <c:dLbls>
            <c:dLbl>
              <c:idx val="4"/>
              <c:layout/>
              <c:tx>
                <c:rich>
                  <a:bodyPr/>
                  <a:lstStyle/>
                  <a:p>
                    <a:r>
                      <a:rPr lang="en-US" smtClean="0"/>
                      <a:t>3</a:t>
                    </a:r>
                    <a:r>
                      <a:rPr lang="ru-RU" smtClean="0"/>
                      <a:t>7,5</a:t>
                    </a:r>
                    <a:endParaRPr lang="en-US" dirty="0"/>
                  </a:p>
                </c:rich>
              </c:tx>
              <c:dLblPos val="t"/>
              <c:showLegendKey val="0"/>
              <c:showVal val="1"/>
              <c:showCatName val="0"/>
              <c:showSerName val="0"/>
              <c:showPercent val="0"/>
              <c:showBubbleSize val="0"/>
            </c:dLbl>
            <c:dLbl>
              <c:idx val="5"/>
              <c:layout>
                <c:manualLayout>
                  <c:x val="-3.2217003191936433E-2"/>
                  <c:y val="-6.2106210802219529E-2"/>
                </c:manualLayout>
              </c:layout>
              <c:tx>
                <c:rich>
                  <a:bodyPr wrap="square" lIns="38100" tIns="19050" rIns="38100" bIns="19050" anchor="ctr">
                    <a:spAutoFit/>
                  </a:bodyPr>
                  <a:lstStyle/>
                  <a:p>
                    <a:pPr>
                      <a:defRPr sz="2400" b="1" strike="noStrike">
                        <a:solidFill>
                          <a:schemeClr val="accent2"/>
                        </a:solidFill>
                      </a:defRPr>
                    </a:pPr>
                    <a:r>
                      <a:rPr lang="ru-RU" strike="noStrike" dirty="0" smtClean="0"/>
                      <a:t>47,5</a:t>
                    </a:r>
                    <a:endParaRPr lang="en-US" strike="noStrike" dirty="0"/>
                  </a:p>
                </c:rich>
              </c:tx>
              <c:spPr>
                <a:noFill/>
                <a:ln>
                  <a:noFill/>
                </a:ln>
                <a:effectLst/>
              </c:spPr>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2400" b="1">
                    <a:solidFill>
                      <a:schemeClr val="accent2"/>
                    </a:solidFill>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Лист1!$A$2:$A$7</c:f>
              <c:numCache>
                <c:formatCode>General</c:formatCode>
                <c:ptCount val="6"/>
                <c:pt idx="0">
                  <c:v>2015</c:v>
                </c:pt>
                <c:pt idx="1">
                  <c:v>2016</c:v>
                </c:pt>
                <c:pt idx="2">
                  <c:v>2017</c:v>
                </c:pt>
                <c:pt idx="3">
                  <c:v>2018</c:v>
                </c:pt>
                <c:pt idx="4">
                  <c:v>2019</c:v>
                </c:pt>
                <c:pt idx="5">
                  <c:v>2020</c:v>
                </c:pt>
              </c:numCache>
            </c:numRef>
          </c:cat>
          <c:val>
            <c:numRef>
              <c:f>Лист1!$C$2:$C$7</c:f>
              <c:numCache>
                <c:formatCode>0</c:formatCode>
                <c:ptCount val="6"/>
                <c:pt idx="0">
                  <c:v>54</c:v>
                </c:pt>
                <c:pt idx="1">
                  <c:v>49</c:v>
                </c:pt>
                <c:pt idx="2">
                  <c:v>44</c:v>
                </c:pt>
                <c:pt idx="3">
                  <c:v>40</c:v>
                </c:pt>
                <c:pt idx="4">
                  <c:v>37.5</c:v>
                </c:pt>
                <c:pt idx="5">
                  <c:v>47.5</c:v>
                </c:pt>
              </c:numCache>
            </c:numRef>
          </c:val>
          <c:smooth val="0"/>
        </c:ser>
        <c:dLbls>
          <c:showLegendKey val="0"/>
          <c:showVal val="0"/>
          <c:showCatName val="0"/>
          <c:showSerName val="0"/>
          <c:showPercent val="0"/>
          <c:showBubbleSize val="0"/>
        </c:dLbls>
        <c:marker val="1"/>
        <c:smooth val="0"/>
        <c:axId val="149655552"/>
        <c:axId val="148498112"/>
      </c:lineChart>
      <c:catAx>
        <c:axId val="148429312"/>
        <c:scaling>
          <c:orientation val="minMax"/>
        </c:scaling>
        <c:delete val="0"/>
        <c:axPos val="b"/>
        <c:numFmt formatCode="General" sourceLinked="1"/>
        <c:majorTickMark val="out"/>
        <c:minorTickMark val="none"/>
        <c:tickLblPos val="nextTo"/>
        <c:txPr>
          <a:bodyPr/>
          <a:lstStyle/>
          <a:p>
            <a:pPr>
              <a:defRPr sz="1800" b="1"/>
            </a:pPr>
            <a:endParaRPr lang="ru-RU"/>
          </a:p>
        </c:txPr>
        <c:crossAx val="148497536"/>
        <c:crosses val="autoZero"/>
        <c:auto val="1"/>
        <c:lblAlgn val="ctr"/>
        <c:lblOffset val="100"/>
        <c:noMultiLvlLbl val="0"/>
      </c:catAx>
      <c:valAx>
        <c:axId val="148497536"/>
        <c:scaling>
          <c:orientation val="minMax"/>
          <c:max val="100"/>
        </c:scaling>
        <c:delete val="0"/>
        <c:axPos val="l"/>
        <c:majorGridlines/>
        <c:numFmt formatCode="#,##0" sourceLinked="0"/>
        <c:majorTickMark val="out"/>
        <c:minorTickMark val="none"/>
        <c:tickLblPos val="nextTo"/>
        <c:txPr>
          <a:bodyPr/>
          <a:lstStyle/>
          <a:p>
            <a:pPr>
              <a:defRPr sz="2000" b="1">
                <a:solidFill>
                  <a:schemeClr val="accent6"/>
                </a:solidFill>
              </a:defRPr>
            </a:pPr>
            <a:endParaRPr lang="ru-RU"/>
          </a:p>
        </c:txPr>
        <c:crossAx val="148429312"/>
        <c:crosses val="autoZero"/>
        <c:crossBetween val="between"/>
      </c:valAx>
      <c:valAx>
        <c:axId val="148498112"/>
        <c:scaling>
          <c:orientation val="minMax"/>
          <c:max val="100"/>
        </c:scaling>
        <c:delete val="0"/>
        <c:axPos val="r"/>
        <c:numFmt formatCode="0" sourceLinked="1"/>
        <c:majorTickMark val="out"/>
        <c:minorTickMark val="none"/>
        <c:tickLblPos val="nextTo"/>
        <c:txPr>
          <a:bodyPr/>
          <a:lstStyle/>
          <a:p>
            <a:pPr>
              <a:defRPr sz="2000" b="1">
                <a:solidFill>
                  <a:schemeClr val="accent2"/>
                </a:solidFill>
              </a:defRPr>
            </a:pPr>
            <a:endParaRPr lang="ru-RU"/>
          </a:p>
        </c:txPr>
        <c:crossAx val="149655552"/>
        <c:crosses val="max"/>
        <c:crossBetween val="between"/>
      </c:valAx>
      <c:catAx>
        <c:axId val="149655552"/>
        <c:scaling>
          <c:orientation val="minMax"/>
        </c:scaling>
        <c:delete val="1"/>
        <c:axPos val="b"/>
        <c:numFmt formatCode="General" sourceLinked="1"/>
        <c:majorTickMark val="out"/>
        <c:minorTickMark val="none"/>
        <c:tickLblPos val="none"/>
        <c:crossAx val="148498112"/>
        <c:crosses val="autoZero"/>
        <c:auto val="1"/>
        <c:lblAlgn val="ctr"/>
        <c:lblOffset val="100"/>
        <c:noMultiLvlLbl val="0"/>
      </c:catAx>
    </c:plotArea>
    <c:legend>
      <c:legendPos val="b"/>
      <c:layout/>
      <c:overlay val="0"/>
    </c:legend>
    <c:plotVisOnly val="1"/>
    <c:dispBlanksAs val="gap"/>
    <c:showDLblsOverMax val="0"/>
  </c:chart>
  <c:txPr>
    <a:bodyPr/>
    <a:lstStyle/>
    <a:p>
      <a:pPr algn="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1301326693896053"/>
          <c:y val="4.9257771997279834E-2"/>
        </c:manualLayout>
      </c:layout>
      <c:overlay val="0"/>
      <c:txPr>
        <a:bodyPr/>
        <a:lstStyle/>
        <a:p>
          <a:pPr>
            <a:defRPr sz="1800">
              <a:solidFill>
                <a:schemeClr val="bg1">
                  <a:lumMod val="50000"/>
                </a:schemeClr>
              </a:solidFill>
            </a:defRPr>
          </a:pPr>
          <a:endParaRPr lang="ru-RU"/>
        </a:p>
      </c:txPr>
    </c:title>
    <c:autoTitleDeleted val="0"/>
    <c:view3D>
      <c:rotX val="0"/>
      <c:rotY val="0"/>
      <c:rAngAx val="1"/>
    </c:view3D>
    <c:floor>
      <c:thickness val="0"/>
    </c:floor>
    <c:sideWall>
      <c:thickness val="0"/>
    </c:sideWall>
    <c:backWall>
      <c:thickness val="0"/>
    </c:backWall>
    <c:plotArea>
      <c:layout>
        <c:manualLayout>
          <c:layoutTarget val="inner"/>
          <c:xMode val="edge"/>
          <c:yMode val="edge"/>
          <c:x val="1.713650627887792E-2"/>
          <c:y val="1.4115713099981641E-2"/>
          <c:w val="0.98286349372112203"/>
          <c:h val="0.86455955018992037"/>
        </c:manualLayout>
      </c:layout>
      <c:bar3DChart>
        <c:barDir val="col"/>
        <c:grouping val="stacked"/>
        <c:varyColors val="0"/>
        <c:ser>
          <c:idx val="0"/>
          <c:order val="0"/>
          <c:tx>
            <c:strRef>
              <c:f>Лист1!$B$1</c:f>
              <c:strCache>
                <c:ptCount val="1"/>
                <c:pt idx="0">
                  <c:v>Доходы</c:v>
                </c:pt>
              </c:strCache>
            </c:strRef>
          </c:tx>
          <c:spPr>
            <a:solidFill>
              <a:srgbClr val="60E146"/>
            </a:solidFill>
            <a:scene3d>
              <a:camera prst="orthographicFront"/>
              <a:lightRig rig="threePt" dir="t"/>
            </a:scene3d>
            <a:sp3d>
              <a:bevelT/>
            </a:sp3d>
          </c:spPr>
          <c:invertIfNegative val="0"/>
          <c:dPt>
            <c:idx val="1"/>
            <c:invertIfNegative val="0"/>
            <c:bubble3D val="0"/>
          </c:dPt>
          <c:dLbls>
            <c:dLbl>
              <c:idx val="0"/>
              <c:layout>
                <c:manualLayout>
                  <c:x val="1.3210273838547509E-4"/>
                  <c:y val="-5.764516821335209E-3"/>
                </c:manualLayout>
              </c:layout>
              <c:tx>
                <c:rich>
                  <a:bodyPr/>
                  <a:lstStyle/>
                  <a:p>
                    <a:pPr>
                      <a:defRPr sz="1000">
                        <a:solidFill>
                          <a:schemeClr val="dk1"/>
                        </a:solidFill>
                        <a:latin typeface="+mn-lt"/>
                        <a:ea typeface="+mn-ea"/>
                        <a:cs typeface="+mn-cs"/>
                      </a:defRPr>
                    </a:pPr>
                    <a:r>
                      <a:rPr lang="ru-RU" dirty="0" smtClean="0"/>
                      <a:t>292</a:t>
                    </a:r>
                    <a:r>
                      <a:rPr lang="ru-RU" baseline="0" dirty="0" smtClean="0"/>
                      <a:t> 701 742,0</a:t>
                    </a:r>
                    <a:endParaRPr lang="en-US" dirty="0"/>
                  </a:p>
                </c:rich>
              </c:tx>
              <c:numFmt formatCode="#,##0.0" sourceLinked="0"/>
              <c:spPr>
                <a:solidFill>
                  <a:schemeClr val="lt1"/>
                </a:solidFill>
                <a:ln w="25400" cap="flat" cmpd="sng" algn="ctr">
                  <a:solidFill>
                    <a:schemeClr val="accent3"/>
                  </a:solidFill>
                  <a:prstDash val="solid"/>
                </a:ln>
                <a:effectLst/>
              </c:spPr>
              <c:showLegendKey val="0"/>
              <c:showVal val="1"/>
              <c:showCatName val="0"/>
              <c:showSerName val="0"/>
              <c:showPercent val="0"/>
              <c:showBubbleSize val="0"/>
              <c:extLst>
                <c:ext xmlns:c15="http://schemas.microsoft.com/office/drawing/2012/chart" uri="{CE6537A1-D6FC-4f65-9D91-7224C49458BB}">
                  <c15:layout>
                    <c:manualLayout>
                      <c:w val="0.31256410256410255"/>
                      <c:h val="8.3168251993254852E-2"/>
                    </c:manualLayout>
                  </c15:layout>
                </c:ext>
              </c:extLst>
            </c:dLbl>
            <c:dLbl>
              <c:idx val="1"/>
              <c:layout>
                <c:manualLayout>
                  <c:x val="1.750708922392689E-3"/>
                  <c:y val="-2.009872240077985E-2"/>
                </c:manualLayout>
              </c:layout>
              <c:tx>
                <c:rich>
                  <a:bodyPr/>
                  <a:lstStyle/>
                  <a:p>
                    <a:pPr>
                      <a:defRPr sz="1000">
                        <a:solidFill>
                          <a:schemeClr val="dk1"/>
                        </a:solidFill>
                        <a:latin typeface="+mn-lt"/>
                        <a:ea typeface="+mn-ea"/>
                        <a:cs typeface="+mn-cs"/>
                      </a:defRPr>
                    </a:pPr>
                    <a:r>
                      <a:rPr lang="ru-RU" dirty="0" smtClean="0"/>
                      <a:t>293 389 797,4</a:t>
                    </a:r>
                    <a:endParaRPr lang="en-US" dirty="0"/>
                  </a:p>
                </c:rich>
              </c:tx>
              <c:numFmt formatCode="#,##0.0" sourceLinked="0"/>
              <c:spPr>
                <a:solidFill>
                  <a:schemeClr val="lt1"/>
                </a:solidFill>
                <a:ln w="25400" cap="flat" cmpd="sng" algn="ctr">
                  <a:solidFill>
                    <a:schemeClr val="accent3"/>
                  </a:solidFill>
                  <a:prstDash val="solid"/>
                </a:ln>
                <a:effectLst/>
              </c:spPr>
              <c:showLegendKey val="0"/>
              <c:showVal val="1"/>
              <c:showCatName val="0"/>
              <c:showSerName val="0"/>
              <c:showPercent val="0"/>
              <c:showBubbleSize val="0"/>
              <c:extLst>
                <c:ext xmlns:c15="http://schemas.microsoft.com/office/drawing/2012/chart" uri="{CE6537A1-D6FC-4f65-9D91-7224C49458BB}"/>
              </c:extLst>
            </c:dLbl>
            <c:dLbl>
              <c:idx val="5"/>
              <c:layout>
                <c:manualLayout>
                  <c:x val="1.1757952820056934E-2"/>
                  <c:y val="-7.2193099228562291E-2"/>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solidFill>
                <a:schemeClr val="lt1"/>
              </a:solidFill>
              <a:ln w="25400" cap="flat" cmpd="sng" algn="ctr">
                <a:solidFill>
                  <a:schemeClr val="accent3"/>
                </a:solidFill>
                <a:prstDash val="solid"/>
              </a:ln>
              <a:effectLst/>
            </c:spPr>
            <c:txPr>
              <a:bodyPr/>
              <a:lstStyle/>
              <a:p>
                <a:pPr>
                  <a:defRPr sz="800">
                    <a:solidFill>
                      <a:schemeClr val="dk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План</c:v>
                </c:pt>
                <c:pt idx="1">
                  <c:v>Факт</c:v>
                </c:pt>
              </c:strCache>
            </c:strRef>
          </c:cat>
          <c:val>
            <c:numRef>
              <c:f>Лист1!$B$2:$B$3</c:f>
              <c:numCache>
                <c:formatCode>#,##0.0</c:formatCode>
                <c:ptCount val="2"/>
                <c:pt idx="0">
                  <c:v>292701742</c:v>
                </c:pt>
                <c:pt idx="1">
                  <c:v>293389797.39999998</c:v>
                </c:pt>
              </c:numCache>
            </c:numRef>
          </c:val>
        </c:ser>
        <c:dLbls>
          <c:showLegendKey val="0"/>
          <c:showVal val="0"/>
          <c:showCatName val="0"/>
          <c:showSerName val="0"/>
          <c:showPercent val="0"/>
          <c:showBubbleSize val="0"/>
        </c:dLbls>
        <c:gapWidth val="100"/>
        <c:gapDepth val="100"/>
        <c:shape val="box"/>
        <c:axId val="46988288"/>
        <c:axId val="51560448"/>
        <c:axId val="0"/>
      </c:bar3DChart>
      <c:catAx>
        <c:axId val="46988288"/>
        <c:scaling>
          <c:orientation val="minMax"/>
        </c:scaling>
        <c:delete val="0"/>
        <c:axPos val="b"/>
        <c:numFmt formatCode="General" sourceLinked="1"/>
        <c:majorTickMark val="out"/>
        <c:minorTickMark val="none"/>
        <c:tickLblPos val="nextTo"/>
        <c:txPr>
          <a:bodyPr/>
          <a:lstStyle/>
          <a:p>
            <a:pPr>
              <a:defRPr sz="1600" b="1">
                <a:solidFill>
                  <a:schemeClr val="bg1">
                    <a:lumMod val="50000"/>
                  </a:schemeClr>
                </a:solidFill>
              </a:defRPr>
            </a:pPr>
            <a:endParaRPr lang="ru-RU"/>
          </a:p>
        </c:txPr>
        <c:crossAx val="51560448"/>
        <c:crosses val="autoZero"/>
        <c:auto val="1"/>
        <c:lblAlgn val="ctr"/>
        <c:lblOffset val="100"/>
        <c:noMultiLvlLbl val="0"/>
      </c:catAx>
      <c:valAx>
        <c:axId val="51560448"/>
        <c:scaling>
          <c:orientation val="minMax"/>
          <c:min val="0"/>
        </c:scaling>
        <c:delete val="1"/>
        <c:axPos val="l"/>
        <c:majorGridlines/>
        <c:numFmt formatCode="#,##0" sourceLinked="0"/>
        <c:majorTickMark val="out"/>
        <c:minorTickMark val="none"/>
        <c:tickLblPos val="nextTo"/>
        <c:crossAx val="46988288"/>
        <c:crosses val="autoZero"/>
        <c:crossBetween val="between"/>
      </c:valAx>
    </c:plotArea>
    <c:plotVisOnly val="1"/>
    <c:dispBlanksAs val="gap"/>
    <c:showDLblsOverMax val="0"/>
  </c:chart>
  <c:txPr>
    <a:bodyPr/>
    <a:lstStyle/>
    <a:p>
      <a:pPr algn="r">
        <a:defRPr sz="1800"/>
      </a:pPr>
      <a:endParaRPr lang="ru-RU"/>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3958051818342044"/>
          <c:y val="4.5152957664173182E-2"/>
        </c:manualLayout>
      </c:layout>
      <c:overlay val="0"/>
      <c:txPr>
        <a:bodyPr/>
        <a:lstStyle/>
        <a:p>
          <a:pPr>
            <a:defRPr sz="1800">
              <a:solidFill>
                <a:schemeClr val="bg1">
                  <a:lumMod val="50000"/>
                </a:schemeClr>
              </a:solidFill>
            </a:defRPr>
          </a:pPr>
          <a:endParaRPr lang="ru-RU"/>
        </a:p>
      </c:txPr>
    </c:title>
    <c:autoTitleDeleted val="0"/>
    <c:view3D>
      <c:rotX val="0"/>
      <c:rotY val="0"/>
      <c:rAngAx val="1"/>
    </c:view3D>
    <c:floor>
      <c:thickness val="0"/>
    </c:floor>
    <c:sideWall>
      <c:thickness val="0"/>
    </c:sideWall>
    <c:backWall>
      <c:thickness val="0"/>
    </c:backWall>
    <c:plotArea>
      <c:layout>
        <c:manualLayout>
          <c:layoutTarget val="inner"/>
          <c:xMode val="edge"/>
          <c:yMode val="edge"/>
          <c:x val="1.713650627887792E-2"/>
          <c:y val="1.4115713099981641E-2"/>
          <c:w val="0.98286349372112203"/>
          <c:h val="0.86455955018992037"/>
        </c:manualLayout>
      </c:layout>
      <c:bar3DChart>
        <c:barDir val="col"/>
        <c:grouping val="stacked"/>
        <c:varyColors val="0"/>
        <c:ser>
          <c:idx val="0"/>
          <c:order val="0"/>
          <c:tx>
            <c:strRef>
              <c:f>Лист1!$B$1</c:f>
              <c:strCache>
                <c:ptCount val="1"/>
                <c:pt idx="0">
                  <c:v>Расходы</c:v>
                </c:pt>
              </c:strCache>
            </c:strRef>
          </c:tx>
          <c:spPr>
            <a:solidFill>
              <a:srgbClr val="00B0F0"/>
            </a:solidFill>
            <a:scene3d>
              <a:camera prst="orthographicFront"/>
              <a:lightRig rig="threePt" dir="t"/>
            </a:scene3d>
            <a:sp3d>
              <a:bevelT/>
            </a:sp3d>
          </c:spPr>
          <c:invertIfNegative val="0"/>
          <c:dPt>
            <c:idx val="1"/>
            <c:invertIfNegative val="0"/>
            <c:bubble3D val="0"/>
          </c:dPt>
          <c:dLbls>
            <c:dLbl>
              <c:idx val="0"/>
              <c:layout>
                <c:manualLayout>
                  <c:x val="1.3210273838547509E-4"/>
                  <c:y val="-5.764516821335209E-3"/>
                </c:manualLayout>
              </c:layout>
              <c:tx>
                <c:rich>
                  <a:bodyPr/>
                  <a:lstStyle/>
                  <a:p>
                    <a:r>
                      <a:rPr lang="ru-RU" dirty="0" smtClean="0"/>
                      <a:t>324 750</a:t>
                    </a:r>
                    <a:r>
                      <a:rPr lang="ru-RU" baseline="0" dirty="0" smtClean="0"/>
                      <a:t> 658,6</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6.1662198659708095E-3"/>
                  <c:y val="-1.5993920037246912E-2"/>
                </c:manualLayout>
              </c:layout>
              <c:tx>
                <c:rich>
                  <a:bodyPr/>
                  <a:lstStyle/>
                  <a:p>
                    <a:r>
                      <a:rPr lang="ru-RU" dirty="0" smtClean="0"/>
                      <a:t>316 973 183,0</a:t>
                    </a:r>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0.32181860972992293"/>
                      <c:h val="8.3168201146935974E-2"/>
                    </c:manualLayout>
                  </c15:layout>
                </c:ext>
              </c:extLst>
            </c:dLbl>
            <c:dLbl>
              <c:idx val="5"/>
              <c:layout>
                <c:manualLayout>
                  <c:x val="1.1757952820056934E-2"/>
                  <c:y val="-7.2193099228562291E-2"/>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solidFill>
                <a:schemeClr val="lt1"/>
              </a:solidFill>
              <a:ln w="25400" cap="flat" cmpd="sng" algn="ctr">
                <a:solidFill>
                  <a:schemeClr val="accent1"/>
                </a:solidFill>
                <a:prstDash val="solid"/>
              </a:ln>
              <a:effectLst/>
            </c:spPr>
            <c:txPr>
              <a:bodyPr/>
              <a:lstStyle/>
              <a:p>
                <a:pPr>
                  <a:defRPr sz="1000">
                    <a:solidFill>
                      <a:schemeClr val="dk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План</c:v>
                </c:pt>
                <c:pt idx="1">
                  <c:v>Факт</c:v>
                </c:pt>
              </c:strCache>
            </c:strRef>
          </c:cat>
          <c:val>
            <c:numRef>
              <c:f>Лист1!$B$2:$B$3</c:f>
              <c:numCache>
                <c:formatCode>#,##0.0</c:formatCode>
                <c:ptCount val="2"/>
                <c:pt idx="0">
                  <c:v>324750658.60000002</c:v>
                </c:pt>
                <c:pt idx="1">
                  <c:v>316973183</c:v>
                </c:pt>
              </c:numCache>
            </c:numRef>
          </c:val>
        </c:ser>
        <c:dLbls>
          <c:showLegendKey val="0"/>
          <c:showVal val="0"/>
          <c:showCatName val="0"/>
          <c:showSerName val="0"/>
          <c:showPercent val="0"/>
          <c:showBubbleSize val="0"/>
        </c:dLbls>
        <c:gapWidth val="100"/>
        <c:gapDepth val="100"/>
        <c:shape val="box"/>
        <c:axId val="46699520"/>
        <c:axId val="51565632"/>
        <c:axId val="0"/>
      </c:bar3DChart>
      <c:catAx>
        <c:axId val="46699520"/>
        <c:scaling>
          <c:orientation val="minMax"/>
        </c:scaling>
        <c:delete val="0"/>
        <c:axPos val="b"/>
        <c:numFmt formatCode="General" sourceLinked="1"/>
        <c:majorTickMark val="out"/>
        <c:minorTickMark val="none"/>
        <c:tickLblPos val="nextTo"/>
        <c:txPr>
          <a:bodyPr/>
          <a:lstStyle/>
          <a:p>
            <a:pPr>
              <a:defRPr sz="1600" b="1">
                <a:solidFill>
                  <a:schemeClr val="bg1">
                    <a:lumMod val="50000"/>
                  </a:schemeClr>
                </a:solidFill>
              </a:defRPr>
            </a:pPr>
            <a:endParaRPr lang="ru-RU"/>
          </a:p>
        </c:txPr>
        <c:crossAx val="51565632"/>
        <c:crosses val="autoZero"/>
        <c:auto val="1"/>
        <c:lblAlgn val="ctr"/>
        <c:lblOffset val="100"/>
        <c:noMultiLvlLbl val="0"/>
      </c:catAx>
      <c:valAx>
        <c:axId val="51565632"/>
        <c:scaling>
          <c:orientation val="minMax"/>
          <c:min val="0"/>
        </c:scaling>
        <c:delete val="1"/>
        <c:axPos val="l"/>
        <c:majorGridlines/>
        <c:numFmt formatCode="#,##0" sourceLinked="0"/>
        <c:majorTickMark val="out"/>
        <c:minorTickMark val="none"/>
        <c:tickLblPos val="nextTo"/>
        <c:crossAx val="46699520"/>
        <c:crosses val="autoZero"/>
        <c:crossBetween val="between"/>
      </c:valAx>
    </c:plotArea>
    <c:plotVisOnly val="1"/>
    <c:dispBlanksAs val="gap"/>
    <c:showDLblsOverMax val="0"/>
  </c:chart>
  <c:txPr>
    <a:bodyPr/>
    <a:lstStyle/>
    <a:p>
      <a:pPr algn="r">
        <a:defRPr sz="1800"/>
      </a:pPr>
      <a:endParaRPr lang="ru-RU"/>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solidFill>
                  <a:schemeClr val="bg1">
                    <a:lumMod val="50000"/>
                  </a:schemeClr>
                </a:solidFill>
              </a:defRPr>
            </a:pPr>
            <a:r>
              <a:rPr lang="ru-RU" dirty="0" smtClean="0"/>
              <a:t>Дефицит </a:t>
            </a:r>
          </a:p>
        </c:rich>
      </c:tx>
      <c:layout>
        <c:manualLayout>
          <c:xMode val="edge"/>
          <c:yMode val="edge"/>
          <c:x val="0.31718528000044494"/>
          <c:y val="4.5152957664173182E-2"/>
        </c:manualLayout>
      </c:layout>
      <c:overlay val="0"/>
    </c:title>
    <c:autoTitleDeleted val="0"/>
    <c:view3D>
      <c:rotX val="0"/>
      <c:rotY val="0"/>
      <c:rAngAx val="1"/>
    </c:view3D>
    <c:floor>
      <c:thickness val="0"/>
    </c:floor>
    <c:sideWall>
      <c:thickness val="0"/>
    </c:sideWall>
    <c:backWall>
      <c:thickness val="0"/>
    </c:backWall>
    <c:plotArea>
      <c:layout>
        <c:manualLayout>
          <c:layoutTarget val="inner"/>
          <c:xMode val="edge"/>
          <c:yMode val="edge"/>
          <c:x val="0"/>
          <c:y val="1.4115713099981641E-2"/>
          <c:w val="1"/>
          <c:h val="0.86455955018992037"/>
        </c:manualLayout>
      </c:layout>
      <c:bar3DChart>
        <c:barDir val="col"/>
        <c:grouping val="stacked"/>
        <c:varyColors val="0"/>
        <c:ser>
          <c:idx val="0"/>
          <c:order val="0"/>
          <c:tx>
            <c:strRef>
              <c:f>Лист1!$B$1</c:f>
              <c:strCache>
                <c:ptCount val="1"/>
                <c:pt idx="0">
                  <c:v>Профицит</c:v>
                </c:pt>
              </c:strCache>
            </c:strRef>
          </c:tx>
          <c:spPr>
            <a:solidFill>
              <a:schemeClr val="accent6"/>
            </a:solidFill>
            <a:scene3d>
              <a:camera prst="orthographicFront"/>
              <a:lightRig rig="threePt" dir="t"/>
            </a:scene3d>
            <a:sp3d>
              <a:bevelT/>
            </a:sp3d>
          </c:spPr>
          <c:invertIfNegative val="0"/>
          <c:dPt>
            <c:idx val="1"/>
            <c:invertIfNegative val="0"/>
            <c:bubble3D val="0"/>
          </c:dPt>
          <c:dLbls>
            <c:dLbl>
              <c:idx val="0"/>
              <c:layout/>
              <c:tx>
                <c:rich>
                  <a:bodyPr/>
                  <a:lstStyle/>
                  <a:p>
                    <a:pPr>
                      <a:defRPr sz="1000">
                        <a:solidFill>
                          <a:schemeClr val="dk1"/>
                        </a:solidFill>
                        <a:latin typeface="+mn-lt"/>
                        <a:ea typeface="+mn-ea"/>
                        <a:cs typeface="+mn-cs"/>
                      </a:defRPr>
                    </a:pPr>
                    <a:r>
                      <a:rPr lang="ru-RU" dirty="0" smtClean="0"/>
                      <a:t>-32 048 916,6</a:t>
                    </a:r>
                    <a:endParaRPr lang="en-US" dirty="0"/>
                  </a:p>
                </c:rich>
              </c:tx>
              <c:numFmt formatCode="#,##0.0" sourceLinked="0"/>
              <c:spPr>
                <a:solidFill>
                  <a:schemeClr val="lt1"/>
                </a:solidFill>
                <a:ln w="25400" cap="flat" cmpd="sng" algn="ctr">
                  <a:solidFill>
                    <a:schemeClr val="accent6"/>
                  </a:solidFill>
                  <a:prstDash val="solid"/>
                </a:ln>
                <a:effectLst/>
              </c:spPr>
              <c:showLegendKey val="0"/>
              <c:showVal val="1"/>
              <c:showCatName val="0"/>
              <c:showSerName val="0"/>
              <c:showPercent val="0"/>
              <c:showBubbleSize val="0"/>
              <c:extLst>
                <c:ext xmlns:c15="http://schemas.microsoft.com/office/drawing/2012/chart" uri="{CE6537A1-D6FC-4f65-9D91-7224C49458BB}"/>
              </c:extLst>
            </c:dLbl>
            <c:dLbl>
              <c:idx val="1"/>
              <c:layout/>
              <c:tx>
                <c:rich>
                  <a:bodyPr/>
                  <a:lstStyle/>
                  <a:p>
                    <a:pPr>
                      <a:defRPr sz="1000">
                        <a:solidFill>
                          <a:schemeClr val="dk1"/>
                        </a:solidFill>
                        <a:latin typeface="+mn-lt"/>
                        <a:ea typeface="+mn-ea"/>
                        <a:cs typeface="+mn-cs"/>
                      </a:defRPr>
                    </a:pPr>
                    <a:r>
                      <a:rPr lang="ru-RU" dirty="0" smtClean="0"/>
                      <a:t>-23 583 385,6</a:t>
                    </a:r>
                    <a:endParaRPr lang="en-US" dirty="0"/>
                  </a:p>
                </c:rich>
              </c:tx>
              <c:numFmt formatCode="#,##0.0" sourceLinked="0"/>
              <c:spPr>
                <a:solidFill>
                  <a:schemeClr val="lt1"/>
                </a:solidFill>
                <a:ln w="25400" cap="flat" cmpd="sng" algn="ctr">
                  <a:solidFill>
                    <a:schemeClr val="accent6"/>
                  </a:solidFill>
                  <a:prstDash val="solid"/>
                </a:ln>
                <a:effectLst/>
              </c:spPr>
              <c:showLegendKey val="0"/>
              <c:showVal val="1"/>
              <c:showCatName val="0"/>
              <c:showSerName val="0"/>
              <c:showPercent val="0"/>
              <c:showBubbleSize val="0"/>
              <c:extLst>
                <c:ext xmlns:c15="http://schemas.microsoft.com/office/drawing/2012/chart" uri="{CE6537A1-D6FC-4f65-9D91-7224C49458BB}"/>
              </c:extLst>
            </c:dLbl>
            <c:numFmt formatCode="#,##0.0" sourceLinked="0"/>
            <c:spPr>
              <a:solidFill>
                <a:schemeClr val="lt1"/>
              </a:solidFill>
              <a:ln w="25400" cap="flat" cmpd="sng" algn="ctr">
                <a:solidFill>
                  <a:schemeClr val="accent6"/>
                </a:solidFill>
                <a:prstDash val="solid"/>
              </a:ln>
              <a:effectLst/>
            </c:spPr>
            <c:txPr>
              <a:bodyPr/>
              <a:lstStyle/>
              <a:p>
                <a:pPr>
                  <a:defRPr>
                    <a:solidFill>
                      <a:schemeClr val="dk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План</c:v>
                </c:pt>
                <c:pt idx="1">
                  <c:v>Факт</c:v>
                </c:pt>
              </c:strCache>
            </c:strRef>
          </c:cat>
          <c:val>
            <c:numRef>
              <c:f>Лист1!$B$2:$B$3</c:f>
              <c:numCache>
                <c:formatCode>#,##0.0</c:formatCode>
                <c:ptCount val="2"/>
                <c:pt idx="0">
                  <c:v>-32048916.600000001</c:v>
                </c:pt>
                <c:pt idx="1">
                  <c:v>-23583385.600000001</c:v>
                </c:pt>
              </c:numCache>
            </c:numRef>
          </c:val>
        </c:ser>
        <c:dLbls>
          <c:showLegendKey val="0"/>
          <c:showVal val="1"/>
          <c:showCatName val="0"/>
          <c:showSerName val="0"/>
          <c:showPercent val="0"/>
          <c:showBubbleSize val="0"/>
        </c:dLbls>
        <c:gapWidth val="100"/>
        <c:gapDepth val="100"/>
        <c:shape val="box"/>
        <c:axId val="46700032"/>
        <c:axId val="51567360"/>
        <c:axId val="0"/>
      </c:bar3DChart>
      <c:catAx>
        <c:axId val="46700032"/>
        <c:scaling>
          <c:orientation val="minMax"/>
        </c:scaling>
        <c:delete val="1"/>
        <c:axPos val="b"/>
        <c:title>
          <c:tx>
            <c:rich>
              <a:bodyPr/>
              <a:lstStyle/>
              <a:p>
                <a:pPr>
                  <a:defRPr/>
                </a:pPr>
                <a:r>
                  <a:rPr lang="ru-RU" sz="1600" dirty="0" smtClean="0">
                    <a:solidFill>
                      <a:schemeClr val="bg1">
                        <a:lumMod val="50000"/>
                      </a:schemeClr>
                    </a:solidFill>
                  </a:rPr>
                  <a:t>План              Факт</a:t>
                </a:r>
                <a:endParaRPr lang="ru-RU" sz="1600" dirty="0">
                  <a:solidFill>
                    <a:schemeClr val="bg1">
                      <a:lumMod val="50000"/>
                    </a:schemeClr>
                  </a:solidFill>
                </a:endParaRPr>
              </a:p>
            </c:rich>
          </c:tx>
          <c:layout>
            <c:manualLayout>
              <c:xMode val="edge"/>
              <c:yMode val="edge"/>
              <c:x val="0.17679900464063014"/>
              <c:y val="0.89043927331211326"/>
            </c:manualLayout>
          </c:layout>
          <c:overlay val="0"/>
        </c:title>
        <c:numFmt formatCode="General" sourceLinked="1"/>
        <c:majorTickMark val="out"/>
        <c:minorTickMark val="none"/>
        <c:tickLblPos val="nextTo"/>
        <c:crossAx val="51567360"/>
        <c:crosses val="autoZero"/>
        <c:auto val="1"/>
        <c:lblAlgn val="ctr"/>
        <c:lblOffset val="100"/>
        <c:noMultiLvlLbl val="0"/>
      </c:catAx>
      <c:valAx>
        <c:axId val="51567360"/>
        <c:scaling>
          <c:orientation val="minMax"/>
          <c:max val="50000000"/>
        </c:scaling>
        <c:delete val="1"/>
        <c:axPos val="l"/>
        <c:majorGridlines/>
        <c:numFmt formatCode="#,##0" sourceLinked="0"/>
        <c:majorTickMark val="out"/>
        <c:minorTickMark val="none"/>
        <c:tickLblPos val="nextTo"/>
        <c:crossAx val="46700032"/>
        <c:crosses val="autoZero"/>
        <c:crossBetween val="between"/>
      </c:valAx>
    </c:plotArea>
    <c:plotVisOnly val="1"/>
    <c:dispBlanksAs val="gap"/>
    <c:showDLblsOverMax val="0"/>
  </c:chart>
  <c:txPr>
    <a:bodyPr/>
    <a:lstStyle/>
    <a:p>
      <a:pPr algn="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1301326693896053"/>
          <c:y val="4.9257771997279834E-2"/>
        </c:manualLayout>
      </c:layout>
      <c:overlay val="0"/>
      <c:txPr>
        <a:bodyPr/>
        <a:lstStyle/>
        <a:p>
          <a:pPr>
            <a:defRPr sz="1800" b="1">
              <a:solidFill>
                <a:schemeClr val="bg1">
                  <a:lumMod val="50000"/>
                </a:schemeClr>
              </a:solidFill>
            </a:defRPr>
          </a:pPr>
          <a:endParaRPr lang="ru-RU"/>
        </a:p>
      </c:txPr>
    </c:title>
    <c:autoTitleDeleted val="0"/>
    <c:view3D>
      <c:rotX val="0"/>
      <c:rotY val="0"/>
      <c:rAngAx val="1"/>
    </c:view3D>
    <c:floor>
      <c:thickness val="0"/>
    </c:floor>
    <c:sideWall>
      <c:thickness val="0"/>
    </c:sideWall>
    <c:backWall>
      <c:thickness val="0"/>
    </c:backWall>
    <c:plotArea>
      <c:layout>
        <c:manualLayout>
          <c:layoutTarget val="inner"/>
          <c:xMode val="edge"/>
          <c:yMode val="edge"/>
          <c:x val="1.713650627887792E-2"/>
          <c:y val="1.4115713099981641E-2"/>
          <c:w val="0.98286349372112203"/>
          <c:h val="0.86455955018992037"/>
        </c:manualLayout>
      </c:layout>
      <c:bar3DChart>
        <c:barDir val="col"/>
        <c:grouping val="stacked"/>
        <c:varyColors val="0"/>
        <c:ser>
          <c:idx val="0"/>
          <c:order val="0"/>
          <c:tx>
            <c:strRef>
              <c:f>Лист1!$B$1</c:f>
              <c:strCache>
                <c:ptCount val="1"/>
                <c:pt idx="0">
                  <c:v>Доходы</c:v>
                </c:pt>
              </c:strCache>
            </c:strRef>
          </c:tx>
          <c:spPr>
            <a:solidFill>
              <a:srgbClr val="60E146"/>
            </a:solidFill>
            <a:scene3d>
              <a:camera prst="orthographicFront"/>
              <a:lightRig rig="threePt" dir="t"/>
            </a:scene3d>
            <a:sp3d>
              <a:bevelT/>
            </a:sp3d>
          </c:spPr>
          <c:invertIfNegative val="0"/>
          <c:dPt>
            <c:idx val="1"/>
            <c:invertIfNegative val="0"/>
            <c:bubble3D val="0"/>
          </c:dPt>
          <c:dLbls>
            <c:dLbl>
              <c:idx val="0"/>
              <c:layout>
                <c:manualLayout>
                  <c:x val="-4.282926172689952E-3"/>
                  <c:y val="-9.8693664024946028E-3"/>
                </c:manualLayout>
              </c:layout>
              <c:tx>
                <c:rich>
                  <a:bodyPr/>
                  <a:lstStyle/>
                  <a:p>
                    <a:r>
                      <a:rPr lang="ru-RU" dirty="0" smtClean="0"/>
                      <a:t>288 520 142,0</a:t>
                    </a:r>
                    <a:endParaRPr lang="ru-RU" dirty="0"/>
                  </a:p>
                </c:rich>
              </c:tx>
              <c:showLegendKey val="0"/>
              <c:showVal val="1"/>
              <c:showCatName val="0"/>
              <c:showSerName val="0"/>
              <c:showPercent val="0"/>
              <c:showBubbleSize val="0"/>
              <c:extLst>
                <c:ext xmlns:c15="http://schemas.microsoft.com/office/drawing/2012/chart" uri="{CE6537A1-D6FC-4f65-9D91-7224C49458BB}">
                  <c15:layout>
                    <c:manualLayout>
                      <c:w val="0.31256410256410255"/>
                      <c:h val="8.3168251993254852E-2"/>
                    </c:manualLayout>
                  </c15:layout>
                </c:ext>
              </c:extLst>
            </c:dLbl>
            <c:dLbl>
              <c:idx val="1"/>
              <c:layout>
                <c:manualLayout>
                  <c:x val="6.1662198659708095E-3"/>
                  <c:y val="-1.5993920037246912E-2"/>
                </c:manualLayout>
              </c:layout>
              <c:tx>
                <c:rich>
                  <a:bodyPr/>
                  <a:lstStyle/>
                  <a:p>
                    <a:r>
                      <a:rPr lang="ru-RU" dirty="0" smtClean="0"/>
                      <a:t>293 389 797,4</a:t>
                    </a:r>
                    <a:endParaRPr lang="ru-RU" dirty="0"/>
                  </a:p>
                </c:rich>
              </c:tx>
              <c:showLegendKey val="0"/>
              <c:showVal val="1"/>
              <c:showCatName val="0"/>
              <c:showSerName val="0"/>
              <c:showPercent val="0"/>
              <c:showBubbleSize val="0"/>
              <c:extLst>
                <c:ext xmlns:c15="http://schemas.microsoft.com/office/drawing/2012/chart" uri="{CE6537A1-D6FC-4f65-9D91-7224C49458BB}">
                  <c15:layout>
                    <c:manualLayout>
                      <c:w val="0.32181860972992293"/>
                      <c:h val="8.3168201146935974E-2"/>
                    </c:manualLayout>
                  </c15:layout>
                </c:ext>
              </c:extLst>
            </c:dLbl>
            <c:dLbl>
              <c:idx val="5"/>
              <c:layout>
                <c:manualLayout>
                  <c:x val="1.1757952820056934E-2"/>
                  <c:y val="-7.2193099228562291E-2"/>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solidFill>
                <a:schemeClr val="lt1"/>
              </a:solidFill>
              <a:ln w="25400" cap="flat" cmpd="sng" algn="ctr">
                <a:solidFill>
                  <a:schemeClr val="accent3"/>
                </a:solidFill>
                <a:prstDash val="solid"/>
              </a:ln>
              <a:effectLst/>
            </c:spPr>
            <c:txPr>
              <a:bodyPr/>
              <a:lstStyle/>
              <a:p>
                <a:pPr>
                  <a:defRPr sz="1000">
                    <a:solidFill>
                      <a:schemeClr val="dk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Лист1!$A$2:$A$3</c:f>
              <c:numCache>
                <c:formatCode>General</c:formatCode>
                <c:ptCount val="2"/>
                <c:pt idx="0">
                  <c:v>2019</c:v>
                </c:pt>
                <c:pt idx="1">
                  <c:v>2020</c:v>
                </c:pt>
              </c:numCache>
            </c:numRef>
          </c:cat>
          <c:val>
            <c:numRef>
              <c:f>Лист1!$B$2:$B$3</c:f>
              <c:numCache>
                <c:formatCode>#,##0.0</c:formatCode>
                <c:ptCount val="2"/>
                <c:pt idx="0">
                  <c:v>288520142</c:v>
                </c:pt>
                <c:pt idx="1">
                  <c:v>293389797.39999998</c:v>
                </c:pt>
              </c:numCache>
            </c:numRef>
          </c:val>
        </c:ser>
        <c:dLbls>
          <c:showLegendKey val="0"/>
          <c:showVal val="0"/>
          <c:showCatName val="0"/>
          <c:showSerName val="0"/>
          <c:showPercent val="0"/>
          <c:showBubbleSize val="0"/>
        </c:dLbls>
        <c:gapWidth val="100"/>
        <c:gapDepth val="100"/>
        <c:shape val="box"/>
        <c:axId val="46987264"/>
        <c:axId val="65709760"/>
        <c:axId val="0"/>
      </c:bar3DChart>
      <c:catAx>
        <c:axId val="46987264"/>
        <c:scaling>
          <c:orientation val="minMax"/>
        </c:scaling>
        <c:delete val="0"/>
        <c:axPos val="b"/>
        <c:numFmt formatCode="General" sourceLinked="1"/>
        <c:majorTickMark val="out"/>
        <c:minorTickMark val="none"/>
        <c:tickLblPos val="nextTo"/>
        <c:txPr>
          <a:bodyPr/>
          <a:lstStyle/>
          <a:p>
            <a:pPr>
              <a:defRPr sz="1600" b="1">
                <a:solidFill>
                  <a:schemeClr val="bg1">
                    <a:lumMod val="50000"/>
                  </a:schemeClr>
                </a:solidFill>
              </a:defRPr>
            </a:pPr>
            <a:endParaRPr lang="ru-RU"/>
          </a:p>
        </c:txPr>
        <c:crossAx val="65709760"/>
        <c:crosses val="autoZero"/>
        <c:auto val="1"/>
        <c:lblAlgn val="ctr"/>
        <c:lblOffset val="100"/>
        <c:noMultiLvlLbl val="0"/>
      </c:catAx>
      <c:valAx>
        <c:axId val="65709760"/>
        <c:scaling>
          <c:orientation val="minMax"/>
          <c:min val="0"/>
        </c:scaling>
        <c:delete val="1"/>
        <c:axPos val="l"/>
        <c:majorGridlines/>
        <c:numFmt formatCode="#,##0" sourceLinked="0"/>
        <c:majorTickMark val="out"/>
        <c:minorTickMark val="none"/>
        <c:tickLblPos val="nextTo"/>
        <c:crossAx val="46987264"/>
        <c:crosses val="autoZero"/>
        <c:crossBetween val="between"/>
      </c:valAx>
    </c:plotArea>
    <c:plotVisOnly val="1"/>
    <c:dispBlanksAs val="gap"/>
    <c:showDLblsOverMax val="0"/>
  </c:chart>
  <c:txPr>
    <a:bodyPr/>
    <a:lstStyle/>
    <a:p>
      <a:pPr algn="r">
        <a:defRPr sz="1800"/>
      </a:pPr>
      <a:endParaRPr lang="ru-RU"/>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5569527930864377"/>
          <c:y val="3.6077210353979643E-2"/>
        </c:manualLayout>
      </c:layout>
      <c:overlay val="0"/>
      <c:txPr>
        <a:bodyPr/>
        <a:lstStyle/>
        <a:p>
          <a:pPr>
            <a:defRPr sz="1800">
              <a:solidFill>
                <a:schemeClr val="bg1">
                  <a:lumMod val="50000"/>
                </a:schemeClr>
              </a:solidFill>
            </a:defRPr>
          </a:pPr>
          <a:endParaRPr lang="ru-RU"/>
        </a:p>
      </c:txPr>
    </c:title>
    <c:autoTitleDeleted val="0"/>
    <c:view3D>
      <c:rotX val="0"/>
      <c:rotY val="0"/>
      <c:rAngAx val="1"/>
    </c:view3D>
    <c:floor>
      <c:thickness val="0"/>
    </c:floor>
    <c:sideWall>
      <c:thickness val="0"/>
    </c:sideWall>
    <c:backWall>
      <c:thickness val="0"/>
    </c:backWall>
    <c:plotArea>
      <c:layout>
        <c:manualLayout>
          <c:layoutTarget val="inner"/>
          <c:xMode val="edge"/>
          <c:yMode val="edge"/>
          <c:x val="1.713650627887792E-2"/>
          <c:y val="1.4115713099981641E-2"/>
          <c:w val="0.98286349372112203"/>
          <c:h val="0.86455955018992037"/>
        </c:manualLayout>
      </c:layout>
      <c:bar3DChart>
        <c:barDir val="col"/>
        <c:grouping val="stacked"/>
        <c:varyColors val="0"/>
        <c:ser>
          <c:idx val="0"/>
          <c:order val="0"/>
          <c:tx>
            <c:strRef>
              <c:f>Лист1!$B$1</c:f>
              <c:strCache>
                <c:ptCount val="1"/>
                <c:pt idx="0">
                  <c:v>Расходы</c:v>
                </c:pt>
              </c:strCache>
            </c:strRef>
          </c:tx>
          <c:spPr>
            <a:solidFill>
              <a:srgbClr val="00B0F0"/>
            </a:solidFill>
            <a:scene3d>
              <a:camera prst="orthographicFront"/>
              <a:lightRig rig="threePt" dir="t"/>
            </a:scene3d>
            <a:sp3d>
              <a:bevelT/>
            </a:sp3d>
          </c:spPr>
          <c:invertIfNegative val="0"/>
          <c:dPt>
            <c:idx val="1"/>
            <c:invertIfNegative val="0"/>
            <c:bubble3D val="0"/>
          </c:dPt>
          <c:dLbls>
            <c:dLbl>
              <c:idx val="0"/>
              <c:layout>
                <c:manualLayout>
                  <c:x val="-4.282926172689952E-3"/>
                  <c:y val="-9.8693664024946028E-3"/>
                </c:manualLayout>
              </c:layout>
              <c:tx>
                <c:rich>
                  <a:bodyPr/>
                  <a:lstStyle/>
                  <a:p>
                    <a:r>
                      <a:rPr lang="ru-RU" dirty="0" smtClean="0"/>
                      <a:t>274 812 103,6</a:t>
                    </a:r>
                    <a:endParaRPr lang="ru-RU" dirty="0"/>
                  </a:p>
                </c:rich>
              </c:tx>
              <c:showLegendKey val="0"/>
              <c:showVal val="1"/>
              <c:showCatName val="0"/>
              <c:showSerName val="0"/>
              <c:showPercent val="0"/>
              <c:showBubbleSize val="0"/>
              <c:extLst>
                <c:ext xmlns:c15="http://schemas.microsoft.com/office/drawing/2012/chart" uri="{CE6537A1-D6FC-4f65-9D91-7224C49458BB}">
                  <c15:layout>
                    <c:manualLayout>
                      <c:w val="0.31256410256410255"/>
                      <c:h val="8.3168251993254852E-2"/>
                    </c:manualLayout>
                  </c15:layout>
                </c:ext>
              </c:extLst>
            </c:dLbl>
            <c:dLbl>
              <c:idx val="1"/>
              <c:layout>
                <c:manualLayout>
                  <c:x val="6.1662198659708095E-3"/>
                  <c:y val="-1.5993920037246912E-2"/>
                </c:manualLayout>
              </c:layout>
              <c:tx>
                <c:rich>
                  <a:bodyPr/>
                  <a:lstStyle/>
                  <a:p>
                    <a:r>
                      <a:rPr lang="ru-RU" dirty="0" smtClean="0"/>
                      <a:t>316 973 183,0</a:t>
                    </a:r>
                    <a:endParaRPr lang="ru-RU" dirty="0"/>
                  </a:p>
                </c:rich>
              </c:tx>
              <c:showLegendKey val="0"/>
              <c:showVal val="1"/>
              <c:showCatName val="0"/>
              <c:showSerName val="0"/>
              <c:showPercent val="0"/>
              <c:showBubbleSize val="0"/>
              <c:extLst>
                <c:ext xmlns:c15="http://schemas.microsoft.com/office/drawing/2012/chart" uri="{CE6537A1-D6FC-4f65-9D91-7224C49458BB}">
                  <c15:layout>
                    <c:manualLayout>
                      <c:w val="0.32181860972992293"/>
                      <c:h val="8.3168201146935974E-2"/>
                    </c:manualLayout>
                  </c15:layout>
                </c:ext>
              </c:extLst>
            </c:dLbl>
            <c:dLbl>
              <c:idx val="5"/>
              <c:layout>
                <c:manualLayout>
                  <c:x val="1.1757952820056934E-2"/>
                  <c:y val="-7.2193099228562291E-2"/>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solidFill>
                <a:schemeClr val="lt1"/>
              </a:solidFill>
              <a:ln w="25400" cap="flat" cmpd="sng" algn="ctr">
                <a:solidFill>
                  <a:schemeClr val="accent1"/>
                </a:solidFill>
                <a:prstDash val="solid"/>
              </a:ln>
              <a:effectLst/>
            </c:spPr>
            <c:txPr>
              <a:bodyPr/>
              <a:lstStyle/>
              <a:p>
                <a:pPr>
                  <a:defRPr sz="1000">
                    <a:solidFill>
                      <a:schemeClr val="dk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Лист1!$A$2:$A$3</c:f>
              <c:numCache>
                <c:formatCode>General</c:formatCode>
                <c:ptCount val="2"/>
                <c:pt idx="0">
                  <c:v>2019</c:v>
                </c:pt>
                <c:pt idx="1">
                  <c:v>2020</c:v>
                </c:pt>
              </c:numCache>
            </c:numRef>
          </c:cat>
          <c:val>
            <c:numRef>
              <c:f>Лист1!$B$2:$B$3</c:f>
              <c:numCache>
                <c:formatCode>#,##0.0</c:formatCode>
                <c:ptCount val="2"/>
                <c:pt idx="0">
                  <c:v>274812103.60000002</c:v>
                </c:pt>
                <c:pt idx="1">
                  <c:v>316973183</c:v>
                </c:pt>
              </c:numCache>
            </c:numRef>
          </c:val>
        </c:ser>
        <c:dLbls>
          <c:showLegendKey val="0"/>
          <c:showVal val="0"/>
          <c:showCatName val="0"/>
          <c:showSerName val="0"/>
          <c:showPercent val="0"/>
          <c:showBubbleSize val="0"/>
        </c:dLbls>
        <c:gapWidth val="100"/>
        <c:gapDepth val="100"/>
        <c:shape val="box"/>
        <c:axId val="52824576"/>
        <c:axId val="65711488"/>
        <c:axId val="0"/>
      </c:bar3DChart>
      <c:catAx>
        <c:axId val="52824576"/>
        <c:scaling>
          <c:orientation val="minMax"/>
        </c:scaling>
        <c:delete val="0"/>
        <c:axPos val="b"/>
        <c:numFmt formatCode="General" sourceLinked="1"/>
        <c:majorTickMark val="out"/>
        <c:minorTickMark val="none"/>
        <c:tickLblPos val="nextTo"/>
        <c:txPr>
          <a:bodyPr/>
          <a:lstStyle/>
          <a:p>
            <a:pPr>
              <a:defRPr sz="1600" b="1">
                <a:solidFill>
                  <a:schemeClr val="bg1">
                    <a:lumMod val="50000"/>
                  </a:schemeClr>
                </a:solidFill>
              </a:defRPr>
            </a:pPr>
            <a:endParaRPr lang="ru-RU"/>
          </a:p>
        </c:txPr>
        <c:crossAx val="65711488"/>
        <c:crosses val="autoZero"/>
        <c:auto val="1"/>
        <c:lblAlgn val="ctr"/>
        <c:lblOffset val="100"/>
        <c:noMultiLvlLbl val="0"/>
      </c:catAx>
      <c:valAx>
        <c:axId val="65711488"/>
        <c:scaling>
          <c:orientation val="minMax"/>
          <c:min val="0"/>
        </c:scaling>
        <c:delete val="1"/>
        <c:axPos val="l"/>
        <c:majorGridlines/>
        <c:numFmt formatCode="#,##0" sourceLinked="0"/>
        <c:majorTickMark val="out"/>
        <c:minorTickMark val="none"/>
        <c:tickLblPos val="nextTo"/>
        <c:crossAx val="52824576"/>
        <c:crosses val="autoZero"/>
        <c:crossBetween val="between"/>
      </c:valAx>
    </c:plotArea>
    <c:plotVisOnly val="1"/>
    <c:dispBlanksAs val="gap"/>
    <c:showDLblsOverMax val="0"/>
  </c:chart>
  <c:txPr>
    <a:bodyPr/>
    <a:lstStyle/>
    <a:p>
      <a:pPr algn="r">
        <a:defRPr sz="1800"/>
      </a:pPr>
      <a:endParaRPr lang="ru-RU"/>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solidFill>
                  <a:schemeClr val="bg1">
                    <a:lumMod val="50000"/>
                  </a:schemeClr>
                </a:solidFill>
              </a:defRPr>
            </a:pPr>
            <a:r>
              <a:rPr lang="ru-RU" sz="1600" dirty="0" smtClean="0"/>
              <a:t>Дефицит </a:t>
            </a:r>
            <a:endParaRPr lang="ru-RU" sz="1600" dirty="0"/>
          </a:p>
        </c:rich>
      </c:tx>
      <c:layout>
        <c:manualLayout>
          <c:xMode val="edge"/>
          <c:yMode val="edge"/>
          <c:x val="0.31718528000044494"/>
          <c:y val="4.5152957664173182E-2"/>
        </c:manualLayout>
      </c:layout>
      <c:overlay val="0"/>
    </c:title>
    <c:autoTitleDeleted val="0"/>
    <c:view3D>
      <c:rotX val="0"/>
      <c:rotY val="0"/>
      <c:rAngAx val="1"/>
    </c:view3D>
    <c:floor>
      <c:thickness val="0"/>
    </c:floor>
    <c:sideWall>
      <c:thickness val="0"/>
    </c:sideWall>
    <c:backWall>
      <c:thickness val="0"/>
    </c:backWall>
    <c:plotArea>
      <c:layout>
        <c:manualLayout>
          <c:layoutTarget val="inner"/>
          <c:xMode val="edge"/>
          <c:yMode val="edge"/>
          <c:x val="1.713650627887792E-2"/>
          <c:y val="1.4115713099981641E-2"/>
          <c:w val="0.98286349372112203"/>
          <c:h val="0.86455955018992037"/>
        </c:manualLayout>
      </c:layout>
      <c:bar3DChart>
        <c:barDir val="col"/>
        <c:grouping val="stacked"/>
        <c:varyColors val="0"/>
        <c:ser>
          <c:idx val="0"/>
          <c:order val="0"/>
          <c:tx>
            <c:strRef>
              <c:f>Лист1!$B$1</c:f>
              <c:strCache>
                <c:ptCount val="1"/>
                <c:pt idx="0">
                  <c:v>Профицит</c:v>
                </c:pt>
              </c:strCache>
            </c:strRef>
          </c:tx>
          <c:spPr>
            <a:solidFill>
              <a:schemeClr val="accent6"/>
            </a:solidFill>
            <a:scene3d>
              <a:camera prst="orthographicFront"/>
              <a:lightRig rig="threePt" dir="t"/>
            </a:scene3d>
            <a:sp3d>
              <a:bevelT/>
            </a:sp3d>
          </c:spPr>
          <c:invertIfNegative val="0"/>
          <c:dPt>
            <c:idx val="1"/>
            <c:invertIfNegative val="0"/>
            <c:bubble3D val="0"/>
          </c:dPt>
          <c:dLbls>
            <c:dLbl>
              <c:idx val="0"/>
              <c:layout>
                <c:manualLayout>
                  <c:x val="9.5216407816195933E-3"/>
                  <c:y val="-0.13272016616327692"/>
                </c:manualLayout>
              </c:layout>
              <c:tx>
                <c:rich>
                  <a:bodyPr/>
                  <a:lstStyle/>
                  <a:p>
                    <a:r>
                      <a:rPr lang="ru-RU" dirty="0" smtClean="0"/>
                      <a:t>13 708 038,4</a:t>
                    </a:r>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0.32197171196195634"/>
                      <c:h val="9.5294482102895886E-2"/>
                    </c:manualLayout>
                  </c15:layout>
                </c:ext>
              </c:extLst>
            </c:dLbl>
            <c:dLbl>
              <c:idx val="1"/>
              <c:layout>
                <c:manualLayout>
                  <c:x val="1.7509512583817636E-3"/>
                  <c:y val="-9.5301985605423675E-2"/>
                </c:manualLayout>
              </c:layout>
              <c:tx>
                <c:rich>
                  <a:bodyPr/>
                  <a:lstStyle/>
                  <a:p>
                    <a:r>
                      <a:rPr lang="ru-RU" dirty="0" smtClean="0"/>
                      <a:t>-23 583 385,6</a:t>
                    </a:r>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0.32181860972992293"/>
                      <c:h val="8.3168201146935974E-2"/>
                    </c:manualLayout>
                  </c15:layout>
                </c:ext>
              </c:extLst>
            </c:dLbl>
            <c:dLbl>
              <c:idx val="5"/>
              <c:layout>
                <c:manualLayout>
                  <c:x val="1.1757952820056934E-2"/>
                  <c:y val="-7.2193099228562291E-2"/>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solidFill>
                <a:schemeClr val="lt1"/>
              </a:solidFill>
              <a:ln w="25400" cap="flat" cmpd="sng" algn="ctr">
                <a:solidFill>
                  <a:schemeClr val="accent6"/>
                </a:solidFill>
                <a:prstDash val="solid"/>
              </a:ln>
              <a:effectLst/>
            </c:spPr>
            <c:txPr>
              <a:bodyPr/>
              <a:lstStyle/>
              <a:p>
                <a:pPr>
                  <a:defRPr sz="1000">
                    <a:solidFill>
                      <a:schemeClr val="dk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Лист1!$A$2:$A$3</c:f>
              <c:numCache>
                <c:formatCode>General</c:formatCode>
                <c:ptCount val="2"/>
                <c:pt idx="0">
                  <c:v>2019</c:v>
                </c:pt>
                <c:pt idx="1">
                  <c:v>2020</c:v>
                </c:pt>
              </c:numCache>
            </c:numRef>
          </c:cat>
          <c:val>
            <c:numRef>
              <c:f>Лист1!$B$2:$B$3</c:f>
              <c:numCache>
                <c:formatCode>#,##0.0</c:formatCode>
                <c:ptCount val="2"/>
                <c:pt idx="0">
                  <c:v>13708038.4</c:v>
                </c:pt>
                <c:pt idx="1">
                  <c:v>-23583385.600000001</c:v>
                </c:pt>
              </c:numCache>
            </c:numRef>
          </c:val>
        </c:ser>
        <c:dLbls>
          <c:showLegendKey val="0"/>
          <c:showVal val="0"/>
          <c:showCatName val="0"/>
          <c:showSerName val="0"/>
          <c:showPercent val="0"/>
          <c:showBubbleSize val="0"/>
        </c:dLbls>
        <c:gapWidth val="100"/>
        <c:gapDepth val="100"/>
        <c:shape val="box"/>
        <c:axId val="76562432"/>
        <c:axId val="65713216"/>
        <c:axId val="0"/>
      </c:bar3DChart>
      <c:catAx>
        <c:axId val="76562432"/>
        <c:scaling>
          <c:orientation val="minMax"/>
        </c:scaling>
        <c:delete val="0"/>
        <c:axPos val="b"/>
        <c:numFmt formatCode="General" sourceLinked="1"/>
        <c:majorTickMark val="out"/>
        <c:minorTickMark val="none"/>
        <c:tickLblPos val="nextTo"/>
        <c:txPr>
          <a:bodyPr/>
          <a:lstStyle/>
          <a:p>
            <a:pPr>
              <a:defRPr sz="1600" b="1">
                <a:solidFill>
                  <a:schemeClr val="bg1">
                    <a:lumMod val="50000"/>
                  </a:schemeClr>
                </a:solidFill>
              </a:defRPr>
            </a:pPr>
            <a:endParaRPr lang="ru-RU"/>
          </a:p>
        </c:txPr>
        <c:crossAx val="65713216"/>
        <c:crosses val="autoZero"/>
        <c:auto val="1"/>
        <c:lblAlgn val="ctr"/>
        <c:lblOffset val="100"/>
        <c:noMultiLvlLbl val="0"/>
      </c:catAx>
      <c:valAx>
        <c:axId val="65713216"/>
        <c:scaling>
          <c:orientation val="minMax"/>
          <c:max val="50000000"/>
          <c:min val="0"/>
        </c:scaling>
        <c:delete val="1"/>
        <c:axPos val="l"/>
        <c:majorGridlines/>
        <c:numFmt formatCode="#,##0" sourceLinked="0"/>
        <c:majorTickMark val="out"/>
        <c:minorTickMark val="none"/>
        <c:tickLblPos val="nextTo"/>
        <c:crossAx val="76562432"/>
        <c:crosses val="autoZero"/>
        <c:crossBetween val="between"/>
      </c:valAx>
    </c:plotArea>
    <c:plotVisOnly val="1"/>
    <c:dispBlanksAs val="gap"/>
    <c:showDLblsOverMax val="0"/>
  </c:chart>
  <c:txPr>
    <a:bodyPr/>
    <a:lstStyle/>
    <a:p>
      <a:pPr algn="r">
        <a:defRPr sz="1800"/>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452325556640302"/>
          <c:y val="0.12334323740413196"/>
          <c:w val="0.34987442328689217"/>
          <c:h val="0.82450930699790836"/>
        </c:manualLayout>
      </c:layout>
      <c:pieChart>
        <c:varyColors val="1"/>
        <c:ser>
          <c:idx val="0"/>
          <c:order val="0"/>
          <c:tx>
            <c:strRef>
              <c:f>Лист1!$B$1</c:f>
              <c:strCache>
                <c:ptCount val="1"/>
                <c:pt idx="0">
                  <c:v>тысюрублей</c:v>
                </c:pt>
              </c:strCache>
            </c:strRef>
          </c:tx>
          <c:spPr>
            <a:scene3d>
              <a:camera prst="orthographicFront"/>
              <a:lightRig rig="threePt" dir="t"/>
            </a:scene3d>
            <a:sp3d>
              <a:bevelT/>
            </a:sp3d>
          </c:spPr>
          <c:dPt>
            <c:idx val="0"/>
            <c:bubble3D val="0"/>
            <c:spPr>
              <a:solidFill>
                <a:srgbClr val="60E146"/>
              </a:solidFill>
              <a:ln>
                <a:noFill/>
              </a:ln>
              <a:effectLst/>
              <a:scene3d>
                <a:camera prst="orthographicFront"/>
                <a:lightRig rig="threePt" dir="t"/>
              </a:scene3d>
              <a:sp3d>
                <a:bevelT/>
              </a:sp3d>
            </c:spPr>
          </c:dPt>
          <c:dPt>
            <c:idx val="1"/>
            <c:bubble3D val="0"/>
            <c:spPr>
              <a:solidFill>
                <a:schemeClr val="accent6"/>
              </a:solidFill>
              <a:ln>
                <a:noFill/>
              </a:ln>
              <a:effectLst/>
              <a:scene3d>
                <a:camera prst="orthographicFront"/>
                <a:lightRig rig="threePt" dir="t"/>
              </a:scene3d>
              <a:sp3d>
                <a:bevelT/>
              </a:sp3d>
            </c:spPr>
          </c:dPt>
          <c:dPt>
            <c:idx val="2"/>
            <c:bubble3D val="0"/>
            <c:spPr>
              <a:solidFill>
                <a:srgbClr val="2DB9FF"/>
              </a:solidFill>
              <a:ln>
                <a:noFill/>
              </a:ln>
              <a:effectLst/>
              <a:scene3d>
                <a:camera prst="orthographicFront"/>
                <a:lightRig rig="threePt" dir="t"/>
              </a:scene3d>
              <a:sp3d>
                <a:bevelT/>
              </a:sp3d>
            </c:spPr>
          </c:dPt>
          <c:dLbls>
            <c:dLbl>
              <c:idx val="0"/>
              <c:layout>
                <c:manualLayout>
                  <c:x val="-0.14136732329084589"/>
                  <c:y val="-0.12594997053939685"/>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r>
                      <a:rPr lang="ru-RU" dirty="0" smtClean="0"/>
                      <a:t>199 943 691,5</a:t>
                    </a:r>
                    <a:endParaRPr lang="en-US" dirty="0"/>
                  </a:p>
                </c:rich>
              </c:tx>
              <c:spPr>
                <a:noFill/>
                <a:ln>
                  <a:noFill/>
                </a:ln>
                <a:effectLst/>
              </c:spPr>
              <c:showLegendKey val="0"/>
              <c:showVal val="1"/>
              <c:showCatName val="0"/>
              <c:showSerName val="0"/>
              <c:showPercent val="0"/>
              <c:showBubbleSize val="0"/>
              <c:separator>
</c:separator>
              <c:extLst>
                <c:ext xmlns:c15="http://schemas.microsoft.com/office/drawing/2012/chart" uri="{CE6537A1-D6FC-4f65-9D91-7224C49458BB}">
                  <c15:layout>
                    <c:manualLayout>
                      <c:w val="0.24333719582850522"/>
                      <c:h val="0.20935298245935929"/>
                    </c:manualLayout>
                  </c15:layout>
                </c:ext>
              </c:extLst>
            </c:dLbl>
            <c:dLbl>
              <c:idx val="1"/>
              <c:layout>
                <c:manualLayout>
                  <c:x val="-5.8962235746024216E-2"/>
                  <c:y val="-5.3517902098972357E-2"/>
                </c:manualLayout>
              </c:layout>
              <c:tx>
                <c:rich>
                  <a:bodyPr/>
                  <a:lstStyle/>
                  <a:p>
                    <a:r>
                      <a:rPr lang="ru-RU" dirty="0" smtClean="0"/>
                      <a:t>6 931 734,6</a:t>
                    </a:r>
                    <a:endParaRPr lang="en-US" dirty="0"/>
                  </a:p>
                </c:rich>
              </c:tx>
              <c:showLegendKey val="0"/>
              <c:showVal val="1"/>
              <c:showCatName val="0"/>
              <c:showSerName val="0"/>
              <c:showPercent val="0"/>
              <c:showBubbleSize val="0"/>
              <c:separator>
</c:separator>
              <c:extLst>
                <c:ext xmlns:c15="http://schemas.microsoft.com/office/drawing/2012/chart" uri="{CE6537A1-D6FC-4f65-9D91-7224C49458BB}"/>
              </c:extLst>
            </c:dLbl>
            <c:dLbl>
              <c:idx val="2"/>
              <c:layout>
                <c:manualLayout>
                  <c:x val="2.3174971031286212E-2"/>
                  <c:y val="-1.664041994750657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r>
                      <a:rPr lang="ru-RU" dirty="0" smtClean="0"/>
                      <a:t>86 514 371,3</a:t>
                    </a:r>
                    <a:endParaRPr lang="en-US" dirty="0"/>
                  </a:p>
                </c:rich>
              </c:tx>
              <c:spPr>
                <a:noFill/>
                <a:ln>
                  <a:noFill/>
                </a:ln>
                <a:effectLst/>
              </c:spPr>
              <c:showLegendKey val="0"/>
              <c:showVal val="1"/>
              <c:showCatName val="0"/>
              <c:showSerName val="0"/>
              <c:showPercent val="0"/>
              <c:showBubbleSize val="0"/>
              <c:separator>
</c:separator>
              <c:extLst>
                <c:ext xmlns:c15="http://schemas.microsoft.com/office/drawing/2012/chart" uri="{CE6537A1-D6FC-4f65-9D91-7224C49458BB}">
                  <c15:layout>
                    <c:manualLayout>
                      <c:w val="0.22981846272692158"/>
                      <c:h val="0.10910241482972521"/>
                    </c:manualLayout>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eparator>
</c:separator>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Лист1!$A$2:$A$4</c:f>
              <c:strCache>
                <c:ptCount val="3"/>
                <c:pt idx="0">
                  <c:v>налоговые доходы</c:v>
                </c:pt>
                <c:pt idx="1">
                  <c:v>неналоговые доходы</c:v>
                </c:pt>
                <c:pt idx="2">
                  <c:v>безвозмездные поступления</c:v>
                </c:pt>
              </c:strCache>
            </c:strRef>
          </c:cat>
          <c:val>
            <c:numRef>
              <c:f>Лист1!$B$2:$B$4</c:f>
              <c:numCache>
                <c:formatCode>#,##0.0</c:formatCode>
                <c:ptCount val="3"/>
                <c:pt idx="0">
                  <c:v>199943691.5</c:v>
                </c:pt>
                <c:pt idx="1">
                  <c:v>6931734.5999999996</c:v>
                </c:pt>
                <c:pt idx="2">
                  <c:v>86514371.299999997</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l"/>
      <c:layout>
        <c:manualLayout>
          <c:xMode val="edge"/>
          <c:yMode val="edge"/>
          <c:x val="2.0084974893781384E-2"/>
          <c:y val="0.1612059534512495"/>
          <c:w val="0.32247370005748122"/>
          <c:h val="0.7411978765812168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w="9525" cap="flat" cmpd="sng" algn="ctr">
      <a:noFill/>
      <a:prstDash val="solid"/>
    </a:ln>
    <a:effectLst/>
  </c:spPr>
  <c:txPr>
    <a:bodyPr/>
    <a:lstStyle/>
    <a:p>
      <a:pPr algn="r">
        <a:defRPr sz="1800"/>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solidFill>
                  <a:schemeClr val="tx1"/>
                </a:solidFill>
              </a:defRPr>
            </a:pPr>
            <a:r>
              <a:rPr lang="ru-RU" dirty="0" smtClean="0">
                <a:solidFill>
                  <a:schemeClr val="tx1"/>
                </a:solidFill>
              </a:rPr>
              <a:t>План 2020 г.</a:t>
            </a:r>
            <a:endParaRPr lang="ru-RU" dirty="0">
              <a:solidFill>
                <a:schemeClr val="tx1"/>
              </a:solidFill>
            </a:endParaRPr>
          </a:p>
        </c:rich>
      </c:tx>
      <c:layout>
        <c:manualLayout>
          <c:xMode val="edge"/>
          <c:yMode val="edge"/>
          <c:x val="0.47636873211615727"/>
          <c:y val="4.5152957664173182E-2"/>
        </c:manualLayout>
      </c:layout>
      <c:overlay val="0"/>
    </c:title>
    <c:autoTitleDeleted val="0"/>
    <c:view3D>
      <c:rotX val="0"/>
      <c:rotY val="0"/>
      <c:rAngAx val="1"/>
    </c:view3D>
    <c:floor>
      <c:thickness val="0"/>
    </c:floor>
    <c:sideWall>
      <c:thickness val="0"/>
    </c:sideWall>
    <c:backWall>
      <c:thickness val="0"/>
    </c:backWall>
    <c:plotArea>
      <c:layout>
        <c:manualLayout>
          <c:layoutTarget val="inner"/>
          <c:xMode val="edge"/>
          <c:yMode val="edge"/>
          <c:x val="0"/>
          <c:y val="1.0161777718000784E-2"/>
          <c:w val="0.98286349372112203"/>
          <c:h val="0.7253788834031043"/>
        </c:manualLayout>
      </c:layout>
      <c:bar3DChart>
        <c:barDir val="col"/>
        <c:grouping val="stacked"/>
        <c:varyColors val="0"/>
        <c:ser>
          <c:idx val="0"/>
          <c:order val="0"/>
          <c:tx>
            <c:strRef>
              <c:f>Лист1!$B$1</c:f>
              <c:strCache>
                <c:ptCount val="1"/>
                <c:pt idx="0">
                  <c:v>Доходы</c:v>
                </c:pt>
              </c:strCache>
            </c:strRef>
          </c:tx>
          <c:spPr>
            <a:solidFill>
              <a:srgbClr val="60E146"/>
            </a:solidFill>
            <a:scene3d>
              <a:camera prst="orthographicFront"/>
              <a:lightRig rig="threePt" dir="t"/>
            </a:scene3d>
            <a:sp3d>
              <a:bevelT/>
            </a:sp3d>
          </c:spPr>
          <c:invertIfNegative val="0"/>
          <c:dPt>
            <c:idx val="1"/>
            <c:invertIfNegative val="0"/>
            <c:bubble3D val="0"/>
            <c:spPr>
              <a:solidFill>
                <a:schemeClr val="accent6"/>
              </a:solidFill>
              <a:scene3d>
                <a:camera prst="orthographicFront"/>
                <a:lightRig rig="threePt" dir="t"/>
              </a:scene3d>
              <a:sp3d>
                <a:bevelT/>
              </a:sp3d>
            </c:spPr>
          </c:dPt>
          <c:dLbls>
            <c:dLbl>
              <c:idx val="0"/>
              <c:layout>
                <c:manualLayout>
                  <c:x val="3.560497580360306E-3"/>
                  <c:y val="-2.6137490823297301E-2"/>
                </c:manualLayout>
              </c:layout>
              <c:tx>
                <c:rich>
                  <a:bodyPr/>
                  <a:lstStyle/>
                  <a:p>
                    <a:r>
                      <a:rPr lang="ru-RU" dirty="0" smtClean="0">
                        <a:solidFill>
                          <a:schemeClr val="tx1"/>
                        </a:solidFill>
                      </a:rPr>
                      <a:t>325 091 298,7</a:t>
                    </a:r>
                    <a:endParaRPr lang="ru-RU" dirty="0">
                      <a:solidFill>
                        <a:schemeClr val="tx1"/>
                      </a:solidFill>
                    </a:endParaRPr>
                  </a:p>
                </c:rich>
              </c:tx>
              <c:showLegendKey val="0"/>
              <c:showVal val="1"/>
              <c:showCatName val="0"/>
              <c:showSerName val="0"/>
              <c:showPercent val="0"/>
              <c:showBubbleSize val="0"/>
              <c:extLst>
                <c:ext xmlns:c15="http://schemas.microsoft.com/office/drawing/2012/chart" uri="{CE6537A1-D6FC-4f65-9D91-7224C49458BB}">
                  <c15:layout>
                    <c:manualLayout>
                      <c:w val="0.45374070454045773"/>
                      <c:h val="8.3168386594646024E-2"/>
                    </c:manualLayout>
                  </c15:layout>
                </c:ext>
              </c:extLst>
            </c:dLbl>
            <c:dLbl>
              <c:idx val="1"/>
              <c:layout>
                <c:manualLayout>
                  <c:x val="1.0581081705891331E-2"/>
                  <c:y val="-8.1670937397379642E-2"/>
                </c:manualLayout>
              </c:layout>
              <c:tx>
                <c:rich>
                  <a:bodyPr/>
                  <a:lstStyle/>
                  <a:p>
                    <a:pPr>
                      <a:defRPr sz="1000">
                        <a:solidFill>
                          <a:schemeClr val="dk1"/>
                        </a:solidFill>
                        <a:latin typeface="+mn-lt"/>
                        <a:ea typeface="+mn-ea"/>
                        <a:cs typeface="+mn-cs"/>
                      </a:defRPr>
                    </a:pPr>
                    <a:r>
                      <a:rPr lang="ru-RU" dirty="0" smtClean="0">
                        <a:solidFill>
                          <a:schemeClr val="tx1"/>
                        </a:solidFill>
                      </a:rPr>
                      <a:t>6 854 835,7</a:t>
                    </a:r>
                    <a:endParaRPr lang="ru-RU" dirty="0">
                      <a:solidFill>
                        <a:schemeClr val="tx1"/>
                      </a:solidFill>
                    </a:endParaRPr>
                  </a:p>
                </c:rich>
              </c:tx>
              <c:numFmt formatCode="#,##0.0" sourceLinked="0"/>
              <c:spPr>
                <a:solidFill>
                  <a:schemeClr val="lt1"/>
                </a:solidFill>
                <a:ln w="25400" cap="flat" cmpd="sng" algn="ctr">
                  <a:solidFill>
                    <a:schemeClr val="accent6"/>
                  </a:solidFill>
                  <a:prstDash val="solid"/>
                </a:ln>
                <a:effectLst/>
              </c:spPr>
              <c:showLegendKey val="0"/>
              <c:showVal val="1"/>
              <c:showCatName val="0"/>
              <c:showSerName val="0"/>
              <c:showPercent val="0"/>
              <c:showBubbleSize val="0"/>
              <c:extLst>
                <c:ext xmlns:c15="http://schemas.microsoft.com/office/drawing/2012/chart" uri="{CE6537A1-D6FC-4f65-9D91-7224C49458BB}">
                  <c15:layout>
                    <c:manualLayout>
                      <c:w val="0.32181860972992293"/>
                      <c:h val="8.3168201146935974E-2"/>
                    </c:manualLayout>
                  </c15:layout>
                </c:ext>
              </c:extLst>
            </c:dLbl>
            <c:dLbl>
              <c:idx val="5"/>
              <c:layout>
                <c:manualLayout>
                  <c:x val="1.1757952820056934E-2"/>
                  <c:y val="-7.2193099228562291E-2"/>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solidFill>
                <a:schemeClr val="lt1"/>
              </a:solidFill>
              <a:ln w="25400" cap="flat" cmpd="sng" algn="ctr">
                <a:solidFill>
                  <a:schemeClr val="accent3"/>
                </a:solidFill>
                <a:prstDash val="solid"/>
              </a:ln>
              <a:effectLst/>
            </c:spPr>
            <c:txPr>
              <a:bodyPr/>
              <a:lstStyle/>
              <a:p>
                <a:pPr>
                  <a:defRPr sz="1000">
                    <a:solidFill>
                      <a:schemeClr val="dk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Расходы бюджета</c:v>
                </c:pt>
                <c:pt idx="1">
                  <c:v>Расходы на содержание ОГВ</c:v>
                </c:pt>
              </c:strCache>
            </c:strRef>
          </c:cat>
          <c:val>
            <c:numRef>
              <c:f>Лист1!$B$2:$B$3</c:f>
              <c:numCache>
                <c:formatCode>#,##0.0</c:formatCode>
                <c:ptCount val="2"/>
                <c:pt idx="0">
                  <c:v>325091298.69999999</c:v>
                </c:pt>
                <c:pt idx="1">
                  <c:v>6854835.7000000002</c:v>
                </c:pt>
              </c:numCache>
            </c:numRef>
          </c:val>
        </c:ser>
        <c:dLbls>
          <c:showLegendKey val="0"/>
          <c:showVal val="0"/>
          <c:showCatName val="0"/>
          <c:showSerName val="0"/>
          <c:showPercent val="0"/>
          <c:showBubbleSize val="0"/>
        </c:dLbls>
        <c:gapWidth val="60"/>
        <c:gapDepth val="100"/>
        <c:shape val="box"/>
        <c:axId val="100390400"/>
        <c:axId val="33086208"/>
        <c:axId val="0"/>
      </c:bar3DChart>
      <c:catAx>
        <c:axId val="100390400"/>
        <c:scaling>
          <c:orientation val="minMax"/>
        </c:scaling>
        <c:delete val="0"/>
        <c:axPos val="b"/>
        <c:numFmt formatCode="General" sourceLinked="1"/>
        <c:majorTickMark val="out"/>
        <c:minorTickMark val="none"/>
        <c:tickLblPos val="nextTo"/>
        <c:txPr>
          <a:bodyPr/>
          <a:lstStyle/>
          <a:p>
            <a:pPr>
              <a:defRPr sz="1400" b="0">
                <a:solidFill>
                  <a:schemeClr val="tx1"/>
                </a:solidFill>
              </a:defRPr>
            </a:pPr>
            <a:endParaRPr lang="ru-RU"/>
          </a:p>
        </c:txPr>
        <c:crossAx val="33086208"/>
        <c:crosses val="autoZero"/>
        <c:auto val="1"/>
        <c:lblAlgn val="ctr"/>
        <c:lblOffset val="100"/>
        <c:noMultiLvlLbl val="0"/>
      </c:catAx>
      <c:valAx>
        <c:axId val="33086208"/>
        <c:scaling>
          <c:orientation val="minMax"/>
          <c:max val="250000000"/>
          <c:min val="0"/>
        </c:scaling>
        <c:delete val="1"/>
        <c:axPos val="l"/>
        <c:majorGridlines/>
        <c:numFmt formatCode="#,##0" sourceLinked="0"/>
        <c:majorTickMark val="out"/>
        <c:minorTickMark val="none"/>
        <c:tickLblPos val="nextTo"/>
        <c:crossAx val="100390400"/>
        <c:crosses val="autoZero"/>
        <c:crossBetween val="between"/>
      </c:valAx>
    </c:plotArea>
    <c:plotVisOnly val="1"/>
    <c:dispBlanksAs val="gap"/>
    <c:showDLblsOverMax val="0"/>
  </c:chart>
  <c:txPr>
    <a:bodyPr/>
    <a:lstStyle/>
    <a:p>
      <a:pPr algn="r">
        <a:defRPr sz="1800"/>
      </a:pPr>
      <a:endParaRPr lang="ru-RU"/>
    </a:p>
  </c:txPr>
  <c:externalData r:id="rId1">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drawing1.xml><?xml version="1.0" encoding="utf-8"?>
<c:userShapes xmlns:c="http://schemas.openxmlformats.org/drawingml/2006/chart">
  <cdr:relSizeAnchor xmlns:cdr="http://schemas.openxmlformats.org/drawingml/2006/chartDrawing">
    <cdr:from>
      <cdr:x>0.29521</cdr:x>
      <cdr:y>0.03002</cdr:y>
    </cdr:from>
    <cdr:to>
      <cdr:x>0.51041</cdr:x>
      <cdr:y>0.10199</cdr:y>
    </cdr:to>
    <cdr:sp macro="" textlink="">
      <cdr:nvSpPr>
        <cdr:cNvPr id="2" name="TextBox 1"/>
        <cdr:cNvSpPr txBox="1"/>
      </cdr:nvSpPr>
      <cdr:spPr>
        <a:xfrm xmlns:a="http://schemas.openxmlformats.org/drawingml/2006/main">
          <a:off x="2404142" y="138902"/>
          <a:ext cx="1752562" cy="333040"/>
        </a:xfrm>
        <a:prstGeom xmlns:a="http://schemas.openxmlformats.org/drawingml/2006/main" prst="rect">
          <a:avLst/>
        </a:prstGeom>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wrap="none" rtlCol="0" anchor="ctr"/>
        <a:lstStyle xmlns:a="http://schemas.openxmlformats.org/drawingml/2006/main"/>
        <a:p xmlns:a="http://schemas.openxmlformats.org/drawingml/2006/main">
          <a:pPr algn="ctr"/>
          <a:r>
            <a:rPr lang="ru-RU" sz="1800" b="1" dirty="0" smtClean="0">
              <a:solidFill>
                <a:schemeClr val="tx1"/>
              </a:solidFill>
            </a:rPr>
            <a:t>341 216 774,3</a:t>
          </a:r>
          <a:endParaRPr lang="ru-RU" sz="1800" b="1" dirty="0">
            <a:solidFill>
              <a:schemeClr val="tx1"/>
            </a:solidFill>
          </a:endParaRPr>
        </a:p>
      </cdr:txBody>
    </cdr:sp>
  </cdr:relSizeAnchor>
  <cdr:relSizeAnchor xmlns:cdr="http://schemas.openxmlformats.org/drawingml/2006/chartDrawing">
    <cdr:from>
      <cdr:x>0.51345</cdr:x>
      <cdr:y>0.07821</cdr:y>
    </cdr:from>
    <cdr:to>
      <cdr:x>0.76281</cdr:x>
      <cdr:y>0.21132</cdr:y>
    </cdr:to>
    <cdr:sp macro="" textlink="">
      <cdr:nvSpPr>
        <cdr:cNvPr id="7" name="Стрелка вправо 6"/>
        <cdr:cNvSpPr/>
      </cdr:nvSpPr>
      <cdr:spPr>
        <a:xfrm xmlns:a="http://schemas.openxmlformats.org/drawingml/2006/main" flipH="1">
          <a:off x="4181472" y="361916"/>
          <a:ext cx="2030733" cy="615965"/>
        </a:xfrm>
        <a:prstGeom xmlns:a="http://schemas.openxmlformats.org/drawingml/2006/main" prst="rightArrow">
          <a:avLst/>
        </a:prstGeom>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dirty="0" smtClean="0">
              <a:solidFill>
                <a:schemeClr val="tx1"/>
              </a:solidFill>
            </a:rPr>
            <a:t>Дефицит: 21 968 293,1</a:t>
          </a:r>
          <a:endParaRPr lang="ru-RU" dirty="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0.34106</cdr:x>
      <cdr:y>0.19033</cdr:y>
    </cdr:from>
    <cdr:to>
      <cdr:x>0.65894</cdr:x>
      <cdr:y>0.35762</cdr:y>
    </cdr:to>
    <cdr:sp macro="" textlink="">
      <cdr:nvSpPr>
        <cdr:cNvPr id="3" name="Стрелка вправо 2"/>
        <cdr:cNvSpPr/>
      </cdr:nvSpPr>
      <cdr:spPr>
        <a:xfrm xmlns:a="http://schemas.openxmlformats.org/drawingml/2006/main">
          <a:off x="981074" y="588853"/>
          <a:ext cx="914400" cy="517597"/>
        </a:xfrm>
        <a:prstGeom xmlns:a="http://schemas.openxmlformats.org/drawingml/2006/main" prst="rightArrow">
          <a:avLst/>
        </a:prstGeom>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ru-RU" dirty="0" smtClean="0"/>
            <a:t>100,2%</a:t>
          </a:r>
          <a:endParaRPr lang="ru-RU" dirty="0"/>
        </a:p>
      </cdr:txBody>
    </cdr:sp>
  </cdr:relSizeAnchor>
</c:userShapes>
</file>

<file path=ppt/drawings/drawing3.xml><?xml version="1.0" encoding="utf-8"?>
<c:userShapes xmlns:c="http://schemas.openxmlformats.org/drawingml/2006/chart">
  <cdr:relSizeAnchor xmlns:cdr="http://schemas.openxmlformats.org/drawingml/2006/chartDrawing">
    <cdr:from>
      <cdr:x>0.35976</cdr:x>
      <cdr:y>0.18785</cdr:y>
    </cdr:from>
    <cdr:to>
      <cdr:x>0.67764</cdr:x>
      <cdr:y>0.35514</cdr:y>
    </cdr:to>
    <cdr:sp macro="" textlink="">
      <cdr:nvSpPr>
        <cdr:cNvPr id="3" name="Стрелка вправо 2"/>
        <cdr:cNvSpPr/>
      </cdr:nvSpPr>
      <cdr:spPr>
        <a:xfrm xmlns:a="http://schemas.openxmlformats.org/drawingml/2006/main">
          <a:off x="1034865" y="581183"/>
          <a:ext cx="914397" cy="517584"/>
        </a:xfrm>
        <a:prstGeom xmlns:a="http://schemas.openxmlformats.org/drawingml/2006/main" prst="rightArrow">
          <a:avLst/>
        </a:prstGeom>
      </cdr:spPr>
      <cdr: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pPr algn="ctr"/>
          <a:r>
            <a:rPr lang="ru-RU" dirty="0" smtClean="0"/>
            <a:t>97,6%</a:t>
          </a:r>
          <a:endParaRPr lang="ru-RU" dirty="0"/>
        </a:p>
      </cdr:txBody>
    </cdr:sp>
  </cdr:relSizeAnchor>
</c:userShapes>
</file>

<file path=ppt/drawings/drawing4.xml><?xml version="1.0" encoding="utf-8"?>
<c:userShapes xmlns:c="http://schemas.openxmlformats.org/drawingml/2006/chart">
  <cdr:relSizeAnchor xmlns:cdr="http://schemas.openxmlformats.org/drawingml/2006/chartDrawing">
    <cdr:from>
      <cdr:x>0.34422</cdr:x>
      <cdr:y>0.21434</cdr:y>
    </cdr:from>
    <cdr:to>
      <cdr:x>0.6621</cdr:x>
      <cdr:y>0.38163</cdr:y>
    </cdr:to>
    <cdr:sp macro="" textlink="">
      <cdr:nvSpPr>
        <cdr:cNvPr id="3" name="Стрелка вправо 2"/>
        <cdr:cNvSpPr/>
      </cdr:nvSpPr>
      <cdr:spPr>
        <a:xfrm xmlns:a="http://schemas.openxmlformats.org/drawingml/2006/main">
          <a:off x="990166" y="597842"/>
          <a:ext cx="914397" cy="466605"/>
        </a:xfrm>
        <a:prstGeom xmlns:a="http://schemas.openxmlformats.org/drawingml/2006/main" prst="rightArrow">
          <a:avLst/>
        </a:prstGeom>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ru-RU" dirty="0" smtClean="0"/>
            <a:t>101,7%</a:t>
          </a:r>
          <a:endParaRPr lang="ru-RU" dirty="0"/>
        </a:p>
      </cdr:txBody>
    </cdr:sp>
  </cdr:relSizeAnchor>
</c:userShapes>
</file>

<file path=ppt/drawings/drawing5.xml><?xml version="1.0" encoding="utf-8"?>
<c:userShapes xmlns:c="http://schemas.openxmlformats.org/drawingml/2006/chart">
  <cdr:relSizeAnchor xmlns:cdr="http://schemas.openxmlformats.org/drawingml/2006/chartDrawing">
    <cdr:from>
      <cdr:x>0.34106</cdr:x>
      <cdr:y>0.26275</cdr:y>
    </cdr:from>
    <cdr:to>
      <cdr:x>0.65894</cdr:x>
      <cdr:y>0.43004</cdr:y>
    </cdr:to>
    <cdr:sp macro="" textlink="">
      <cdr:nvSpPr>
        <cdr:cNvPr id="3" name="Стрелка вправо 2"/>
        <cdr:cNvSpPr/>
      </cdr:nvSpPr>
      <cdr:spPr>
        <a:xfrm xmlns:a="http://schemas.openxmlformats.org/drawingml/2006/main">
          <a:off x="981075" y="735360"/>
          <a:ext cx="914398" cy="468193"/>
        </a:xfrm>
        <a:prstGeom xmlns:a="http://schemas.openxmlformats.org/drawingml/2006/main" prst="rightArrow">
          <a:avLst/>
        </a:prstGeom>
      </cdr:spPr>
      <cdr: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pPr algn="ctr"/>
          <a:r>
            <a:rPr lang="ru-RU" dirty="0" smtClean="0"/>
            <a:t>115,3%</a:t>
          </a:r>
          <a:endParaRPr lang="ru-RU" dirty="0"/>
        </a:p>
      </cdr:txBody>
    </cdr:sp>
  </cdr:relSizeAnchor>
</c:userShapes>
</file>

<file path=ppt/drawings/drawing6.xml><?xml version="1.0" encoding="utf-8"?>
<c:userShapes xmlns:c="http://schemas.openxmlformats.org/drawingml/2006/chart">
  <cdr:relSizeAnchor xmlns:cdr="http://schemas.openxmlformats.org/drawingml/2006/chartDrawing">
    <cdr:from>
      <cdr:x>0.20095</cdr:x>
      <cdr:y>0.37796</cdr:y>
    </cdr:from>
    <cdr:to>
      <cdr:x>0.36368</cdr:x>
      <cdr:y>0.62204</cdr:y>
    </cdr:to>
    <cdr:sp macro="" textlink="">
      <cdr:nvSpPr>
        <cdr:cNvPr id="2" name="TextBox 1"/>
        <cdr:cNvSpPr txBox="1"/>
      </cdr:nvSpPr>
      <cdr:spPr>
        <a:xfrm xmlns:a="http://schemas.openxmlformats.org/drawingml/2006/main">
          <a:off x="1552575" y="707959"/>
          <a:ext cx="1257300" cy="4572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0.17728</cdr:x>
      <cdr:y>0.38406</cdr:y>
    </cdr:from>
    <cdr:to>
      <cdr:x>0.32818</cdr:x>
      <cdr:y>0.61594</cdr:y>
    </cdr:to>
    <cdr:sp macro="" textlink="">
      <cdr:nvSpPr>
        <cdr:cNvPr id="3" name="TextBox 2"/>
        <cdr:cNvSpPr txBox="1"/>
      </cdr:nvSpPr>
      <cdr:spPr>
        <a:xfrm xmlns:a="http://schemas.openxmlformats.org/drawingml/2006/main">
          <a:off x="1369695" y="719389"/>
          <a:ext cx="1165860" cy="4343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400" b="1" dirty="0" smtClean="0"/>
            <a:t>316 973 183,0</a:t>
          </a:r>
          <a:endParaRPr lang="ru-RU" sz="1400" b="1" dirty="0"/>
        </a:p>
      </cdr:txBody>
    </cdr:sp>
  </cdr:relSizeAnchor>
  <cdr:relSizeAnchor xmlns:cdr="http://schemas.openxmlformats.org/drawingml/2006/chartDrawing">
    <cdr:from>
      <cdr:x>0.66449</cdr:x>
      <cdr:y>0.51183</cdr:y>
    </cdr:from>
    <cdr:to>
      <cdr:x>0.81835</cdr:x>
      <cdr:y>0.67798</cdr:y>
    </cdr:to>
    <cdr:sp macro="" textlink="">
      <cdr:nvSpPr>
        <cdr:cNvPr id="4" name="TextBox 3"/>
        <cdr:cNvSpPr txBox="1"/>
      </cdr:nvSpPr>
      <cdr:spPr>
        <a:xfrm xmlns:a="http://schemas.openxmlformats.org/drawingml/2006/main">
          <a:off x="5133975" y="958718"/>
          <a:ext cx="1188720" cy="31121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400" b="1" dirty="0" smtClean="0"/>
            <a:t>180 358 331,7</a:t>
          </a:r>
          <a:endParaRPr lang="ru-RU" sz="1400" b="1" dirty="0"/>
        </a:p>
      </cdr:txBody>
    </cdr:sp>
  </cdr:relSizeAnchor>
</c:userShapes>
</file>

<file path=ppt/drawings/drawing7.xml><?xml version="1.0" encoding="utf-8"?>
<c:userShapes xmlns:c="http://schemas.openxmlformats.org/drawingml/2006/chart">
  <cdr:relSizeAnchor xmlns:cdr="http://schemas.openxmlformats.org/drawingml/2006/chartDrawing">
    <cdr:from>
      <cdr:x>0.62225</cdr:x>
      <cdr:y>0.47542</cdr:y>
    </cdr:from>
    <cdr:to>
      <cdr:x>0.8343</cdr:x>
      <cdr:y>0.64501</cdr:y>
    </cdr:to>
    <cdr:sp macro="" textlink="">
      <cdr:nvSpPr>
        <cdr:cNvPr id="2" name="Скругленный прямоугольник 1"/>
        <cdr:cNvSpPr/>
      </cdr:nvSpPr>
      <cdr:spPr>
        <a:xfrm xmlns:a="http://schemas.openxmlformats.org/drawingml/2006/main">
          <a:off x="5114925" y="1658339"/>
          <a:ext cx="1743076" cy="591539"/>
        </a:xfrm>
        <a:prstGeom xmlns:a="http://schemas.openxmlformats.org/drawingml/2006/main" prst="roundRect">
          <a:avLst/>
        </a:prstGeom>
      </cdr:spPr>
      <cdr: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cdr:style>
      <cdr:txBody>
        <a:bodyPr xmlns:a="http://schemas.openxmlformats.org/drawingml/2006/main" vertOverflow="clip" lIns="0" tIns="0" rIns="0" bIns="0" anchor="ctr"/>
        <a:lstStyle xmlns:a="http://schemas.openxmlformats.org/drawingml/2006/main"/>
        <a:p xmlns:a="http://schemas.openxmlformats.org/drawingml/2006/main">
          <a:pPr algn="ctr"/>
          <a:r>
            <a:rPr lang="ru-RU" sz="1400" b="1" dirty="0" smtClean="0"/>
            <a:t>Всего расходов:</a:t>
          </a:r>
          <a:r>
            <a:rPr lang="ru-RU" sz="1800" b="1" dirty="0" smtClean="0"/>
            <a:t/>
          </a:r>
          <a:br>
            <a:rPr lang="ru-RU" sz="1800" b="1" dirty="0" smtClean="0"/>
          </a:br>
          <a:r>
            <a:rPr lang="ru-RU" sz="1800" b="1" dirty="0" smtClean="0"/>
            <a:t>316 973 183,0</a:t>
          </a:r>
          <a:endParaRPr lang="ru-RU" sz="1800" b="1" dirty="0"/>
        </a:p>
      </cdr:txBody>
    </cdr:sp>
  </cdr:relSizeAnchor>
</c:userShapes>
</file>

<file path=ppt/drawings/drawing8.xml><?xml version="1.0" encoding="utf-8"?>
<c:userShapes xmlns:c="http://schemas.openxmlformats.org/drawingml/2006/chart">
  <cdr:relSizeAnchor xmlns:cdr="http://schemas.openxmlformats.org/drawingml/2006/chartDrawing">
    <cdr:from>
      <cdr:x>0.03478</cdr:x>
      <cdr:y>0</cdr:y>
    </cdr:from>
    <cdr:to>
      <cdr:x>0.17994</cdr:x>
      <cdr:y>0.11179</cdr:y>
    </cdr:to>
    <cdr:sp macro="" textlink="">
      <cdr:nvSpPr>
        <cdr:cNvPr id="2" name="TextBox 1"/>
        <cdr:cNvSpPr txBox="1"/>
      </cdr:nvSpPr>
      <cdr:spPr>
        <a:xfrm xmlns:a="http://schemas.openxmlformats.org/drawingml/2006/main">
          <a:off x="288032" y="-1628800"/>
          <a:ext cx="1202058" cy="504056"/>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ru-RU" sz="1800" i="1" u="sng" dirty="0" smtClean="0"/>
            <a:t>млрд рублей</a:t>
          </a:r>
          <a:endParaRPr lang="ru-RU" sz="1800" i="1" u="sng" dirty="0"/>
        </a:p>
      </cdr:txBody>
    </cdr:sp>
  </cdr:relSizeAnchor>
</c:userShapes>
</file>

<file path=ppt/drawings/drawing9.xml><?xml version="1.0" encoding="utf-8"?>
<c:userShapes xmlns:c="http://schemas.openxmlformats.org/drawingml/2006/chart">
  <cdr:relSizeAnchor xmlns:cdr="http://schemas.openxmlformats.org/drawingml/2006/chartDrawing">
    <cdr:from>
      <cdr:x>0.20736</cdr:x>
      <cdr:y>0.37344</cdr:y>
    </cdr:from>
    <cdr:to>
      <cdr:x>0.41942</cdr:x>
      <cdr:y>0.48295</cdr:y>
    </cdr:to>
    <cdr:sp macro="" textlink="">
      <cdr:nvSpPr>
        <cdr:cNvPr id="2" name="Скругленный прямоугольник 1"/>
        <cdr:cNvSpPr/>
      </cdr:nvSpPr>
      <cdr:spPr>
        <a:xfrm xmlns:a="http://schemas.openxmlformats.org/drawingml/2006/main">
          <a:off x="1704523" y="1479767"/>
          <a:ext cx="1743149" cy="433938"/>
        </a:xfrm>
        <a:prstGeom xmlns:a="http://schemas.openxmlformats.org/drawingml/2006/main" prst="roundRect">
          <a:avLst/>
        </a:prstGeom>
      </cdr:spPr>
      <cdr: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cdr:style>
      <cdr:txBody>
        <a:bodyPr xmlns:a="http://schemas.openxmlformats.org/drawingml/2006/main" vertOverflow="clip" lIns="0" tIns="0" rIns="0" bIns="0" anchor="ctr"/>
        <a:lstStyle xmlns:a="http://schemas.openxmlformats.org/drawingml/2006/main"/>
        <a:p xmlns:a="http://schemas.openxmlformats.org/drawingml/2006/main">
          <a:pPr algn="ctr"/>
          <a:r>
            <a:rPr lang="ru-RU" sz="1800" b="1" dirty="0" smtClean="0">
              <a:solidFill>
                <a:schemeClr val="tx1"/>
              </a:solidFill>
              <a:latin typeface="+mn-lt"/>
            </a:rPr>
            <a:t>51 553 124,1</a:t>
          </a:r>
          <a:endParaRPr lang="ru-RU" sz="2400" b="1" dirty="0">
            <a:solidFill>
              <a:schemeClr val="tx1"/>
            </a:solidFill>
            <a:latin typeface="+mn-l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0" y="18"/>
            <a:ext cx="2946400" cy="498476"/>
          </a:xfrm>
          <a:prstGeom prst="rect">
            <a:avLst/>
          </a:prstGeom>
        </p:spPr>
        <p:txBody>
          <a:bodyPr vert="horz" lIns="91265" tIns="45634" rIns="91265" bIns="45634" rtlCol="0"/>
          <a:lstStyle>
            <a:lvl1pPr algn="l">
              <a:defRPr sz="1200"/>
            </a:lvl1pPr>
          </a:lstStyle>
          <a:p>
            <a:endParaRPr lang="ru-RU"/>
          </a:p>
        </p:txBody>
      </p:sp>
      <p:sp>
        <p:nvSpPr>
          <p:cNvPr id="3" name="Дата 2"/>
          <p:cNvSpPr>
            <a:spLocks noGrp="1"/>
          </p:cNvSpPr>
          <p:nvPr>
            <p:ph type="dt" sz="quarter" idx="1"/>
          </p:nvPr>
        </p:nvSpPr>
        <p:spPr>
          <a:xfrm>
            <a:off x="3849695" y="18"/>
            <a:ext cx="2946400" cy="498476"/>
          </a:xfrm>
          <a:prstGeom prst="rect">
            <a:avLst/>
          </a:prstGeom>
        </p:spPr>
        <p:txBody>
          <a:bodyPr vert="horz" lIns="91265" tIns="45634" rIns="91265" bIns="45634" rtlCol="0"/>
          <a:lstStyle>
            <a:lvl1pPr algn="r">
              <a:defRPr sz="1200"/>
            </a:lvl1pPr>
          </a:lstStyle>
          <a:p>
            <a:fld id="{D4373EE2-D04A-4BFE-8F6E-E70650417D14}" type="datetimeFigureOut">
              <a:rPr lang="ru-RU" smtClean="0"/>
              <a:pPr/>
              <a:t>28.07.2021</a:t>
            </a:fld>
            <a:endParaRPr lang="ru-RU"/>
          </a:p>
        </p:txBody>
      </p:sp>
      <p:sp>
        <p:nvSpPr>
          <p:cNvPr id="4" name="Нижний колонтитул 3"/>
          <p:cNvSpPr>
            <a:spLocks noGrp="1"/>
          </p:cNvSpPr>
          <p:nvPr>
            <p:ph type="ftr" sz="quarter" idx="2"/>
          </p:nvPr>
        </p:nvSpPr>
        <p:spPr>
          <a:xfrm>
            <a:off x="10" y="9429773"/>
            <a:ext cx="2946400" cy="498476"/>
          </a:xfrm>
          <a:prstGeom prst="rect">
            <a:avLst/>
          </a:prstGeom>
        </p:spPr>
        <p:txBody>
          <a:bodyPr vert="horz" lIns="91265" tIns="45634" rIns="91265" bIns="45634" rtlCol="0" anchor="b"/>
          <a:lstStyle>
            <a:lvl1pPr algn="l">
              <a:defRPr sz="1200"/>
            </a:lvl1pPr>
          </a:lstStyle>
          <a:p>
            <a:endParaRPr lang="ru-RU"/>
          </a:p>
        </p:txBody>
      </p:sp>
      <p:sp>
        <p:nvSpPr>
          <p:cNvPr id="5" name="Номер слайда 4"/>
          <p:cNvSpPr>
            <a:spLocks noGrp="1"/>
          </p:cNvSpPr>
          <p:nvPr>
            <p:ph type="sldNum" sz="quarter" idx="3"/>
          </p:nvPr>
        </p:nvSpPr>
        <p:spPr>
          <a:xfrm>
            <a:off x="3849695" y="9429773"/>
            <a:ext cx="2946400" cy="498476"/>
          </a:xfrm>
          <a:prstGeom prst="rect">
            <a:avLst/>
          </a:prstGeom>
        </p:spPr>
        <p:txBody>
          <a:bodyPr vert="horz" lIns="91265" tIns="45634" rIns="91265" bIns="45634" rtlCol="0" anchor="b"/>
          <a:lstStyle>
            <a:lvl1pPr algn="r">
              <a:defRPr sz="1200"/>
            </a:lvl1pPr>
          </a:lstStyle>
          <a:p>
            <a:fld id="{328CE669-232C-4296-A2E0-AD849B2A5428}" type="slidenum">
              <a:rPr lang="ru-RU" smtClean="0"/>
              <a:pPr/>
              <a:t>‹#›</a:t>
            </a:fld>
            <a:endParaRPr lang="ru-RU"/>
          </a:p>
        </p:txBody>
      </p:sp>
    </p:spTree>
    <p:extLst>
      <p:ext uri="{BB962C8B-B14F-4D97-AF65-F5344CB8AC3E}">
        <p14:creationId xmlns:p14="http://schemas.microsoft.com/office/powerpoint/2010/main" val="31174840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9" y="2"/>
            <a:ext cx="2945659" cy="498135"/>
          </a:xfrm>
          <a:prstGeom prst="rect">
            <a:avLst/>
          </a:prstGeom>
        </p:spPr>
        <p:txBody>
          <a:bodyPr vert="horz" lIns="91265" tIns="45634" rIns="91265" bIns="45634" rtlCol="0"/>
          <a:lstStyle>
            <a:lvl1pPr algn="l">
              <a:defRPr sz="1200"/>
            </a:lvl1pPr>
          </a:lstStyle>
          <a:p>
            <a:endParaRPr lang="ru-RU"/>
          </a:p>
        </p:txBody>
      </p:sp>
      <p:sp>
        <p:nvSpPr>
          <p:cNvPr id="3" name="Дата 2"/>
          <p:cNvSpPr>
            <a:spLocks noGrp="1"/>
          </p:cNvSpPr>
          <p:nvPr>
            <p:ph type="dt" idx="1"/>
          </p:nvPr>
        </p:nvSpPr>
        <p:spPr>
          <a:xfrm>
            <a:off x="3850463" y="2"/>
            <a:ext cx="2945659" cy="498135"/>
          </a:xfrm>
          <a:prstGeom prst="rect">
            <a:avLst/>
          </a:prstGeom>
        </p:spPr>
        <p:txBody>
          <a:bodyPr vert="horz" lIns="91265" tIns="45634" rIns="91265" bIns="45634" rtlCol="0"/>
          <a:lstStyle>
            <a:lvl1pPr algn="r">
              <a:defRPr sz="1200"/>
            </a:lvl1pPr>
          </a:lstStyle>
          <a:p>
            <a:fld id="{E63DC4C7-2454-44C7-8585-B677AF5396A9}" type="datetimeFigureOut">
              <a:rPr lang="ru-RU" smtClean="0"/>
              <a:pPr/>
              <a:t>28.07.2021</a:t>
            </a:fld>
            <a:endParaRPr lang="ru-RU"/>
          </a:p>
        </p:txBody>
      </p:sp>
      <p:sp>
        <p:nvSpPr>
          <p:cNvPr id="4" name="Образ слайда 3"/>
          <p:cNvSpPr>
            <a:spLocks noGrp="1" noRot="1" noChangeAspect="1"/>
          </p:cNvSpPr>
          <p:nvPr>
            <p:ph type="sldImg" idx="2"/>
          </p:nvPr>
        </p:nvSpPr>
        <p:spPr>
          <a:xfrm>
            <a:off x="1166813" y="1239838"/>
            <a:ext cx="4464050" cy="3349625"/>
          </a:xfrm>
          <a:prstGeom prst="rect">
            <a:avLst/>
          </a:prstGeom>
          <a:noFill/>
          <a:ln w="12700">
            <a:solidFill>
              <a:prstClr val="black"/>
            </a:solidFill>
          </a:ln>
        </p:spPr>
        <p:txBody>
          <a:bodyPr vert="horz" lIns="91265" tIns="45634" rIns="91265" bIns="45634" rtlCol="0" anchor="ctr"/>
          <a:lstStyle/>
          <a:p>
            <a:endParaRPr lang="ru-RU"/>
          </a:p>
        </p:txBody>
      </p:sp>
      <p:sp>
        <p:nvSpPr>
          <p:cNvPr id="5" name="Заметки 4"/>
          <p:cNvSpPr>
            <a:spLocks noGrp="1"/>
          </p:cNvSpPr>
          <p:nvPr>
            <p:ph type="body" sz="quarter" idx="3"/>
          </p:nvPr>
        </p:nvSpPr>
        <p:spPr>
          <a:xfrm>
            <a:off x="679768" y="4777977"/>
            <a:ext cx="5438140" cy="3909239"/>
          </a:xfrm>
          <a:prstGeom prst="rect">
            <a:avLst/>
          </a:prstGeom>
        </p:spPr>
        <p:txBody>
          <a:bodyPr vert="horz" lIns="91265" tIns="45634" rIns="91265" bIns="45634"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9" y="9430109"/>
            <a:ext cx="2945659" cy="498134"/>
          </a:xfrm>
          <a:prstGeom prst="rect">
            <a:avLst/>
          </a:prstGeom>
        </p:spPr>
        <p:txBody>
          <a:bodyPr vert="horz" lIns="91265" tIns="45634" rIns="91265" bIns="45634" rtlCol="0" anchor="b"/>
          <a:lstStyle>
            <a:lvl1pPr algn="l">
              <a:defRPr sz="1200"/>
            </a:lvl1pPr>
          </a:lstStyle>
          <a:p>
            <a:endParaRPr lang="ru-RU"/>
          </a:p>
        </p:txBody>
      </p:sp>
      <p:sp>
        <p:nvSpPr>
          <p:cNvPr id="7" name="Номер слайда 6"/>
          <p:cNvSpPr>
            <a:spLocks noGrp="1"/>
          </p:cNvSpPr>
          <p:nvPr>
            <p:ph type="sldNum" sz="quarter" idx="5"/>
          </p:nvPr>
        </p:nvSpPr>
        <p:spPr>
          <a:xfrm>
            <a:off x="3850463" y="9430109"/>
            <a:ext cx="2945659" cy="498134"/>
          </a:xfrm>
          <a:prstGeom prst="rect">
            <a:avLst/>
          </a:prstGeom>
        </p:spPr>
        <p:txBody>
          <a:bodyPr vert="horz" lIns="91265" tIns="45634" rIns="91265" bIns="45634" rtlCol="0" anchor="b"/>
          <a:lstStyle>
            <a:lvl1pPr algn="r">
              <a:defRPr sz="1200"/>
            </a:lvl1pPr>
          </a:lstStyle>
          <a:p>
            <a:fld id="{849F7FE9-D755-4687-8750-6635378F626B}" type="slidenum">
              <a:rPr lang="ru-RU" smtClean="0"/>
              <a:pPr/>
              <a:t>‹#›</a:t>
            </a:fld>
            <a:endParaRPr lang="ru-RU"/>
          </a:p>
        </p:txBody>
      </p:sp>
    </p:spTree>
    <p:extLst>
      <p:ext uri="{BB962C8B-B14F-4D97-AF65-F5344CB8AC3E}">
        <p14:creationId xmlns:p14="http://schemas.microsoft.com/office/powerpoint/2010/main" val="3987428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9F7FE9-D755-4687-8750-6635378F626B}" type="slidenum">
              <a:rPr lang="ru-RU" smtClean="0"/>
              <a:pPr/>
              <a:t>8</a:t>
            </a:fld>
            <a:endParaRPr lang="ru-RU"/>
          </a:p>
        </p:txBody>
      </p:sp>
    </p:spTree>
    <p:extLst>
      <p:ext uri="{BB962C8B-B14F-4D97-AF65-F5344CB8AC3E}">
        <p14:creationId xmlns:p14="http://schemas.microsoft.com/office/powerpoint/2010/main" val="1575000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9F7FE9-D755-4687-8750-6635378F626B}" type="slidenum">
              <a:rPr lang="ru-RU" smtClean="0"/>
              <a:pPr/>
              <a:t>10</a:t>
            </a:fld>
            <a:endParaRPr lang="ru-RU"/>
          </a:p>
        </p:txBody>
      </p:sp>
    </p:spTree>
    <p:extLst>
      <p:ext uri="{BB962C8B-B14F-4D97-AF65-F5344CB8AC3E}">
        <p14:creationId xmlns:p14="http://schemas.microsoft.com/office/powerpoint/2010/main" val="1790657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9F7FE9-D755-4687-8750-6635378F626B}" type="slidenum">
              <a:rPr lang="ru-RU" smtClean="0"/>
              <a:pPr/>
              <a:t>12</a:t>
            </a:fld>
            <a:endParaRPr lang="ru-RU"/>
          </a:p>
        </p:txBody>
      </p:sp>
    </p:spTree>
    <p:extLst>
      <p:ext uri="{BB962C8B-B14F-4D97-AF65-F5344CB8AC3E}">
        <p14:creationId xmlns:p14="http://schemas.microsoft.com/office/powerpoint/2010/main" val="3049616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9F7FE9-D755-4687-8750-6635378F626B}" type="slidenum">
              <a:rPr lang="ru-RU" smtClean="0"/>
              <a:pPr/>
              <a:t>15</a:t>
            </a:fld>
            <a:endParaRPr lang="ru-RU"/>
          </a:p>
        </p:txBody>
      </p:sp>
    </p:spTree>
    <p:extLst>
      <p:ext uri="{BB962C8B-B14F-4D97-AF65-F5344CB8AC3E}">
        <p14:creationId xmlns:p14="http://schemas.microsoft.com/office/powerpoint/2010/main" val="491009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9F7FE9-D755-4687-8750-6635378F626B}" type="slidenum">
              <a:rPr lang="ru-RU" smtClean="0"/>
              <a:pPr/>
              <a:t>16</a:t>
            </a:fld>
            <a:endParaRPr lang="ru-RU"/>
          </a:p>
        </p:txBody>
      </p:sp>
    </p:spTree>
    <p:extLst>
      <p:ext uri="{BB962C8B-B14F-4D97-AF65-F5344CB8AC3E}">
        <p14:creationId xmlns:p14="http://schemas.microsoft.com/office/powerpoint/2010/main" val="3285125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9F7FE9-D755-4687-8750-6635378F626B}" type="slidenum">
              <a:rPr lang="ru-RU" smtClean="0"/>
              <a:pPr/>
              <a:t>58</a:t>
            </a:fld>
            <a:endParaRPr lang="ru-RU"/>
          </a:p>
        </p:txBody>
      </p:sp>
    </p:spTree>
    <p:extLst>
      <p:ext uri="{BB962C8B-B14F-4D97-AF65-F5344CB8AC3E}">
        <p14:creationId xmlns:p14="http://schemas.microsoft.com/office/powerpoint/2010/main" val="2361090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oleObject" Target="../embeddings/oleObject10.bin"/><Relationship Id="rId18" Type="http://schemas.openxmlformats.org/officeDocument/2006/relationships/oleObject" Target="../embeddings/oleObject15.bin"/><Relationship Id="rId3" Type="http://schemas.openxmlformats.org/officeDocument/2006/relationships/oleObject" Target="../embeddings/oleObject1.bin"/><Relationship Id="rId7" Type="http://schemas.openxmlformats.org/officeDocument/2006/relationships/oleObject" Target="../embeddings/oleObject4.bin"/><Relationship Id="rId12" Type="http://schemas.openxmlformats.org/officeDocument/2006/relationships/oleObject" Target="../embeddings/oleObject9.bin"/><Relationship Id="rId17" Type="http://schemas.openxmlformats.org/officeDocument/2006/relationships/oleObject" Target="../embeddings/oleObject14.bin"/><Relationship Id="rId2" Type="http://schemas.openxmlformats.org/officeDocument/2006/relationships/slideMaster" Target="../slideMasters/slideMaster1.xml"/><Relationship Id="rId16" Type="http://schemas.openxmlformats.org/officeDocument/2006/relationships/oleObject" Target="../embeddings/oleObject13.bin"/><Relationship Id="rId20" Type="http://schemas.openxmlformats.org/officeDocument/2006/relationships/image" Target="../media/image2.emf"/><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oleObject" Target="../embeddings/oleObject8.bin"/><Relationship Id="rId5" Type="http://schemas.openxmlformats.org/officeDocument/2006/relationships/oleObject" Target="../embeddings/oleObject2.bin"/><Relationship Id="rId15" Type="http://schemas.openxmlformats.org/officeDocument/2006/relationships/oleObject" Target="../embeddings/oleObject12.bin"/><Relationship Id="rId10" Type="http://schemas.openxmlformats.org/officeDocument/2006/relationships/oleObject" Target="../embeddings/oleObject7.bin"/><Relationship Id="rId19" Type="http://schemas.openxmlformats.org/officeDocument/2006/relationships/oleObject" Target="../embeddings/oleObject16.bin"/><Relationship Id="rId4" Type="http://schemas.openxmlformats.org/officeDocument/2006/relationships/image" Target="../media/image1.emf"/><Relationship Id="rId9" Type="http://schemas.openxmlformats.org/officeDocument/2006/relationships/oleObject" Target="../embeddings/oleObject6.bin"/><Relationship Id="rId14" Type="http://schemas.openxmlformats.org/officeDocument/2006/relationships/oleObject" Target="../embeddings/oleObject11.bin"/></Relationships>
</file>

<file path=ppt/slideLayouts/_rels/slideLayout13.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oleObject" Target="../embeddings/oleObject26.bin"/><Relationship Id="rId18" Type="http://schemas.openxmlformats.org/officeDocument/2006/relationships/oleObject" Target="../embeddings/oleObject31.bin"/><Relationship Id="rId3" Type="http://schemas.openxmlformats.org/officeDocument/2006/relationships/oleObject" Target="../embeddings/oleObject17.bin"/><Relationship Id="rId7" Type="http://schemas.openxmlformats.org/officeDocument/2006/relationships/oleObject" Target="../embeddings/oleObject20.bin"/><Relationship Id="rId12" Type="http://schemas.openxmlformats.org/officeDocument/2006/relationships/oleObject" Target="../embeddings/oleObject25.bin"/><Relationship Id="rId17" Type="http://schemas.openxmlformats.org/officeDocument/2006/relationships/oleObject" Target="../embeddings/oleObject30.bin"/><Relationship Id="rId2" Type="http://schemas.openxmlformats.org/officeDocument/2006/relationships/slideMaster" Target="../slideMasters/slideMaster1.xml"/><Relationship Id="rId16" Type="http://schemas.openxmlformats.org/officeDocument/2006/relationships/oleObject" Target="../embeddings/oleObject29.bin"/><Relationship Id="rId20" Type="http://schemas.openxmlformats.org/officeDocument/2006/relationships/image" Target="../media/image2.emf"/><Relationship Id="rId1" Type="http://schemas.openxmlformats.org/officeDocument/2006/relationships/vmlDrawing" Target="../drawings/vmlDrawing2.vml"/><Relationship Id="rId6" Type="http://schemas.openxmlformats.org/officeDocument/2006/relationships/oleObject" Target="../embeddings/oleObject19.bin"/><Relationship Id="rId11" Type="http://schemas.openxmlformats.org/officeDocument/2006/relationships/oleObject" Target="../embeddings/oleObject24.bin"/><Relationship Id="rId5" Type="http://schemas.openxmlformats.org/officeDocument/2006/relationships/oleObject" Target="../embeddings/oleObject18.bin"/><Relationship Id="rId15" Type="http://schemas.openxmlformats.org/officeDocument/2006/relationships/oleObject" Target="../embeddings/oleObject28.bin"/><Relationship Id="rId10" Type="http://schemas.openxmlformats.org/officeDocument/2006/relationships/oleObject" Target="../embeddings/oleObject23.bin"/><Relationship Id="rId19" Type="http://schemas.openxmlformats.org/officeDocument/2006/relationships/oleObject" Target="../embeddings/oleObject32.bin"/><Relationship Id="rId4" Type="http://schemas.openxmlformats.org/officeDocument/2006/relationships/image" Target="../media/image1.emf"/><Relationship Id="rId9" Type="http://schemas.openxmlformats.org/officeDocument/2006/relationships/oleObject" Target="../embeddings/oleObject22.bin"/><Relationship Id="rId14" Type="http://schemas.openxmlformats.org/officeDocument/2006/relationships/oleObject" Target="../embeddings/oleObject27.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F264AD6-83EC-417C-A3DC-B7CFE9249401}" type="datetimeFigureOut">
              <a:rPr lang="ru-RU" smtClean="0"/>
              <a:pPr/>
              <a:t>28.07.2021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A2512B-D0A4-4684-BEF5-3C105475FDCA}" type="slidenum">
              <a:rPr lang="ru-RU" smtClean="0"/>
              <a:pPr/>
              <a:t>‹#›</a:t>
            </a:fld>
            <a:endParaRPr lang="ru-RU"/>
          </a:p>
        </p:txBody>
      </p:sp>
    </p:spTree>
    <p:extLst>
      <p:ext uri="{BB962C8B-B14F-4D97-AF65-F5344CB8AC3E}">
        <p14:creationId xmlns:p14="http://schemas.microsoft.com/office/powerpoint/2010/main" val="3465394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F264AD6-83EC-417C-A3DC-B7CFE9249401}" type="datetimeFigureOut">
              <a:rPr lang="ru-RU" smtClean="0"/>
              <a:pPr/>
              <a:t>28.07.2021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A2512B-D0A4-4684-BEF5-3C105475FDCA}" type="slidenum">
              <a:rPr lang="ru-RU" smtClean="0"/>
              <a:pPr/>
              <a:t>‹#›</a:t>
            </a:fld>
            <a:endParaRPr lang="ru-RU"/>
          </a:p>
        </p:txBody>
      </p:sp>
    </p:spTree>
    <p:extLst>
      <p:ext uri="{BB962C8B-B14F-4D97-AF65-F5344CB8AC3E}">
        <p14:creationId xmlns:p14="http://schemas.microsoft.com/office/powerpoint/2010/main" val="1109194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F264AD6-83EC-417C-A3DC-B7CFE9249401}" type="datetimeFigureOut">
              <a:rPr lang="ru-RU" smtClean="0"/>
              <a:pPr/>
              <a:t>28.07.2021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A2512B-D0A4-4684-BEF5-3C105475FDCA}" type="slidenum">
              <a:rPr lang="ru-RU" smtClean="0"/>
              <a:pPr/>
              <a:t>‹#›</a:t>
            </a:fld>
            <a:endParaRPr lang="ru-RU"/>
          </a:p>
        </p:txBody>
      </p:sp>
    </p:spTree>
    <p:extLst>
      <p:ext uri="{BB962C8B-B14F-4D97-AF65-F5344CB8AC3E}">
        <p14:creationId xmlns:p14="http://schemas.microsoft.com/office/powerpoint/2010/main" val="385006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Титульный слайд МФ РТ 2015">
    <p:spTree>
      <p:nvGrpSpPr>
        <p:cNvPr id="1" name=""/>
        <p:cNvGrpSpPr/>
        <p:nvPr/>
      </p:nvGrpSpPr>
      <p:grpSpPr>
        <a:xfrm>
          <a:off x="0" y="0"/>
          <a:ext cx="0" cy="0"/>
          <a:chOff x="0" y="0"/>
          <a:chExt cx="0" cy="0"/>
        </a:xfrm>
      </p:grpSpPr>
      <p:grpSp>
        <p:nvGrpSpPr>
          <p:cNvPr id="7" name="Группа 6"/>
          <p:cNvGrpSpPr/>
          <p:nvPr userDrawn="1"/>
        </p:nvGrpSpPr>
        <p:grpSpPr>
          <a:xfrm>
            <a:off x="53266" y="0"/>
            <a:ext cx="399495" cy="6858000"/>
            <a:chOff x="0" y="0"/>
            <a:chExt cx="380929" cy="6593882"/>
          </a:xfrm>
        </p:grpSpPr>
        <p:graphicFrame>
          <p:nvGraphicFramePr>
            <p:cNvPr id="8" name="Объект 7"/>
            <p:cNvGraphicFramePr>
              <a:graphicFrameLocks noChangeAspect="1"/>
            </p:cNvGraphicFramePr>
            <p:nvPr>
              <p:extLst>
                <p:ext uri="{D42A27DB-BD31-4B8C-83A1-F6EECF244321}">
                  <p14:modId xmlns:p14="http://schemas.microsoft.com/office/powerpoint/2010/main" val="1088080092"/>
                </p:ext>
              </p:extLst>
            </p:nvPr>
          </p:nvGraphicFramePr>
          <p:xfrm>
            <a:off x="0" y="0"/>
            <a:ext cx="380929" cy="509356"/>
          </p:xfrm>
          <a:graphic>
            <a:graphicData uri="http://schemas.openxmlformats.org/presentationml/2006/ole">
              <mc:AlternateContent xmlns:mc="http://schemas.openxmlformats.org/markup-compatibility/2006">
                <mc:Choice xmlns:v="urn:schemas-microsoft-com:vml" Requires="v">
                  <p:oleObj spid="_x0000_s79906" r:id="rId3" imgW="1388213" imgH="1856520" progId="">
                    <p:embed/>
                  </p:oleObj>
                </mc:Choice>
                <mc:Fallback>
                  <p:oleObj r:id="rId3" imgW="1388213" imgH="1856520" progId="">
                    <p:embed/>
                    <p:pic>
                      <p:nvPicPr>
                        <p:cNvPr id="0" name="Picture 8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Объект 8"/>
            <p:cNvGraphicFramePr>
              <a:graphicFrameLocks noChangeAspect="1"/>
            </p:cNvGraphicFramePr>
            <p:nvPr>
              <p:extLst>
                <p:ext uri="{D42A27DB-BD31-4B8C-83A1-F6EECF244321}">
                  <p14:modId xmlns:p14="http://schemas.microsoft.com/office/powerpoint/2010/main" val="3597040311"/>
                </p:ext>
              </p:extLst>
            </p:nvPr>
          </p:nvGraphicFramePr>
          <p:xfrm>
            <a:off x="0" y="429457"/>
            <a:ext cx="380929" cy="509356"/>
          </p:xfrm>
          <a:graphic>
            <a:graphicData uri="http://schemas.openxmlformats.org/presentationml/2006/ole">
              <mc:AlternateContent xmlns:mc="http://schemas.openxmlformats.org/markup-compatibility/2006">
                <mc:Choice xmlns:v="urn:schemas-microsoft-com:vml" Requires="v">
                  <p:oleObj spid="_x0000_s79907" r:id="rId5" imgW="1388213" imgH="1856520" progId="">
                    <p:embed/>
                  </p:oleObj>
                </mc:Choice>
                <mc:Fallback>
                  <p:oleObj r:id="rId5" imgW="1388213" imgH="1856520" progId="">
                    <p:embed/>
                    <p:pic>
                      <p:nvPicPr>
                        <p:cNvPr id="0" name="Picture 8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9457"/>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Объект 9"/>
            <p:cNvGraphicFramePr>
              <a:graphicFrameLocks noChangeAspect="1"/>
            </p:cNvGraphicFramePr>
            <p:nvPr>
              <p:extLst>
                <p:ext uri="{D42A27DB-BD31-4B8C-83A1-F6EECF244321}">
                  <p14:modId xmlns:p14="http://schemas.microsoft.com/office/powerpoint/2010/main" val="3268869210"/>
                </p:ext>
              </p:extLst>
            </p:nvPr>
          </p:nvGraphicFramePr>
          <p:xfrm>
            <a:off x="0" y="858914"/>
            <a:ext cx="380929" cy="509356"/>
          </p:xfrm>
          <a:graphic>
            <a:graphicData uri="http://schemas.openxmlformats.org/presentationml/2006/ole">
              <mc:AlternateContent xmlns:mc="http://schemas.openxmlformats.org/markup-compatibility/2006">
                <mc:Choice xmlns:v="urn:schemas-microsoft-com:vml" Requires="v">
                  <p:oleObj spid="_x0000_s79908" r:id="rId6" imgW="1388213" imgH="1856520" progId="">
                    <p:embed/>
                  </p:oleObj>
                </mc:Choice>
                <mc:Fallback>
                  <p:oleObj r:id="rId6" imgW="1388213" imgH="1856520" progId="">
                    <p:embed/>
                    <p:pic>
                      <p:nvPicPr>
                        <p:cNvPr id="0" name="Picture 8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58914"/>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Объект 10"/>
            <p:cNvGraphicFramePr>
              <a:graphicFrameLocks noChangeAspect="1"/>
            </p:cNvGraphicFramePr>
            <p:nvPr>
              <p:extLst>
                <p:ext uri="{D42A27DB-BD31-4B8C-83A1-F6EECF244321}">
                  <p14:modId xmlns:p14="http://schemas.microsoft.com/office/powerpoint/2010/main" val="3020261216"/>
                </p:ext>
              </p:extLst>
            </p:nvPr>
          </p:nvGraphicFramePr>
          <p:xfrm>
            <a:off x="0" y="1288371"/>
            <a:ext cx="380929" cy="509356"/>
          </p:xfrm>
          <a:graphic>
            <a:graphicData uri="http://schemas.openxmlformats.org/presentationml/2006/ole">
              <mc:AlternateContent xmlns:mc="http://schemas.openxmlformats.org/markup-compatibility/2006">
                <mc:Choice xmlns:v="urn:schemas-microsoft-com:vml" Requires="v">
                  <p:oleObj spid="_x0000_s79909" r:id="rId7" imgW="1388213" imgH="1856520" progId="">
                    <p:embed/>
                  </p:oleObj>
                </mc:Choice>
                <mc:Fallback>
                  <p:oleObj r:id="rId7" imgW="1388213" imgH="1856520" progId="">
                    <p:embed/>
                    <p:pic>
                      <p:nvPicPr>
                        <p:cNvPr id="0" name="Picture 8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88371"/>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Объект 11"/>
            <p:cNvGraphicFramePr>
              <a:graphicFrameLocks noChangeAspect="1"/>
            </p:cNvGraphicFramePr>
            <p:nvPr>
              <p:extLst>
                <p:ext uri="{D42A27DB-BD31-4B8C-83A1-F6EECF244321}">
                  <p14:modId xmlns:p14="http://schemas.microsoft.com/office/powerpoint/2010/main" val="2397539862"/>
                </p:ext>
              </p:extLst>
            </p:nvPr>
          </p:nvGraphicFramePr>
          <p:xfrm>
            <a:off x="0" y="1747790"/>
            <a:ext cx="380929" cy="509356"/>
          </p:xfrm>
          <a:graphic>
            <a:graphicData uri="http://schemas.openxmlformats.org/presentationml/2006/ole">
              <mc:AlternateContent xmlns:mc="http://schemas.openxmlformats.org/markup-compatibility/2006">
                <mc:Choice xmlns:v="urn:schemas-microsoft-com:vml" Requires="v">
                  <p:oleObj spid="_x0000_s79910" r:id="rId8" imgW="1388213" imgH="1856520" progId="">
                    <p:embed/>
                  </p:oleObj>
                </mc:Choice>
                <mc:Fallback>
                  <p:oleObj r:id="rId8" imgW="1388213" imgH="1856520" progId="">
                    <p:embed/>
                    <p:pic>
                      <p:nvPicPr>
                        <p:cNvPr id="0" name="Picture 8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47790"/>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Объект 12"/>
            <p:cNvGraphicFramePr>
              <a:graphicFrameLocks noChangeAspect="1"/>
            </p:cNvGraphicFramePr>
            <p:nvPr>
              <p:extLst>
                <p:ext uri="{D42A27DB-BD31-4B8C-83A1-F6EECF244321}">
                  <p14:modId xmlns:p14="http://schemas.microsoft.com/office/powerpoint/2010/main" val="313844075"/>
                </p:ext>
              </p:extLst>
            </p:nvPr>
          </p:nvGraphicFramePr>
          <p:xfrm>
            <a:off x="0" y="2177247"/>
            <a:ext cx="380929" cy="509356"/>
          </p:xfrm>
          <a:graphic>
            <a:graphicData uri="http://schemas.openxmlformats.org/presentationml/2006/ole">
              <mc:AlternateContent xmlns:mc="http://schemas.openxmlformats.org/markup-compatibility/2006">
                <mc:Choice xmlns:v="urn:schemas-microsoft-com:vml" Requires="v">
                  <p:oleObj spid="_x0000_s79911" r:id="rId9" imgW="1388213" imgH="1856520" progId="">
                    <p:embed/>
                  </p:oleObj>
                </mc:Choice>
                <mc:Fallback>
                  <p:oleObj r:id="rId9" imgW="1388213" imgH="1856520" progId="">
                    <p:embed/>
                    <p:pic>
                      <p:nvPicPr>
                        <p:cNvPr id="0" name="Picture 8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77247"/>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Объект 13"/>
            <p:cNvGraphicFramePr>
              <a:graphicFrameLocks noChangeAspect="1"/>
            </p:cNvGraphicFramePr>
            <p:nvPr>
              <p:extLst>
                <p:ext uri="{D42A27DB-BD31-4B8C-83A1-F6EECF244321}">
                  <p14:modId xmlns:p14="http://schemas.microsoft.com/office/powerpoint/2010/main" val="2163633722"/>
                </p:ext>
              </p:extLst>
            </p:nvPr>
          </p:nvGraphicFramePr>
          <p:xfrm>
            <a:off x="0" y="2606704"/>
            <a:ext cx="380929" cy="509356"/>
          </p:xfrm>
          <a:graphic>
            <a:graphicData uri="http://schemas.openxmlformats.org/presentationml/2006/ole">
              <mc:AlternateContent xmlns:mc="http://schemas.openxmlformats.org/markup-compatibility/2006">
                <mc:Choice xmlns:v="urn:schemas-microsoft-com:vml" Requires="v">
                  <p:oleObj spid="_x0000_s79912" r:id="rId10" imgW="1388213" imgH="1856520" progId="">
                    <p:embed/>
                  </p:oleObj>
                </mc:Choice>
                <mc:Fallback>
                  <p:oleObj r:id="rId10" imgW="1388213" imgH="1856520" progId="">
                    <p:embed/>
                    <p:pic>
                      <p:nvPicPr>
                        <p:cNvPr id="0" name="Picture 8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06704"/>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Объект 14"/>
            <p:cNvGraphicFramePr>
              <a:graphicFrameLocks noChangeAspect="1"/>
            </p:cNvGraphicFramePr>
            <p:nvPr>
              <p:extLst>
                <p:ext uri="{D42A27DB-BD31-4B8C-83A1-F6EECF244321}">
                  <p14:modId xmlns:p14="http://schemas.microsoft.com/office/powerpoint/2010/main" val="3795386392"/>
                </p:ext>
              </p:extLst>
            </p:nvPr>
          </p:nvGraphicFramePr>
          <p:xfrm>
            <a:off x="0" y="3036161"/>
            <a:ext cx="380929" cy="509356"/>
          </p:xfrm>
          <a:graphic>
            <a:graphicData uri="http://schemas.openxmlformats.org/presentationml/2006/ole">
              <mc:AlternateContent xmlns:mc="http://schemas.openxmlformats.org/markup-compatibility/2006">
                <mc:Choice xmlns:v="urn:schemas-microsoft-com:vml" Requires="v">
                  <p:oleObj spid="_x0000_s79913" r:id="rId11" imgW="1388213" imgH="1856520" progId="">
                    <p:embed/>
                  </p:oleObj>
                </mc:Choice>
                <mc:Fallback>
                  <p:oleObj r:id="rId11" imgW="1388213" imgH="1856520" progId="">
                    <p:embed/>
                    <p:pic>
                      <p:nvPicPr>
                        <p:cNvPr id="0" name="Picture 8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36161"/>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Объект 15"/>
            <p:cNvGraphicFramePr>
              <a:graphicFrameLocks noChangeAspect="1"/>
            </p:cNvGraphicFramePr>
            <p:nvPr>
              <p:extLst>
                <p:ext uri="{D42A27DB-BD31-4B8C-83A1-F6EECF244321}">
                  <p14:modId xmlns:p14="http://schemas.microsoft.com/office/powerpoint/2010/main" val="1104894749"/>
                </p:ext>
              </p:extLst>
            </p:nvPr>
          </p:nvGraphicFramePr>
          <p:xfrm>
            <a:off x="0" y="3465618"/>
            <a:ext cx="380929" cy="509356"/>
          </p:xfrm>
          <a:graphic>
            <a:graphicData uri="http://schemas.openxmlformats.org/presentationml/2006/ole">
              <mc:AlternateContent xmlns:mc="http://schemas.openxmlformats.org/markup-compatibility/2006">
                <mc:Choice xmlns:v="urn:schemas-microsoft-com:vml" Requires="v">
                  <p:oleObj spid="_x0000_s79914" r:id="rId12" imgW="1388213" imgH="1856520" progId="">
                    <p:embed/>
                  </p:oleObj>
                </mc:Choice>
                <mc:Fallback>
                  <p:oleObj r:id="rId12" imgW="1388213" imgH="1856520" progId="">
                    <p:embed/>
                    <p:pic>
                      <p:nvPicPr>
                        <p:cNvPr id="0" name="Picture 8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65618"/>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Объект 16"/>
            <p:cNvGraphicFramePr>
              <a:graphicFrameLocks noChangeAspect="1"/>
            </p:cNvGraphicFramePr>
            <p:nvPr>
              <p:extLst>
                <p:ext uri="{D42A27DB-BD31-4B8C-83A1-F6EECF244321}">
                  <p14:modId xmlns:p14="http://schemas.microsoft.com/office/powerpoint/2010/main" val="4158826935"/>
                </p:ext>
              </p:extLst>
            </p:nvPr>
          </p:nvGraphicFramePr>
          <p:xfrm>
            <a:off x="0" y="3895075"/>
            <a:ext cx="380929" cy="509356"/>
          </p:xfrm>
          <a:graphic>
            <a:graphicData uri="http://schemas.openxmlformats.org/presentationml/2006/ole">
              <mc:AlternateContent xmlns:mc="http://schemas.openxmlformats.org/markup-compatibility/2006">
                <mc:Choice xmlns:v="urn:schemas-microsoft-com:vml" Requires="v">
                  <p:oleObj spid="_x0000_s79915" r:id="rId13" imgW="1388213" imgH="1856520" progId="">
                    <p:embed/>
                  </p:oleObj>
                </mc:Choice>
                <mc:Fallback>
                  <p:oleObj r:id="rId13" imgW="1388213" imgH="1856520" progId="">
                    <p:embed/>
                    <p:pic>
                      <p:nvPicPr>
                        <p:cNvPr id="0" name="Picture 8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95075"/>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Объект 17"/>
            <p:cNvGraphicFramePr>
              <a:graphicFrameLocks noChangeAspect="1"/>
            </p:cNvGraphicFramePr>
            <p:nvPr>
              <p:extLst>
                <p:ext uri="{D42A27DB-BD31-4B8C-83A1-F6EECF244321}">
                  <p14:modId xmlns:p14="http://schemas.microsoft.com/office/powerpoint/2010/main" val="2774149723"/>
                </p:ext>
              </p:extLst>
            </p:nvPr>
          </p:nvGraphicFramePr>
          <p:xfrm>
            <a:off x="0" y="4324532"/>
            <a:ext cx="380929" cy="509356"/>
          </p:xfrm>
          <a:graphic>
            <a:graphicData uri="http://schemas.openxmlformats.org/presentationml/2006/ole">
              <mc:AlternateContent xmlns:mc="http://schemas.openxmlformats.org/markup-compatibility/2006">
                <mc:Choice xmlns:v="urn:schemas-microsoft-com:vml" Requires="v">
                  <p:oleObj spid="_x0000_s79916" r:id="rId14" imgW="1388213" imgH="1856520" progId="">
                    <p:embed/>
                  </p:oleObj>
                </mc:Choice>
                <mc:Fallback>
                  <p:oleObj r:id="rId14" imgW="1388213" imgH="1856520" progId="">
                    <p:embed/>
                    <p:pic>
                      <p:nvPicPr>
                        <p:cNvPr id="0" name="Picture 8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324532"/>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Объект 18"/>
            <p:cNvGraphicFramePr>
              <a:graphicFrameLocks noChangeAspect="1"/>
            </p:cNvGraphicFramePr>
            <p:nvPr>
              <p:extLst>
                <p:ext uri="{D42A27DB-BD31-4B8C-83A1-F6EECF244321}">
                  <p14:modId xmlns:p14="http://schemas.microsoft.com/office/powerpoint/2010/main" val="377554478"/>
                </p:ext>
              </p:extLst>
            </p:nvPr>
          </p:nvGraphicFramePr>
          <p:xfrm>
            <a:off x="0" y="4753989"/>
            <a:ext cx="380929" cy="509356"/>
          </p:xfrm>
          <a:graphic>
            <a:graphicData uri="http://schemas.openxmlformats.org/presentationml/2006/ole">
              <mc:AlternateContent xmlns:mc="http://schemas.openxmlformats.org/markup-compatibility/2006">
                <mc:Choice xmlns:v="urn:schemas-microsoft-com:vml" Requires="v">
                  <p:oleObj spid="_x0000_s79917" r:id="rId15" imgW="1388213" imgH="1856520" progId="">
                    <p:embed/>
                  </p:oleObj>
                </mc:Choice>
                <mc:Fallback>
                  <p:oleObj r:id="rId15" imgW="1388213" imgH="1856520" progId="">
                    <p:embed/>
                    <p:pic>
                      <p:nvPicPr>
                        <p:cNvPr id="0" name="Picture 8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53989"/>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Объект 19"/>
            <p:cNvGraphicFramePr>
              <a:graphicFrameLocks noChangeAspect="1"/>
            </p:cNvGraphicFramePr>
            <p:nvPr>
              <p:extLst>
                <p:ext uri="{D42A27DB-BD31-4B8C-83A1-F6EECF244321}">
                  <p14:modId xmlns:p14="http://schemas.microsoft.com/office/powerpoint/2010/main" val="2750162616"/>
                </p:ext>
              </p:extLst>
            </p:nvPr>
          </p:nvGraphicFramePr>
          <p:xfrm>
            <a:off x="0" y="5225612"/>
            <a:ext cx="380929" cy="509356"/>
          </p:xfrm>
          <a:graphic>
            <a:graphicData uri="http://schemas.openxmlformats.org/presentationml/2006/ole">
              <mc:AlternateContent xmlns:mc="http://schemas.openxmlformats.org/markup-compatibility/2006">
                <mc:Choice xmlns:v="urn:schemas-microsoft-com:vml" Requires="v">
                  <p:oleObj spid="_x0000_s79918" r:id="rId16" imgW="1388213" imgH="1856520" progId="">
                    <p:embed/>
                  </p:oleObj>
                </mc:Choice>
                <mc:Fallback>
                  <p:oleObj r:id="rId16" imgW="1388213" imgH="1856520" progId="">
                    <p:embed/>
                    <p:pic>
                      <p:nvPicPr>
                        <p:cNvPr id="0" name="Picture 8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225612"/>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Объект 20"/>
            <p:cNvGraphicFramePr>
              <a:graphicFrameLocks noChangeAspect="1"/>
            </p:cNvGraphicFramePr>
            <p:nvPr>
              <p:extLst>
                <p:ext uri="{D42A27DB-BD31-4B8C-83A1-F6EECF244321}">
                  <p14:modId xmlns:p14="http://schemas.microsoft.com/office/powerpoint/2010/main" val="3272607346"/>
                </p:ext>
              </p:extLst>
            </p:nvPr>
          </p:nvGraphicFramePr>
          <p:xfrm>
            <a:off x="0" y="5655069"/>
            <a:ext cx="380929" cy="509356"/>
          </p:xfrm>
          <a:graphic>
            <a:graphicData uri="http://schemas.openxmlformats.org/presentationml/2006/ole">
              <mc:AlternateContent xmlns:mc="http://schemas.openxmlformats.org/markup-compatibility/2006">
                <mc:Choice xmlns:v="urn:schemas-microsoft-com:vml" Requires="v">
                  <p:oleObj spid="_x0000_s79919" r:id="rId17" imgW="1388213" imgH="1856520" progId="">
                    <p:embed/>
                  </p:oleObj>
                </mc:Choice>
                <mc:Fallback>
                  <p:oleObj r:id="rId17" imgW="1388213" imgH="1856520" progId="">
                    <p:embed/>
                    <p:pic>
                      <p:nvPicPr>
                        <p:cNvPr id="0" name="Picture 8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655069"/>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Объект 21"/>
            <p:cNvGraphicFramePr>
              <a:graphicFrameLocks noChangeAspect="1"/>
            </p:cNvGraphicFramePr>
            <p:nvPr>
              <p:extLst>
                <p:ext uri="{D42A27DB-BD31-4B8C-83A1-F6EECF244321}">
                  <p14:modId xmlns:p14="http://schemas.microsoft.com/office/powerpoint/2010/main" val="4013551093"/>
                </p:ext>
              </p:extLst>
            </p:nvPr>
          </p:nvGraphicFramePr>
          <p:xfrm>
            <a:off x="0" y="6084526"/>
            <a:ext cx="380929" cy="509356"/>
          </p:xfrm>
          <a:graphic>
            <a:graphicData uri="http://schemas.openxmlformats.org/presentationml/2006/ole">
              <mc:AlternateContent xmlns:mc="http://schemas.openxmlformats.org/markup-compatibility/2006">
                <mc:Choice xmlns:v="urn:schemas-microsoft-com:vml" Requires="v">
                  <p:oleObj spid="_x0000_s79920" r:id="rId18" imgW="1388213" imgH="1856520" progId="">
                    <p:embed/>
                  </p:oleObj>
                </mc:Choice>
                <mc:Fallback>
                  <p:oleObj r:id="rId18" imgW="1388213" imgH="1856520" progId="">
                    <p:embed/>
                    <p:pic>
                      <p:nvPicPr>
                        <p:cNvPr id="0" name="Picture 8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84526"/>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27" name="Объект 26"/>
          <p:cNvGraphicFramePr>
            <a:graphicFrameLocks noChangeAspect="1"/>
          </p:cNvGraphicFramePr>
          <p:nvPr userDrawn="1">
            <p:extLst>
              <p:ext uri="{D42A27DB-BD31-4B8C-83A1-F6EECF244321}">
                <p14:modId xmlns:p14="http://schemas.microsoft.com/office/powerpoint/2010/main" val="3204642642"/>
              </p:ext>
            </p:extLst>
          </p:nvPr>
        </p:nvGraphicFramePr>
        <p:xfrm>
          <a:off x="8341131" y="6069668"/>
          <a:ext cx="802869" cy="774635"/>
        </p:xfrm>
        <a:graphic>
          <a:graphicData uri="http://schemas.openxmlformats.org/presentationml/2006/ole">
            <mc:AlternateContent xmlns:mc="http://schemas.openxmlformats.org/markup-compatibility/2006">
              <mc:Choice xmlns:v="urn:schemas-microsoft-com:vml" Requires="v">
                <p:oleObj spid="_x0000_s79921" r:id="rId19" imgW="1805298" imgH="1741500" progId="">
                  <p:embed/>
                </p:oleObj>
              </mc:Choice>
              <mc:Fallback>
                <p:oleObj r:id="rId19" imgW="1805298" imgH="1741500" progId="">
                  <p:embed/>
                  <p:pic>
                    <p:nvPicPr>
                      <p:cNvPr id="0" name="Picture 81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341131" y="6069668"/>
                        <a:ext cx="802869" cy="7746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 name="Текст 36"/>
          <p:cNvSpPr>
            <a:spLocks noGrp="1"/>
          </p:cNvSpPr>
          <p:nvPr>
            <p:ph type="body" sz="quarter" idx="10" hasCustomPrompt="1"/>
          </p:nvPr>
        </p:nvSpPr>
        <p:spPr>
          <a:xfrm>
            <a:off x="514905" y="1869735"/>
            <a:ext cx="8528427" cy="914400"/>
          </a:xfrm>
        </p:spPr>
        <p:txBody>
          <a:bodyPr anchor="ctr">
            <a:normAutofit/>
          </a:bodyPr>
          <a:lstStyle>
            <a:lvl1pPr marL="0" indent="0" algn="ctr">
              <a:buNone/>
              <a:defRPr sz="3600" b="1"/>
            </a:lvl1pPr>
          </a:lstStyle>
          <a:p>
            <a:pPr lvl="0"/>
            <a:r>
              <a:rPr lang="ru-RU" dirty="0" smtClean="0"/>
              <a:t>Заголовок слайда</a:t>
            </a:r>
          </a:p>
        </p:txBody>
      </p:sp>
      <p:sp>
        <p:nvSpPr>
          <p:cNvPr id="24" name="Текст 36"/>
          <p:cNvSpPr>
            <a:spLocks noGrp="1"/>
          </p:cNvSpPr>
          <p:nvPr>
            <p:ph type="body" sz="quarter" idx="11" hasCustomPrompt="1"/>
          </p:nvPr>
        </p:nvSpPr>
        <p:spPr>
          <a:xfrm>
            <a:off x="514905" y="2875640"/>
            <a:ext cx="8528427" cy="914400"/>
          </a:xfrm>
        </p:spPr>
        <p:txBody>
          <a:bodyPr anchor="ctr">
            <a:normAutofit/>
          </a:bodyPr>
          <a:lstStyle>
            <a:lvl1pPr marL="0" indent="0" algn="ctr">
              <a:buNone/>
              <a:defRPr sz="3600" b="1"/>
            </a:lvl1pPr>
          </a:lstStyle>
          <a:p>
            <a:pPr algn="ctr"/>
            <a:r>
              <a:rPr lang="ru-RU" sz="2800" b="1" dirty="0" smtClean="0">
                <a:solidFill>
                  <a:schemeClr val="accent2"/>
                </a:solidFill>
              </a:rPr>
              <a:t>Министр финансов Республики Татарстан </a:t>
            </a:r>
            <a:br>
              <a:rPr lang="ru-RU" sz="2800" b="1" dirty="0" smtClean="0">
                <a:solidFill>
                  <a:schemeClr val="accent2"/>
                </a:solidFill>
              </a:rPr>
            </a:br>
            <a:r>
              <a:rPr lang="ru-RU" sz="2800" b="1" dirty="0" smtClean="0">
                <a:solidFill>
                  <a:schemeClr val="accent2"/>
                </a:solidFill>
              </a:rPr>
              <a:t>Р.Р.</a:t>
            </a:r>
            <a:r>
              <a:rPr lang="ru-RU" sz="2800" b="1" baseline="0" dirty="0" smtClean="0">
                <a:solidFill>
                  <a:schemeClr val="accent2"/>
                </a:solidFill>
              </a:rPr>
              <a:t> </a:t>
            </a:r>
            <a:r>
              <a:rPr lang="ru-RU" sz="2800" b="1" dirty="0" err="1" smtClean="0">
                <a:solidFill>
                  <a:schemeClr val="accent2"/>
                </a:solidFill>
              </a:rPr>
              <a:t>Гайзатуллин</a:t>
            </a:r>
            <a:endParaRPr lang="ru-RU" sz="2800" b="1" dirty="0" smtClean="0">
              <a:solidFill>
                <a:schemeClr val="accent2"/>
              </a:solidFill>
            </a:endParaRPr>
          </a:p>
        </p:txBody>
      </p:sp>
      <p:sp>
        <p:nvSpPr>
          <p:cNvPr id="23" name="Дата 3"/>
          <p:cNvSpPr>
            <a:spLocks noGrp="1"/>
          </p:cNvSpPr>
          <p:nvPr>
            <p:ph type="dt" sz="half" idx="2"/>
          </p:nvPr>
        </p:nvSpPr>
        <p:spPr>
          <a:xfrm>
            <a:off x="3750418" y="6228778"/>
            <a:ext cx="2057400" cy="365125"/>
          </a:xfrm>
          <a:prstGeom prst="rect">
            <a:avLst/>
          </a:prstGeom>
        </p:spPr>
        <p:txBody>
          <a:bodyPr vert="horz" lIns="91440" tIns="45720" rIns="91440" bIns="45720" rtlCol="0" anchor="ctr"/>
          <a:lstStyle>
            <a:lvl1pPr algn="ctr">
              <a:defRPr sz="1600" b="1">
                <a:solidFill>
                  <a:schemeClr val="tx1"/>
                </a:solidFill>
              </a:defRPr>
            </a:lvl1pPr>
          </a:lstStyle>
          <a:p>
            <a:fld id="{CF264AD6-83EC-417C-A3DC-B7CFE9249401}" type="datetimeFigureOut">
              <a:rPr lang="ru-RU" smtClean="0"/>
              <a:pPr/>
              <a:t>28.07.2021</a:t>
            </a:fld>
            <a:endParaRPr lang="ru-RU"/>
          </a:p>
        </p:txBody>
      </p:sp>
    </p:spTree>
    <p:extLst>
      <p:ext uri="{BB962C8B-B14F-4D97-AF65-F5344CB8AC3E}">
        <p14:creationId xmlns:p14="http://schemas.microsoft.com/office/powerpoint/2010/main" val="2222073288"/>
      </p:ext>
    </p:extLst>
  </p:cSld>
  <p:clrMapOvr>
    <a:masterClrMapping/>
  </p:clrMapOvr>
  <p:timing>
    <p:tnLst>
      <p:par>
        <p:cTn id="1" dur="indefinite" restart="never" nodeType="tmRoot"/>
      </p:par>
    </p:tnLst>
  </p:timing>
  <p:hf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Титульный слайд">
    <p:spTree>
      <p:nvGrpSpPr>
        <p:cNvPr id="1" name=""/>
        <p:cNvGrpSpPr/>
        <p:nvPr/>
      </p:nvGrpSpPr>
      <p:grpSpPr>
        <a:xfrm>
          <a:off x="0" y="0"/>
          <a:ext cx="0" cy="0"/>
          <a:chOff x="0" y="0"/>
          <a:chExt cx="0" cy="0"/>
        </a:xfrm>
      </p:grpSpPr>
      <p:grpSp>
        <p:nvGrpSpPr>
          <p:cNvPr id="7" name="Группа 6"/>
          <p:cNvGrpSpPr/>
          <p:nvPr userDrawn="1"/>
        </p:nvGrpSpPr>
        <p:grpSpPr>
          <a:xfrm>
            <a:off x="53266" y="0"/>
            <a:ext cx="399495" cy="6858000"/>
            <a:chOff x="0" y="0"/>
            <a:chExt cx="380929" cy="6593882"/>
          </a:xfrm>
        </p:grpSpPr>
        <p:graphicFrame>
          <p:nvGraphicFramePr>
            <p:cNvPr id="8" name="Объект 7"/>
            <p:cNvGraphicFramePr>
              <a:graphicFrameLocks noChangeAspect="1"/>
            </p:cNvGraphicFramePr>
            <p:nvPr>
              <p:extLst/>
            </p:nvPr>
          </p:nvGraphicFramePr>
          <p:xfrm>
            <a:off x="0" y="0"/>
            <a:ext cx="380929" cy="509356"/>
          </p:xfrm>
          <a:graphic>
            <a:graphicData uri="http://schemas.openxmlformats.org/presentationml/2006/ole">
              <mc:AlternateContent xmlns:mc="http://schemas.openxmlformats.org/markup-compatibility/2006">
                <mc:Choice xmlns:v="urn:schemas-microsoft-com:vml" Requires="v">
                  <p:oleObj spid="_x0000_s80930" r:id="rId3" imgW="1388213" imgH="1856520" progId="">
                    <p:embed/>
                  </p:oleObj>
                </mc:Choice>
                <mc:Fallback>
                  <p:oleObj r:id="rId3" imgW="1388213" imgH="1856520" progId="">
                    <p:embed/>
                    <p:pic>
                      <p:nvPicPr>
                        <p:cNvPr id="0" name="Picture 8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Объект 8"/>
            <p:cNvGraphicFramePr>
              <a:graphicFrameLocks noChangeAspect="1"/>
            </p:cNvGraphicFramePr>
            <p:nvPr>
              <p:extLst/>
            </p:nvPr>
          </p:nvGraphicFramePr>
          <p:xfrm>
            <a:off x="0" y="429457"/>
            <a:ext cx="380929" cy="509356"/>
          </p:xfrm>
          <a:graphic>
            <a:graphicData uri="http://schemas.openxmlformats.org/presentationml/2006/ole">
              <mc:AlternateContent xmlns:mc="http://schemas.openxmlformats.org/markup-compatibility/2006">
                <mc:Choice xmlns:v="urn:schemas-microsoft-com:vml" Requires="v">
                  <p:oleObj spid="_x0000_s80931" r:id="rId5" imgW="1388213" imgH="1856520" progId="">
                    <p:embed/>
                  </p:oleObj>
                </mc:Choice>
                <mc:Fallback>
                  <p:oleObj r:id="rId5" imgW="1388213" imgH="1856520" progId="">
                    <p:embed/>
                    <p:pic>
                      <p:nvPicPr>
                        <p:cNvPr id="0" name="Picture 8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9457"/>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Объект 9"/>
            <p:cNvGraphicFramePr>
              <a:graphicFrameLocks noChangeAspect="1"/>
            </p:cNvGraphicFramePr>
            <p:nvPr>
              <p:extLst/>
            </p:nvPr>
          </p:nvGraphicFramePr>
          <p:xfrm>
            <a:off x="0" y="858914"/>
            <a:ext cx="380929" cy="509356"/>
          </p:xfrm>
          <a:graphic>
            <a:graphicData uri="http://schemas.openxmlformats.org/presentationml/2006/ole">
              <mc:AlternateContent xmlns:mc="http://schemas.openxmlformats.org/markup-compatibility/2006">
                <mc:Choice xmlns:v="urn:schemas-microsoft-com:vml" Requires="v">
                  <p:oleObj spid="_x0000_s80932" r:id="rId6" imgW="1388213" imgH="1856520" progId="">
                    <p:embed/>
                  </p:oleObj>
                </mc:Choice>
                <mc:Fallback>
                  <p:oleObj r:id="rId6" imgW="1388213" imgH="1856520" progId="">
                    <p:embed/>
                    <p:pic>
                      <p:nvPicPr>
                        <p:cNvPr id="0" name="Picture 8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58914"/>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Объект 10"/>
            <p:cNvGraphicFramePr>
              <a:graphicFrameLocks noChangeAspect="1"/>
            </p:cNvGraphicFramePr>
            <p:nvPr>
              <p:extLst/>
            </p:nvPr>
          </p:nvGraphicFramePr>
          <p:xfrm>
            <a:off x="0" y="1288371"/>
            <a:ext cx="380929" cy="509356"/>
          </p:xfrm>
          <a:graphic>
            <a:graphicData uri="http://schemas.openxmlformats.org/presentationml/2006/ole">
              <mc:AlternateContent xmlns:mc="http://schemas.openxmlformats.org/markup-compatibility/2006">
                <mc:Choice xmlns:v="urn:schemas-microsoft-com:vml" Requires="v">
                  <p:oleObj spid="_x0000_s80933" r:id="rId7" imgW="1388213" imgH="1856520" progId="">
                    <p:embed/>
                  </p:oleObj>
                </mc:Choice>
                <mc:Fallback>
                  <p:oleObj r:id="rId7" imgW="1388213" imgH="1856520" progId="">
                    <p:embed/>
                    <p:pic>
                      <p:nvPicPr>
                        <p:cNvPr id="0" name="Picture 8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88371"/>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Объект 11"/>
            <p:cNvGraphicFramePr>
              <a:graphicFrameLocks noChangeAspect="1"/>
            </p:cNvGraphicFramePr>
            <p:nvPr>
              <p:extLst/>
            </p:nvPr>
          </p:nvGraphicFramePr>
          <p:xfrm>
            <a:off x="0" y="1747790"/>
            <a:ext cx="380929" cy="509356"/>
          </p:xfrm>
          <a:graphic>
            <a:graphicData uri="http://schemas.openxmlformats.org/presentationml/2006/ole">
              <mc:AlternateContent xmlns:mc="http://schemas.openxmlformats.org/markup-compatibility/2006">
                <mc:Choice xmlns:v="urn:schemas-microsoft-com:vml" Requires="v">
                  <p:oleObj spid="_x0000_s80934" r:id="rId8" imgW="1388213" imgH="1856520" progId="">
                    <p:embed/>
                  </p:oleObj>
                </mc:Choice>
                <mc:Fallback>
                  <p:oleObj r:id="rId8" imgW="1388213" imgH="1856520" progId="">
                    <p:embed/>
                    <p:pic>
                      <p:nvPicPr>
                        <p:cNvPr id="0" name="Picture 8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47790"/>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Объект 12"/>
            <p:cNvGraphicFramePr>
              <a:graphicFrameLocks noChangeAspect="1"/>
            </p:cNvGraphicFramePr>
            <p:nvPr>
              <p:extLst/>
            </p:nvPr>
          </p:nvGraphicFramePr>
          <p:xfrm>
            <a:off x="0" y="2177247"/>
            <a:ext cx="380929" cy="509356"/>
          </p:xfrm>
          <a:graphic>
            <a:graphicData uri="http://schemas.openxmlformats.org/presentationml/2006/ole">
              <mc:AlternateContent xmlns:mc="http://schemas.openxmlformats.org/markup-compatibility/2006">
                <mc:Choice xmlns:v="urn:schemas-microsoft-com:vml" Requires="v">
                  <p:oleObj spid="_x0000_s80935" r:id="rId9" imgW="1388213" imgH="1856520" progId="">
                    <p:embed/>
                  </p:oleObj>
                </mc:Choice>
                <mc:Fallback>
                  <p:oleObj r:id="rId9" imgW="1388213" imgH="1856520" progId="">
                    <p:embed/>
                    <p:pic>
                      <p:nvPicPr>
                        <p:cNvPr id="0" name="Picture 8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77247"/>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Объект 13"/>
            <p:cNvGraphicFramePr>
              <a:graphicFrameLocks noChangeAspect="1"/>
            </p:cNvGraphicFramePr>
            <p:nvPr>
              <p:extLst/>
            </p:nvPr>
          </p:nvGraphicFramePr>
          <p:xfrm>
            <a:off x="0" y="2606704"/>
            <a:ext cx="380929" cy="509356"/>
          </p:xfrm>
          <a:graphic>
            <a:graphicData uri="http://schemas.openxmlformats.org/presentationml/2006/ole">
              <mc:AlternateContent xmlns:mc="http://schemas.openxmlformats.org/markup-compatibility/2006">
                <mc:Choice xmlns:v="urn:schemas-microsoft-com:vml" Requires="v">
                  <p:oleObj spid="_x0000_s80936" r:id="rId10" imgW="1388213" imgH="1856520" progId="">
                    <p:embed/>
                  </p:oleObj>
                </mc:Choice>
                <mc:Fallback>
                  <p:oleObj r:id="rId10" imgW="1388213" imgH="1856520" progId="">
                    <p:embed/>
                    <p:pic>
                      <p:nvPicPr>
                        <p:cNvPr id="0" name="Picture 8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06704"/>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Объект 14"/>
            <p:cNvGraphicFramePr>
              <a:graphicFrameLocks noChangeAspect="1"/>
            </p:cNvGraphicFramePr>
            <p:nvPr>
              <p:extLst/>
            </p:nvPr>
          </p:nvGraphicFramePr>
          <p:xfrm>
            <a:off x="0" y="3036161"/>
            <a:ext cx="380929" cy="509356"/>
          </p:xfrm>
          <a:graphic>
            <a:graphicData uri="http://schemas.openxmlformats.org/presentationml/2006/ole">
              <mc:AlternateContent xmlns:mc="http://schemas.openxmlformats.org/markup-compatibility/2006">
                <mc:Choice xmlns:v="urn:schemas-microsoft-com:vml" Requires="v">
                  <p:oleObj spid="_x0000_s80937" r:id="rId11" imgW="1388213" imgH="1856520" progId="">
                    <p:embed/>
                  </p:oleObj>
                </mc:Choice>
                <mc:Fallback>
                  <p:oleObj r:id="rId11" imgW="1388213" imgH="1856520" progId="">
                    <p:embed/>
                    <p:pic>
                      <p:nvPicPr>
                        <p:cNvPr id="0" name="Picture 8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36161"/>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Объект 15"/>
            <p:cNvGraphicFramePr>
              <a:graphicFrameLocks noChangeAspect="1"/>
            </p:cNvGraphicFramePr>
            <p:nvPr>
              <p:extLst/>
            </p:nvPr>
          </p:nvGraphicFramePr>
          <p:xfrm>
            <a:off x="0" y="3465618"/>
            <a:ext cx="380929" cy="509356"/>
          </p:xfrm>
          <a:graphic>
            <a:graphicData uri="http://schemas.openxmlformats.org/presentationml/2006/ole">
              <mc:AlternateContent xmlns:mc="http://schemas.openxmlformats.org/markup-compatibility/2006">
                <mc:Choice xmlns:v="urn:schemas-microsoft-com:vml" Requires="v">
                  <p:oleObj spid="_x0000_s80938" r:id="rId12" imgW="1388213" imgH="1856520" progId="">
                    <p:embed/>
                  </p:oleObj>
                </mc:Choice>
                <mc:Fallback>
                  <p:oleObj r:id="rId12" imgW="1388213" imgH="1856520" progId="">
                    <p:embed/>
                    <p:pic>
                      <p:nvPicPr>
                        <p:cNvPr id="0" name="Picture 8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65618"/>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Объект 16"/>
            <p:cNvGraphicFramePr>
              <a:graphicFrameLocks noChangeAspect="1"/>
            </p:cNvGraphicFramePr>
            <p:nvPr>
              <p:extLst/>
            </p:nvPr>
          </p:nvGraphicFramePr>
          <p:xfrm>
            <a:off x="0" y="3895075"/>
            <a:ext cx="380929" cy="509356"/>
          </p:xfrm>
          <a:graphic>
            <a:graphicData uri="http://schemas.openxmlformats.org/presentationml/2006/ole">
              <mc:AlternateContent xmlns:mc="http://schemas.openxmlformats.org/markup-compatibility/2006">
                <mc:Choice xmlns:v="urn:schemas-microsoft-com:vml" Requires="v">
                  <p:oleObj spid="_x0000_s80939" r:id="rId13" imgW="1388213" imgH="1856520" progId="">
                    <p:embed/>
                  </p:oleObj>
                </mc:Choice>
                <mc:Fallback>
                  <p:oleObj r:id="rId13" imgW="1388213" imgH="1856520" progId="">
                    <p:embed/>
                    <p:pic>
                      <p:nvPicPr>
                        <p:cNvPr id="0" name="Picture 8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95075"/>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Объект 17"/>
            <p:cNvGraphicFramePr>
              <a:graphicFrameLocks noChangeAspect="1"/>
            </p:cNvGraphicFramePr>
            <p:nvPr>
              <p:extLst/>
            </p:nvPr>
          </p:nvGraphicFramePr>
          <p:xfrm>
            <a:off x="0" y="4324532"/>
            <a:ext cx="380929" cy="509356"/>
          </p:xfrm>
          <a:graphic>
            <a:graphicData uri="http://schemas.openxmlformats.org/presentationml/2006/ole">
              <mc:AlternateContent xmlns:mc="http://schemas.openxmlformats.org/markup-compatibility/2006">
                <mc:Choice xmlns:v="urn:schemas-microsoft-com:vml" Requires="v">
                  <p:oleObj spid="_x0000_s80940" r:id="rId14" imgW="1388213" imgH="1856520" progId="">
                    <p:embed/>
                  </p:oleObj>
                </mc:Choice>
                <mc:Fallback>
                  <p:oleObj r:id="rId14" imgW="1388213" imgH="1856520" progId="">
                    <p:embed/>
                    <p:pic>
                      <p:nvPicPr>
                        <p:cNvPr id="0" name="Picture 8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324532"/>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Объект 18"/>
            <p:cNvGraphicFramePr>
              <a:graphicFrameLocks noChangeAspect="1"/>
            </p:cNvGraphicFramePr>
            <p:nvPr>
              <p:extLst/>
            </p:nvPr>
          </p:nvGraphicFramePr>
          <p:xfrm>
            <a:off x="0" y="4753989"/>
            <a:ext cx="380929" cy="509356"/>
          </p:xfrm>
          <a:graphic>
            <a:graphicData uri="http://schemas.openxmlformats.org/presentationml/2006/ole">
              <mc:AlternateContent xmlns:mc="http://schemas.openxmlformats.org/markup-compatibility/2006">
                <mc:Choice xmlns:v="urn:schemas-microsoft-com:vml" Requires="v">
                  <p:oleObj spid="_x0000_s80941" r:id="rId15" imgW="1388213" imgH="1856520" progId="">
                    <p:embed/>
                  </p:oleObj>
                </mc:Choice>
                <mc:Fallback>
                  <p:oleObj r:id="rId15" imgW="1388213" imgH="1856520" progId="">
                    <p:embed/>
                    <p:pic>
                      <p:nvPicPr>
                        <p:cNvPr id="0" name="Picture 8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53989"/>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Объект 19"/>
            <p:cNvGraphicFramePr>
              <a:graphicFrameLocks noChangeAspect="1"/>
            </p:cNvGraphicFramePr>
            <p:nvPr>
              <p:extLst/>
            </p:nvPr>
          </p:nvGraphicFramePr>
          <p:xfrm>
            <a:off x="0" y="5225612"/>
            <a:ext cx="380929" cy="509356"/>
          </p:xfrm>
          <a:graphic>
            <a:graphicData uri="http://schemas.openxmlformats.org/presentationml/2006/ole">
              <mc:AlternateContent xmlns:mc="http://schemas.openxmlformats.org/markup-compatibility/2006">
                <mc:Choice xmlns:v="urn:schemas-microsoft-com:vml" Requires="v">
                  <p:oleObj spid="_x0000_s80942" r:id="rId16" imgW="1388213" imgH="1856520" progId="">
                    <p:embed/>
                  </p:oleObj>
                </mc:Choice>
                <mc:Fallback>
                  <p:oleObj r:id="rId16" imgW="1388213" imgH="1856520" progId="">
                    <p:embed/>
                    <p:pic>
                      <p:nvPicPr>
                        <p:cNvPr id="0" name="Picture 8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225612"/>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Объект 20"/>
            <p:cNvGraphicFramePr>
              <a:graphicFrameLocks noChangeAspect="1"/>
            </p:cNvGraphicFramePr>
            <p:nvPr>
              <p:extLst/>
            </p:nvPr>
          </p:nvGraphicFramePr>
          <p:xfrm>
            <a:off x="0" y="5655069"/>
            <a:ext cx="380929" cy="509356"/>
          </p:xfrm>
          <a:graphic>
            <a:graphicData uri="http://schemas.openxmlformats.org/presentationml/2006/ole">
              <mc:AlternateContent xmlns:mc="http://schemas.openxmlformats.org/markup-compatibility/2006">
                <mc:Choice xmlns:v="urn:schemas-microsoft-com:vml" Requires="v">
                  <p:oleObj spid="_x0000_s80943" r:id="rId17" imgW="1388213" imgH="1856520" progId="">
                    <p:embed/>
                  </p:oleObj>
                </mc:Choice>
                <mc:Fallback>
                  <p:oleObj r:id="rId17" imgW="1388213" imgH="1856520" progId="">
                    <p:embed/>
                    <p:pic>
                      <p:nvPicPr>
                        <p:cNvPr id="0" name="Picture 8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655069"/>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Объект 21"/>
            <p:cNvGraphicFramePr>
              <a:graphicFrameLocks noChangeAspect="1"/>
            </p:cNvGraphicFramePr>
            <p:nvPr>
              <p:extLst/>
            </p:nvPr>
          </p:nvGraphicFramePr>
          <p:xfrm>
            <a:off x="0" y="6084526"/>
            <a:ext cx="380929" cy="509356"/>
          </p:xfrm>
          <a:graphic>
            <a:graphicData uri="http://schemas.openxmlformats.org/presentationml/2006/ole">
              <mc:AlternateContent xmlns:mc="http://schemas.openxmlformats.org/markup-compatibility/2006">
                <mc:Choice xmlns:v="urn:schemas-microsoft-com:vml" Requires="v">
                  <p:oleObj spid="_x0000_s80944" r:id="rId18" imgW="1388213" imgH="1856520" progId="">
                    <p:embed/>
                  </p:oleObj>
                </mc:Choice>
                <mc:Fallback>
                  <p:oleObj r:id="rId18" imgW="1388213" imgH="1856520" progId="">
                    <p:embed/>
                    <p:pic>
                      <p:nvPicPr>
                        <p:cNvPr id="0" name="Picture 8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84526"/>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4" name="Номер слайда 5"/>
          <p:cNvSpPr txBox="1">
            <a:spLocks/>
          </p:cNvSpPr>
          <p:nvPr userDrawn="1"/>
        </p:nvSpPr>
        <p:spPr>
          <a:xfrm>
            <a:off x="8532440" y="46038"/>
            <a:ext cx="584573" cy="314325"/>
          </a:xfrm>
          <a:prstGeom prst="rect">
            <a:avLst/>
          </a:prstGeom>
        </p:spPr>
        <p:txBody>
          <a:bodyPr anchor="ctr"/>
          <a:lstStyle/>
          <a:p>
            <a:pPr marL="342900" indent="-342900" algn="r" eaLnBrk="0" hangingPunct="0">
              <a:spcBef>
                <a:spcPct val="20000"/>
              </a:spcBef>
              <a:buFont typeface="Arial" charset="0"/>
              <a:buNone/>
              <a:defRPr/>
            </a:pPr>
            <a:fld id="{D2E577E2-59FE-4C26-9611-D5042F3A81FF}" type="slidenum">
              <a:rPr lang="ru-RU" sz="2400" b="1">
                <a:solidFill>
                  <a:srgbClr val="BFAE96"/>
                </a:solidFill>
                <a:latin typeface="Arial" panose="020B0604020202020204" pitchFamily="34" charset="0"/>
                <a:cs typeface="Arial" panose="020B0604020202020204" pitchFamily="34" charset="0"/>
              </a:rPr>
              <a:pPr marL="342900" indent="-342900" algn="r" eaLnBrk="0" hangingPunct="0">
                <a:spcBef>
                  <a:spcPct val="20000"/>
                </a:spcBef>
                <a:buFont typeface="Arial" charset="0"/>
                <a:buNone/>
                <a:defRPr/>
              </a:pPr>
              <a:t>‹#›</a:t>
            </a:fld>
            <a:endParaRPr lang="ru-RU" sz="2400" b="1" dirty="0">
              <a:solidFill>
                <a:srgbClr val="BFAE96"/>
              </a:solidFill>
              <a:latin typeface="Arial" panose="020B0604020202020204" pitchFamily="34" charset="0"/>
              <a:cs typeface="Arial" panose="020B0604020202020204" pitchFamily="34" charset="0"/>
            </a:endParaRPr>
          </a:p>
        </p:txBody>
      </p:sp>
      <p:sp>
        <p:nvSpPr>
          <p:cNvPr id="26" name="Объект 25"/>
          <p:cNvSpPr>
            <a:spLocks noGrp="1"/>
          </p:cNvSpPr>
          <p:nvPr>
            <p:ph sz="quarter" idx="13"/>
          </p:nvPr>
        </p:nvSpPr>
        <p:spPr>
          <a:xfrm>
            <a:off x="514349" y="700996"/>
            <a:ext cx="8520593" cy="5527249"/>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graphicFrame>
        <p:nvGraphicFramePr>
          <p:cNvPr id="27" name="Объект 26"/>
          <p:cNvGraphicFramePr>
            <a:graphicFrameLocks noChangeAspect="1"/>
          </p:cNvGraphicFramePr>
          <p:nvPr userDrawn="1">
            <p:extLst/>
          </p:nvPr>
        </p:nvGraphicFramePr>
        <p:xfrm>
          <a:off x="8334668" y="6052821"/>
          <a:ext cx="802869" cy="774635"/>
        </p:xfrm>
        <a:graphic>
          <a:graphicData uri="http://schemas.openxmlformats.org/presentationml/2006/ole">
            <mc:AlternateContent xmlns:mc="http://schemas.openxmlformats.org/markup-compatibility/2006">
              <mc:Choice xmlns:v="urn:schemas-microsoft-com:vml" Requires="v">
                <p:oleObj spid="_x0000_s80945" r:id="rId19" imgW="1805298" imgH="1741500" progId="">
                  <p:embed/>
                </p:oleObj>
              </mc:Choice>
              <mc:Fallback>
                <p:oleObj r:id="rId19" imgW="1805298" imgH="1741500" progId="">
                  <p:embed/>
                  <p:pic>
                    <p:nvPicPr>
                      <p:cNvPr id="0" name="Picture 81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334668" y="6052821"/>
                        <a:ext cx="802869" cy="7746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Текст 2"/>
          <p:cNvSpPr>
            <a:spLocks noGrp="1"/>
          </p:cNvSpPr>
          <p:nvPr>
            <p:ph type="body" sz="quarter" idx="14" hasCustomPrompt="1"/>
          </p:nvPr>
        </p:nvSpPr>
        <p:spPr>
          <a:xfrm>
            <a:off x="514350" y="46038"/>
            <a:ext cx="8088112" cy="574747"/>
          </a:xfrm>
        </p:spPr>
        <p:txBody>
          <a:bodyPr>
            <a:normAutofit/>
          </a:bodyPr>
          <a:lstStyle>
            <a:lvl1pPr marL="0" indent="0" algn="ctr">
              <a:buNone/>
              <a:defRPr sz="2800" b="1">
                <a:latin typeface="Arial" panose="020B0604020202020204" pitchFamily="34" charset="0"/>
                <a:cs typeface="Arial" panose="020B0604020202020204" pitchFamily="34" charset="0"/>
              </a:defRPr>
            </a:lvl1pPr>
          </a:lstStyle>
          <a:p>
            <a:pPr lvl="0"/>
            <a:r>
              <a:rPr lang="ru-RU" dirty="0" smtClean="0"/>
              <a:t>Заголовок слайда</a:t>
            </a:r>
            <a:endParaRPr lang="ru-RU" dirty="0"/>
          </a:p>
        </p:txBody>
      </p:sp>
    </p:spTree>
    <p:extLst>
      <p:ext uri="{BB962C8B-B14F-4D97-AF65-F5344CB8AC3E}">
        <p14:creationId xmlns:p14="http://schemas.microsoft.com/office/powerpoint/2010/main" val="5967307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F264AD6-83EC-417C-A3DC-B7CFE9249401}" type="datetimeFigureOut">
              <a:rPr lang="ru-RU" smtClean="0"/>
              <a:pPr/>
              <a:t>28.07.2021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A2512B-D0A4-4684-BEF5-3C105475FDCA}" type="slidenum">
              <a:rPr lang="ru-RU" smtClean="0"/>
              <a:pPr/>
              <a:t>‹#›</a:t>
            </a:fld>
            <a:endParaRPr lang="ru-RU"/>
          </a:p>
        </p:txBody>
      </p:sp>
    </p:spTree>
    <p:extLst>
      <p:ext uri="{BB962C8B-B14F-4D97-AF65-F5344CB8AC3E}">
        <p14:creationId xmlns:p14="http://schemas.microsoft.com/office/powerpoint/2010/main" val="2864885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F264AD6-83EC-417C-A3DC-B7CFE9249401}" type="datetimeFigureOut">
              <a:rPr lang="ru-RU" smtClean="0"/>
              <a:pPr/>
              <a:t>28.07.2021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A2512B-D0A4-4684-BEF5-3C105475FDCA}" type="slidenum">
              <a:rPr lang="ru-RU" smtClean="0"/>
              <a:pPr/>
              <a:t>‹#›</a:t>
            </a:fld>
            <a:endParaRPr lang="ru-RU"/>
          </a:p>
        </p:txBody>
      </p:sp>
    </p:spTree>
    <p:extLst>
      <p:ext uri="{BB962C8B-B14F-4D97-AF65-F5344CB8AC3E}">
        <p14:creationId xmlns:p14="http://schemas.microsoft.com/office/powerpoint/2010/main" val="3777750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F264AD6-83EC-417C-A3DC-B7CFE9249401}" type="datetimeFigureOut">
              <a:rPr lang="ru-RU" smtClean="0"/>
              <a:pPr/>
              <a:t>28.07.2021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BA2512B-D0A4-4684-BEF5-3C105475FDCA}" type="slidenum">
              <a:rPr lang="ru-RU" smtClean="0"/>
              <a:pPr/>
              <a:t>‹#›</a:t>
            </a:fld>
            <a:endParaRPr lang="ru-RU"/>
          </a:p>
        </p:txBody>
      </p:sp>
    </p:spTree>
    <p:extLst>
      <p:ext uri="{BB962C8B-B14F-4D97-AF65-F5344CB8AC3E}">
        <p14:creationId xmlns:p14="http://schemas.microsoft.com/office/powerpoint/2010/main" val="734138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F264AD6-83EC-417C-A3DC-B7CFE9249401}" type="datetimeFigureOut">
              <a:rPr lang="ru-RU" smtClean="0"/>
              <a:pPr/>
              <a:t>28.07.2021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BA2512B-D0A4-4684-BEF5-3C105475FDCA}" type="slidenum">
              <a:rPr lang="ru-RU" smtClean="0"/>
              <a:pPr/>
              <a:t>‹#›</a:t>
            </a:fld>
            <a:endParaRPr lang="ru-RU"/>
          </a:p>
        </p:txBody>
      </p:sp>
    </p:spTree>
    <p:extLst>
      <p:ext uri="{BB962C8B-B14F-4D97-AF65-F5344CB8AC3E}">
        <p14:creationId xmlns:p14="http://schemas.microsoft.com/office/powerpoint/2010/main" val="229959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F264AD6-83EC-417C-A3DC-B7CFE9249401}" type="datetimeFigureOut">
              <a:rPr lang="ru-RU" smtClean="0"/>
              <a:pPr/>
              <a:t>28.07.2021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BA2512B-D0A4-4684-BEF5-3C105475FDCA}" type="slidenum">
              <a:rPr lang="ru-RU" smtClean="0"/>
              <a:pPr/>
              <a:t>‹#›</a:t>
            </a:fld>
            <a:endParaRPr lang="ru-RU"/>
          </a:p>
        </p:txBody>
      </p:sp>
    </p:spTree>
    <p:extLst>
      <p:ext uri="{BB962C8B-B14F-4D97-AF65-F5344CB8AC3E}">
        <p14:creationId xmlns:p14="http://schemas.microsoft.com/office/powerpoint/2010/main" val="698520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F264AD6-83EC-417C-A3DC-B7CFE9249401}" type="datetimeFigureOut">
              <a:rPr lang="ru-RU" smtClean="0"/>
              <a:pPr/>
              <a:t>28.07.2021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BA2512B-D0A4-4684-BEF5-3C105475FDCA}" type="slidenum">
              <a:rPr lang="ru-RU" smtClean="0"/>
              <a:pPr/>
              <a:t>‹#›</a:t>
            </a:fld>
            <a:endParaRPr lang="ru-RU"/>
          </a:p>
        </p:txBody>
      </p:sp>
    </p:spTree>
    <p:extLst>
      <p:ext uri="{BB962C8B-B14F-4D97-AF65-F5344CB8AC3E}">
        <p14:creationId xmlns:p14="http://schemas.microsoft.com/office/powerpoint/2010/main" val="545068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CF264AD6-83EC-417C-A3DC-B7CFE9249401}" type="datetimeFigureOut">
              <a:rPr lang="ru-RU" smtClean="0"/>
              <a:pPr/>
              <a:t>28.07.2021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BA2512B-D0A4-4684-BEF5-3C105475FDCA}" type="slidenum">
              <a:rPr lang="ru-RU" smtClean="0"/>
              <a:pPr/>
              <a:t>‹#›</a:t>
            </a:fld>
            <a:endParaRPr lang="ru-RU"/>
          </a:p>
        </p:txBody>
      </p:sp>
    </p:spTree>
    <p:extLst>
      <p:ext uri="{BB962C8B-B14F-4D97-AF65-F5344CB8AC3E}">
        <p14:creationId xmlns:p14="http://schemas.microsoft.com/office/powerpoint/2010/main" val="2851447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CF264AD6-83EC-417C-A3DC-B7CFE9249401}" type="datetimeFigureOut">
              <a:rPr lang="ru-RU" smtClean="0"/>
              <a:pPr/>
              <a:t>28.07.2021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BA2512B-D0A4-4684-BEF5-3C105475FDCA}" type="slidenum">
              <a:rPr lang="ru-RU" smtClean="0"/>
              <a:pPr/>
              <a:t>‹#›</a:t>
            </a:fld>
            <a:endParaRPr lang="ru-RU"/>
          </a:p>
        </p:txBody>
      </p:sp>
    </p:spTree>
    <p:extLst>
      <p:ext uri="{BB962C8B-B14F-4D97-AF65-F5344CB8AC3E}">
        <p14:creationId xmlns:p14="http://schemas.microsoft.com/office/powerpoint/2010/main" val="3155591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F264AD6-83EC-417C-A3DC-B7CFE9249401}" type="datetimeFigureOut">
              <a:rPr lang="ru-RU" smtClean="0"/>
              <a:pPr/>
              <a:t>28.07.2021</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BA2512B-D0A4-4684-BEF5-3C105475FDCA}" type="slidenum">
              <a:rPr lang="ru-RU" smtClean="0"/>
              <a:pPr/>
              <a:t>‹#›</a:t>
            </a:fld>
            <a:endParaRPr lang="ru-RU"/>
          </a:p>
        </p:txBody>
      </p:sp>
    </p:spTree>
    <p:extLst>
      <p:ext uri="{BB962C8B-B14F-4D97-AF65-F5344CB8AC3E}">
        <p14:creationId xmlns:p14="http://schemas.microsoft.com/office/powerpoint/2010/main" val="303437144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chart" Target="../charts/chart4.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chart" Target="../charts/chart7.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6.jpeg"/><Relationship Id="rId4" Type="http://schemas.openxmlformats.org/officeDocument/2006/relationships/image" Target="../media/image5.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hyperlink" Target="http://arhiv.tatarstan.ru/"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minfin@tatar.ru"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11115" y="0"/>
            <a:ext cx="8632885" cy="6858000"/>
          </a:xfrm>
          <a:prstGeom prst="rect">
            <a:avLst/>
          </a:prstGeom>
          <a:solidFill>
            <a:srgbClr val="9EC2DB"/>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pic>
        <p:nvPicPr>
          <p:cNvPr id="5" name="Рисунок 4"/>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t="7483" b="29191"/>
          <a:stretch/>
        </p:blipFill>
        <p:spPr>
          <a:xfrm>
            <a:off x="898651" y="291828"/>
            <a:ext cx="7721473" cy="5984880"/>
          </a:xfrm>
          <a:prstGeom prst="rect">
            <a:avLst/>
          </a:prstGeom>
          <a:ln>
            <a:noFill/>
          </a:ln>
          <a:effectLst>
            <a:softEdge rad="112500"/>
          </a:effectLst>
        </p:spPr>
      </p:pic>
      <p:sp>
        <p:nvSpPr>
          <p:cNvPr id="2" name="Текст 1"/>
          <p:cNvSpPr>
            <a:spLocks noGrp="1"/>
          </p:cNvSpPr>
          <p:nvPr>
            <p:ph type="body" sz="quarter" idx="10"/>
          </p:nvPr>
        </p:nvSpPr>
        <p:spPr>
          <a:xfrm>
            <a:off x="511115" y="409576"/>
            <a:ext cx="8528427" cy="657224"/>
          </a:xfrm>
        </p:spPr>
        <p:txBody>
          <a:bodyPr>
            <a:noAutofit/>
          </a:bodyPr>
          <a:lstStyle/>
          <a:p>
            <a:r>
              <a:rPr lang="ru-RU" sz="4800" dirty="0" smtClean="0">
                <a:ln>
                  <a:solidFill>
                    <a:schemeClr val="bg1">
                      <a:lumMod val="95000"/>
                    </a:schemeClr>
                  </a:solidFill>
                </a:ln>
                <a:solidFill>
                  <a:schemeClr val="accent2"/>
                </a:solidFill>
              </a:rPr>
              <a:t>БЮДЖЕТ ДЛЯ ГРАЖДАН</a:t>
            </a:r>
            <a:endParaRPr lang="ru-RU" sz="4800" dirty="0">
              <a:ln>
                <a:solidFill>
                  <a:schemeClr val="bg1">
                    <a:lumMod val="95000"/>
                  </a:schemeClr>
                </a:solidFill>
              </a:ln>
              <a:solidFill>
                <a:schemeClr val="accent2"/>
              </a:solidFill>
            </a:endParaRPr>
          </a:p>
        </p:txBody>
      </p:sp>
      <p:sp>
        <p:nvSpPr>
          <p:cNvPr id="7" name="Текст 1"/>
          <p:cNvSpPr>
            <a:spLocks noGrp="1"/>
          </p:cNvSpPr>
          <p:nvPr>
            <p:ph type="body" sz="quarter" idx="10"/>
          </p:nvPr>
        </p:nvSpPr>
        <p:spPr>
          <a:xfrm>
            <a:off x="298419" y="5755423"/>
            <a:ext cx="9058275" cy="1357453"/>
          </a:xfrm>
        </p:spPr>
        <p:txBody>
          <a:bodyPr>
            <a:noAutofit/>
          </a:bodyPr>
          <a:lstStyle/>
          <a:p>
            <a:r>
              <a:rPr lang="ru-RU" sz="2200" dirty="0" smtClean="0"/>
              <a:t>Справочник по закону</a:t>
            </a:r>
            <a:r>
              <a:rPr lang="en-US" sz="2200" dirty="0" smtClean="0"/>
              <a:t> </a:t>
            </a:r>
            <a:r>
              <a:rPr lang="ru-RU" sz="2200" dirty="0" smtClean="0"/>
              <a:t>Республики </a:t>
            </a:r>
            <a:r>
              <a:rPr lang="ru-RU" sz="2200" dirty="0"/>
              <a:t>Татарстан </a:t>
            </a:r>
            <a:r>
              <a:rPr lang="en-US" sz="2200" dirty="0" smtClean="0"/>
              <a:t/>
            </a:r>
            <a:br>
              <a:rPr lang="en-US" sz="2200" dirty="0" smtClean="0"/>
            </a:br>
            <a:r>
              <a:rPr lang="ru-RU" sz="2200" dirty="0" smtClean="0"/>
              <a:t>«Об </a:t>
            </a:r>
            <a:r>
              <a:rPr lang="ru-RU" sz="2200" dirty="0"/>
              <a:t>исполнении бюджета Республики </a:t>
            </a:r>
            <a:r>
              <a:rPr lang="ru-RU" sz="2200" dirty="0" smtClean="0"/>
              <a:t>Татарстан за 2020 год»</a:t>
            </a:r>
            <a:endParaRPr lang="ru-RU" sz="2200" dirty="0"/>
          </a:p>
        </p:txBody>
      </p:sp>
    </p:spTree>
    <p:extLst>
      <p:ext uri="{BB962C8B-B14F-4D97-AF65-F5344CB8AC3E}">
        <p14:creationId xmlns:p14="http://schemas.microsoft.com/office/powerpoint/2010/main" val="11028392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p:txBody>
          <a:bodyPr>
            <a:noAutofit/>
          </a:bodyPr>
          <a:lstStyle/>
          <a:p>
            <a:r>
              <a:rPr lang="ru-RU" sz="1800" dirty="0"/>
              <a:t>Исполнение бюджета Республики Татарстан за </a:t>
            </a:r>
            <a:r>
              <a:rPr lang="ru-RU" sz="1800" dirty="0" smtClean="0"/>
              <a:t>2020 </a:t>
            </a:r>
            <a:r>
              <a:rPr lang="ru-RU" sz="1800" dirty="0"/>
              <a:t>год </a:t>
            </a:r>
            <a:r>
              <a:rPr lang="ru-RU" sz="1800" dirty="0" smtClean="0"/>
              <a:t>(</a:t>
            </a:r>
            <a:r>
              <a:rPr lang="ru-RU" sz="1800" dirty="0" err="1" smtClean="0"/>
              <a:t>тыс.рублей</a:t>
            </a:r>
            <a:r>
              <a:rPr lang="ru-RU" sz="1800" dirty="0"/>
              <a:t>)</a:t>
            </a:r>
          </a:p>
        </p:txBody>
      </p:sp>
      <p:graphicFrame>
        <p:nvGraphicFramePr>
          <p:cNvPr id="6" name="Диаграмма 5"/>
          <p:cNvGraphicFramePr/>
          <p:nvPr>
            <p:extLst>
              <p:ext uri="{D42A27DB-BD31-4B8C-83A1-F6EECF244321}">
                <p14:modId xmlns:p14="http://schemas.microsoft.com/office/powerpoint/2010/main" val="1081483924"/>
              </p:ext>
            </p:extLst>
          </p:nvPr>
        </p:nvGraphicFramePr>
        <p:xfrm>
          <a:off x="619126" y="316058"/>
          <a:ext cx="2876549" cy="30939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Диаграмма 6"/>
          <p:cNvGraphicFramePr/>
          <p:nvPr>
            <p:extLst>
              <p:ext uri="{D42A27DB-BD31-4B8C-83A1-F6EECF244321}">
                <p14:modId xmlns:p14="http://schemas.microsoft.com/office/powerpoint/2010/main" val="46839932"/>
              </p:ext>
            </p:extLst>
          </p:nvPr>
        </p:nvGraphicFramePr>
        <p:xfrm>
          <a:off x="3495675" y="325547"/>
          <a:ext cx="2876549" cy="30939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Диаграмма 7"/>
          <p:cNvGraphicFramePr/>
          <p:nvPr>
            <p:extLst>
              <p:ext uri="{D42A27DB-BD31-4B8C-83A1-F6EECF244321}">
                <p14:modId xmlns:p14="http://schemas.microsoft.com/office/powerpoint/2010/main" val="515764108"/>
              </p:ext>
            </p:extLst>
          </p:nvPr>
        </p:nvGraphicFramePr>
        <p:xfrm>
          <a:off x="6267451" y="325547"/>
          <a:ext cx="2876549" cy="3093928"/>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p:cNvSpPr txBox="1"/>
          <p:nvPr/>
        </p:nvSpPr>
        <p:spPr>
          <a:xfrm>
            <a:off x="624077" y="3520809"/>
            <a:ext cx="8088113" cy="3139321"/>
          </a:xfrm>
          <a:prstGeom prst="rect">
            <a:avLst/>
          </a:prstGeom>
          <a:noFill/>
        </p:spPr>
        <p:txBody>
          <a:bodyPr wrap="square" rtlCol="0">
            <a:spAutoFit/>
          </a:bodyPr>
          <a:lstStyle/>
          <a:p>
            <a:pPr algn="just"/>
            <a:r>
              <a:rPr lang="ru-RU" b="1" i="1" dirty="0" smtClean="0">
                <a:solidFill>
                  <a:schemeClr val="accent1"/>
                </a:solidFill>
              </a:rPr>
              <a:t>Доходы</a:t>
            </a:r>
            <a:r>
              <a:rPr lang="ru-RU" i="1" dirty="0" smtClean="0">
                <a:solidFill>
                  <a:schemeClr val="accent1"/>
                </a:solidFill>
              </a:rPr>
              <a:t> – </a:t>
            </a:r>
            <a:r>
              <a:rPr lang="ru-RU" i="1" dirty="0">
                <a:solidFill>
                  <a:schemeClr val="accent1"/>
                </a:solidFill>
              </a:rPr>
              <a:t>поступающие в бюджет денежные средства, за исключением средств, являющихся </a:t>
            </a:r>
            <a:r>
              <a:rPr lang="ru-RU" i="1" dirty="0" smtClean="0">
                <a:solidFill>
                  <a:schemeClr val="accent1"/>
                </a:solidFill>
              </a:rPr>
              <a:t>источниками </a:t>
            </a:r>
            <a:r>
              <a:rPr lang="ru-RU" i="1" dirty="0">
                <a:solidFill>
                  <a:schemeClr val="accent1"/>
                </a:solidFill>
              </a:rPr>
              <a:t>финансирования дефицита </a:t>
            </a:r>
            <a:r>
              <a:rPr lang="ru-RU" i="1" dirty="0" smtClean="0">
                <a:solidFill>
                  <a:schemeClr val="accent1"/>
                </a:solidFill>
              </a:rPr>
              <a:t>бюджета</a:t>
            </a:r>
            <a:endParaRPr lang="ru-RU" i="1" dirty="0">
              <a:solidFill>
                <a:schemeClr val="accent1"/>
              </a:solidFill>
            </a:endParaRPr>
          </a:p>
          <a:p>
            <a:pPr algn="just"/>
            <a:endParaRPr lang="ru-RU" i="1" dirty="0" smtClean="0">
              <a:solidFill>
                <a:schemeClr val="accent1"/>
              </a:solidFill>
            </a:endParaRPr>
          </a:p>
          <a:p>
            <a:pPr algn="just"/>
            <a:r>
              <a:rPr lang="ru-RU" b="1" i="1" dirty="0" smtClean="0">
                <a:solidFill>
                  <a:schemeClr val="accent1"/>
                </a:solidFill>
              </a:rPr>
              <a:t>Расходы</a:t>
            </a:r>
            <a:r>
              <a:rPr lang="ru-RU" i="1" dirty="0" smtClean="0">
                <a:solidFill>
                  <a:schemeClr val="accent1"/>
                </a:solidFill>
              </a:rPr>
              <a:t> – выплачиваемые </a:t>
            </a:r>
            <a:r>
              <a:rPr lang="ru-RU" i="1" dirty="0">
                <a:solidFill>
                  <a:schemeClr val="accent1"/>
                </a:solidFill>
              </a:rPr>
              <a:t>из бюджета денежные средства, за исключением средств, являющихся </a:t>
            </a:r>
            <a:r>
              <a:rPr lang="ru-RU" i="1" dirty="0" smtClean="0">
                <a:solidFill>
                  <a:schemeClr val="accent1"/>
                </a:solidFill>
              </a:rPr>
              <a:t>источниками </a:t>
            </a:r>
            <a:r>
              <a:rPr lang="ru-RU" i="1" dirty="0">
                <a:solidFill>
                  <a:schemeClr val="accent1"/>
                </a:solidFill>
              </a:rPr>
              <a:t>финансирования дефицита </a:t>
            </a:r>
            <a:r>
              <a:rPr lang="ru-RU" i="1" dirty="0" smtClean="0">
                <a:solidFill>
                  <a:schemeClr val="accent1"/>
                </a:solidFill>
              </a:rPr>
              <a:t>бюджета</a:t>
            </a:r>
            <a:endParaRPr lang="ru-RU" i="1" dirty="0">
              <a:solidFill>
                <a:schemeClr val="accent1"/>
              </a:solidFill>
            </a:endParaRPr>
          </a:p>
          <a:p>
            <a:pPr algn="just"/>
            <a:endParaRPr lang="ru-RU" i="1" dirty="0">
              <a:solidFill>
                <a:schemeClr val="accent1"/>
              </a:solidFill>
            </a:endParaRPr>
          </a:p>
          <a:p>
            <a:pPr algn="just"/>
            <a:r>
              <a:rPr lang="ru-RU" b="1" i="1" dirty="0" smtClean="0">
                <a:solidFill>
                  <a:schemeClr val="accent1"/>
                </a:solidFill>
              </a:rPr>
              <a:t>Дефицит – </a:t>
            </a:r>
            <a:r>
              <a:rPr lang="ru-RU" i="1" dirty="0" smtClean="0">
                <a:solidFill>
                  <a:schemeClr val="accent1"/>
                </a:solidFill>
              </a:rPr>
              <a:t>превышение расходов бюджета над доходами бюджета</a:t>
            </a:r>
          </a:p>
          <a:p>
            <a:pPr algn="just"/>
            <a:endParaRPr lang="ru-RU" b="1" i="1" dirty="0" smtClean="0">
              <a:solidFill>
                <a:schemeClr val="accent1"/>
              </a:solidFill>
            </a:endParaRPr>
          </a:p>
          <a:p>
            <a:pPr algn="just"/>
            <a:r>
              <a:rPr lang="ru-RU" b="1" i="1" dirty="0" smtClean="0">
                <a:solidFill>
                  <a:schemeClr val="accent1"/>
                </a:solidFill>
              </a:rPr>
              <a:t>Профицит</a:t>
            </a:r>
            <a:r>
              <a:rPr lang="ru-RU" i="1" dirty="0" smtClean="0">
                <a:solidFill>
                  <a:schemeClr val="accent1"/>
                </a:solidFill>
              </a:rPr>
              <a:t> – превышение доходов бюджета над расходами бюджета</a:t>
            </a:r>
            <a:endParaRPr lang="ru-RU" i="1" dirty="0">
              <a:solidFill>
                <a:schemeClr val="accent1"/>
              </a:solidFill>
            </a:endParaRPr>
          </a:p>
        </p:txBody>
      </p:sp>
    </p:spTree>
    <p:extLst>
      <p:ext uri="{BB962C8B-B14F-4D97-AF65-F5344CB8AC3E}">
        <p14:creationId xmlns:p14="http://schemas.microsoft.com/office/powerpoint/2010/main" val="5697677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2"/>
          <p:cNvSpPr txBox="1">
            <a:spLocks/>
          </p:cNvSpPr>
          <p:nvPr/>
        </p:nvSpPr>
        <p:spPr>
          <a:xfrm>
            <a:off x="340169" y="299435"/>
            <a:ext cx="8660955" cy="811212"/>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sz="1800" dirty="0"/>
              <a:t>Источники финансирования дефицита </a:t>
            </a:r>
            <a:r>
              <a:rPr lang="ru-RU" sz="1800" dirty="0" smtClean="0"/>
              <a:t>бюджета  </a:t>
            </a:r>
            <a:r>
              <a:rPr lang="ru-RU" sz="1800" dirty="0"/>
              <a:t>Республики Татарстан за </a:t>
            </a:r>
            <a:r>
              <a:rPr lang="ru-RU" sz="1800" dirty="0" smtClean="0"/>
              <a:t>2020 </a:t>
            </a:r>
            <a:r>
              <a:rPr lang="ru-RU" sz="1800" dirty="0"/>
              <a:t>год (тыс</a:t>
            </a:r>
            <a:r>
              <a:rPr lang="ru-RU" sz="1800" dirty="0" smtClean="0"/>
              <a:t>. рублей</a:t>
            </a:r>
            <a:r>
              <a:rPr lang="ru-RU" sz="1800" dirty="0"/>
              <a:t>)</a:t>
            </a:r>
          </a:p>
        </p:txBody>
      </p:sp>
      <p:graphicFrame>
        <p:nvGraphicFramePr>
          <p:cNvPr id="5" name="Таблица 4"/>
          <p:cNvGraphicFramePr>
            <a:graphicFrameLocks noGrp="1"/>
          </p:cNvGraphicFramePr>
          <p:nvPr>
            <p:extLst>
              <p:ext uri="{D42A27DB-BD31-4B8C-83A1-F6EECF244321}">
                <p14:modId xmlns:p14="http://schemas.microsoft.com/office/powerpoint/2010/main" val="215536262"/>
              </p:ext>
            </p:extLst>
          </p:nvPr>
        </p:nvGraphicFramePr>
        <p:xfrm>
          <a:off x="619126" y="977297"/>
          <a:ext cx="8381998" cy="4615252"/>
        </p:xfrm>
        <a:graphic>
          <a:graphicData uri="http://schemas.openxmlformats.org/drawingml/2006/table">
            <a:tbl>
              <a:tblPr>
                <a:tableStyleId>{616DA210-FB5B-4158-B5E0-FEB733F419BA}</a:tableStyleId>
              </a:tblPr>
              <a:tblGrid>
                <a:gridCol w="4243256"/>
                <a:gridCol w="2069371"/>
                <a:gridCol w="2069371"/>
              </a:tblGrid>
              <a:tr h="619193">
                <a:tc>
                  <a:txBody>
                    <a:bodyPr/>
                    <a:lstStyle/>
                    <a:p>
                      <a:pPr algn="ctr" fontAlgn="ctr"/>
                      <a:r>
                        <a:rPr lang="ru-RU" sz="1800" b="1" u="none" strike="noStrike" dirty="0">
                          <a:effectLst/>
                        </a:rPr>
                        <a:t>Наименование показателя</a:t>
                      </a:r>
                      <a:endParaRPr lang="ru-RU" sz="1800" b="1" i="0" u="none" strike="noStrike" dirty="0">
                        <a:solidFill>
                          <a:srgbClr val="000000"/>
                        </a:solidFill>
                        <a:effectLst/>
                        <a:latin typeface="Times New Roman" panose="02020603050405020304" pitchFamily="18" charset="0"/>
                      </a:endParaRPr>
                    </a:p>
                  </a:txBody>
                  <a:tcPr marL="7620" marR="7620" marT="7620" marB="0" anchor="ctr">
                    <a:solidFill>
                      <a:schemeClr val="accent1">
                        <a:lumMod val="20000"/>
                        <a:lumOff val="80000"/>
                      </a:schemeClr>
                    </a:solidFill>
                  </a:tcPr>
                </a:tc>
                <a:tc>
                  <a:txBody>
                    <a:bodyPr/>
                    <a:lstStyle/>
                    <a:p>
                      <a:pPr algn="ctr" fontAlgn="ctr"/>
                      <a:r>
                        <a:rPr lang="ru-RU" sz="1800" b="1" u="none" strike="noStrike" dirty="0" smtClean="0">
                          <a:effectLst/>
                        </a:rPr>
                        <a:t>2020 </a:t>
                      </a:r>
                      <a:r>
                        <a:rPr lang="ru-RU" sz="1800" b="1" u="none" strike="noStrike" dirty="0">
                          <a:effectLst/>
                        </a:rPr>
                        <a:t>год (план)</a:t>
                      </a:r>
                      <a:endParaRPr lang="ru-RU" sz="1800" b="1" i="0" u="none" strike="noStrike" dirty="0">
                        <a:solidFill>
                          <a:srgbClr val="000000"/>
                        </a:solidFill>
                        <a:effectLst/>
                        <a:latin typeface="Times New Roman" panose="02020603050405020304" pitchFamily="18" charset="0"/>
                      </a:endParaRPr>
                    </a:p>
                  </a:txBody>
                  <a:tcPr marL="7620" marR="7620" marT="7620" marB="0" anchor="ctr">
                    <a:solidFill>
                      <a:schemeClr val="accent1">
                        <a:lumMod val="20000"/>
                        <a:lumOff val="80000"/>
                      </a:schemeClr>
                    </a:solidFill>
                  </a:tcPr>
                </a:tc>
                <a:tc>
                  <a:txBody>
                    <a:bodyPr/>
                    <a:lstStyle/>
                    <a:p>
                      <a:pPr algn="ctr" fontAlgn="ctr"/>
                      <a:r>
                        <a:rPr lang="ru-RU" sz="1800" b="1" u="none" strike="noStrike" dirty="0" smtClean="0">
                          <a:effectLst/>
                        </a:rPr>
                        <a:t>2020 год </a:t>
                      </a:r>
                      <a:r>
                        <a:rPr lang="ru-RU" sz="1800" b="1" u="none" strike="noStrike" dirty="0">
                          <a:effectLst/>
                        </a:rPr>
                        <a:t>(факт)</a:t>
                      </a:r>
                      <a:endParaRPr lang="ru-RU" sz="1800" b="1" i="0" u="none" strike="noStrike" dirty="0">
                        <a:solidFill>
                          <a:srgbClr val="000000"/>
                        </a:solidFill>
                        <a:effectLst/>
                        <a:latin typeface="Times New Roman" panose="02020603050405020304" pitchFamily="18" charset="0"/>
                      </a:endParaRPr>
                    </a:p>
                  </a:txBody>
                  <a:tcPr marL="7620" marR="7620" marT="7620" marB="0" anchor="ctr">
                    <a:solidFill>
                      <a:schemeClr val="accent1">
                        <a:lumMod val="20000"/>
                        <a:lumOff val="80000"/>
                      </a:schemeClr>
                    </a:solidFill>
                  </a:tcPr>
                </a:tc>
              </a:tr>
              <a:tr h="969977">
                <a:tc>
                  <a:txBody>
                    <a:bodyPr/>
                    <a:lstStyle/>
                    <a:p>
                      <a:pPr marL="0" algn="l" defTabSz="685800" rtl="0" eaLnBrk="1" fontAlgn="b" latinLnBrk="0" hangingPunct="1"/>
                      <a:r>
                        <a:rPr lang="ru-RU" sz="1800" u="none" strike="noStrike" kern="1200" dirty="0" smtClean="0">
                          <a:solidFill>
                            <a:schemeClr val="tx1"/>
                          </a:solidFill>
                          <a:effectLst/>
                          <a:latin typeface="+mn-lt"/>
                          <a:ea typeface="+mn-ea"/>
                          <a:cs typeface="+mn-cs"/>
                        </a:rPr>
                        <a:t>Бюджетные кредиты из бюджетов бюджетной системы Российской Федерации</a:t>
                      </a:r>
                      <a:endParaRPr lang="ru-RU" sz="1800" u="none" strike="noStrike" kern="1200" dirty="0">
                        <a:solidFill>
                          <a:schemeClr val="tx1"/>
                        </a:solidFill>
                        <a:effectLst/>
                        <a:latin typeface="+mn-lt"/>
                        <a:ea typeface="+mn-ea"/>
                        <a:cs typeface="+mn-cs"/>
                      </a:endParaRPr>
                    </a:p>
                  </a:txBody>
                  <a:tcPr marL="72000" marR="72000" marT="0" marB="0" anchor="ctr"/>
                </a:tc>
                <a:tc>
                  <a:txBody>
                    <a:bodyPr/>
                    <a:lstStyle/>
                    <a:p>
                      <a:pPr marL="0" algn="ctr" defTabSz="685800" rtl="0" eaLnBrk="1" fontAlgn="b" latinLnBrk="0" hangingPunct="1"/>
                      <a:r>
                        <a:rPr lang="ru-RU" sz="1800" b="0" i="0" u="none" strike="noStrike" kern="1200" dirty="0" smtClean="0">
                          <a:solidFill>
                            <a:schemeClr val="tx1"/>
                          </a:solidFill>
                          <a:effectLst/>
                          <a:latin typeface="+mn-lt"/>
                          <a:ea typeface="+mn-ea"/>
                          <a:cs typeface="+mn-cs"/>
                        </a:rPr>
                        <a:t>2 063 527,0</a:t>
                      </a:r>
                      <a:endParaRPr lang="ru-RU" sz="1800" b="0" i="0" u="none" strike="noStrike" kern="1200" dirty="0">
                        <a:solidFill>
                          <a:schemeClr val="tx1"/>
                        </a:solidFill>
                        <a:effectLst/>
                        <a:latin typeface="+mn-lt"/>
                        <a:ea typeface="+mn-ea"/>
                        <a:cs typeface="+mn-cs"/>
                      </a:endParaRPr>
                    </a:p>
                  </a:txBody>
                  <a:tcPr marL="72000" marR="72000" marT="0" marB="0" anchor="ctr"/>
                </a:tc>
                <a:tc>
                  <a:txBody>
                    <a:bodyPr/>
                    <a:lstStyle/>
                    <a:p>
                      <a:pPr marL="0" algn="ctr" defTabSz="685800" rtl="0" eaLnBrk="1" fontAlgn="b" latinLnBrk="0" hangingPunct="1"/>
                      <a:r>
                        <a:rPr lang="ru-RU" sz="1800" b="0" i="0" u="none" strike="noStrike" kern="1200" dirty="0" smtClean="0">
                          <a:solidFill>
                            <a:schemeClr val="tx1"/>
                          </a:solidFill>
                          <a:effectLst/>
                          <a:latin typeface="+mn-lt"/>
                          <a:ea typeface="+mn-ea"/>
                          <a:cs typeface="+mn-cs"/>
                        </a:rPr>
                        <a:t>2 063 527,0</a:t>
                      </a:r>
                      <a:endParaRPr lang="ru-RU" sz="1800" b="0" i="0" u="none" strike="noStrike" kern="1200" dirty="0">
                        <a:solidFill>
                          <a:schemeClr val="tx1"/>
                        </a:solidFill>
                        <a:effectLst/>
                        <a:latin typeface="+mn-lt"/>
                        <a:ea typeface="+mn-ea"/>
                        <a:cs typeface="+mn-cs"/>
                      </a:endParaRPr>
                    </a:p>
                  </a:txBody>
                  <a:tcPr marL="72000" marR="72000" marT="0" marB="0" anchor="ctr"/>
                </a:tc>
              </a:tr>
              <a:tr h="745351">
                <a:tc>
                  <a:txBody>
                    <a:bodyPr/>
                    <a:lstStyle/>
                    <a:p>
                      <a:pPr algn="l" fontAlgn="b"/>
                      <a:r>
                        <a:rPr lang="ru-RU" sz="1800" u="none" strike="noStrike" dirty="0">
                          <a:effectLst/>
                        </a:rPr>
                        <a:t>Изменение остатков средств на счетах по учету средств бюджетов</a:t>
                      </a:r>
                      <a:endParaRPr lang="ru-RU" sz="1800" b="0" i="0" u="none" strike="noStrike" dirty="0">
                        <a:solidFill>
                          <a:srgbClr val="000000"/>
                        </a:solidFill>
                        <a:effectLst/>
                        <a:latin typeface="Times New Roman" panose="02020603050405020304" pitchFamily="18" charset="0"/>
                      </a:endParaRPr>
                    </a:p>
                  </a:txBody>
                  <a:tcPr marL="72000" marR="72000" marT="0" marB="0" anchor="ctr"/>
                </a:tc>
                <a:tc>
                  <a:txBody>
                    <a:bodyPr/>
                    <a:lstStyle/>
                    <a:p>
                      <a:pPr marL="0" algn="ctr" defTabSz="685800" rtl="0" eaLnBrk="1" fontAlgn="b" latinLnBrk="0" hangingPunct="1"/>
                      <a:r>
                        <a:rPr lang="ru-RU" sz="1800" b="0" i="0" u="none" strike="noStrike" kern="1200" dirty="0" smtClean="0">
                          <a:solidFill>
                            <a:schemeClr val="tx1"/>
                          </a:solidFill>
                          <a:effectLst/>
                          <a:latin typeface="+mn-lt"/>
                          <a:ea typeface="+mn-ea"/>
                          <a:cs typeface="+mn-cs"/>
                        </a:rPr>
                        <a:t>-6 283 393,2</a:t>
                      </a:r>
                      <a:endParaRPr lang="ru-RU" sz="1800" b="0" i="0" u="none" strike="noStrike" kern="1200" dirty="0">
                        <a:solidFill>
                          <a:schemeClr val="tx1"/>
                        </a:solidFill>
                        <a:effectLst/>
                        <a:latin typeface="+mn-lt"/>
                        <a:ea typeface="+mn-ea"/>
                        <a:cs typeface="+mn-cs"/>
                      </a:endParaRPr>
                    </a:p>
                  </a:txBody>
                  <a:tcPr marL="72000" marR="72000" marT="0" marB="0" anchor="ctr"/>
                </a:tc>
                <a:tc>
                  <a:txBody>
                    <a:bodyPr/>
                    <a:lstStyle/>
                    <a:p>
                      <a:pPr algn="ctr" fontAlgn="b"/>
                      <a:r>
                        <a:rPr lang="ru-RU" sz="1800" b="0" i="0" u="none" strike="noStrike" dirty="0" smtClean="0">
                          <a:solidFill>
                            <a:schemeClr val="tx1"/>
                          </a:solidFill>
                          <a:effectLst/>
                          <a:latin typeface="+mn-lt"/>
                        </a:rPr>
                        <a:t>-14 754 542,8</a:t>
                      </a:r>
                      <a:endParaRPr lang="ru-RU" sz="1800" b="0" i="0" u="none" strike="noStrike" dirty="0">
                        <a:solidFill>
                          <a:schemeClr val="tx1"/>
                        </a:solidFill>
                        <a:effectLst/>
                        <a:latin typeface="+mn-lt"/>
                      </a:endParaRPr>
                    </a:p>
                  </a:txBody>
                  <a:tcPr marL="72000" marR="72000" marT="0" marB="0" anchor="ctr"/>
                </a:tc>
              </a:tr>
              <a:tr h="960505">
                <a:tc>
                  <a:txBody>
                    <a:bodyPr/>
                    <a:lstStyle/>
                    <a:p>
                      <a:pPr algn="l" fontAlgn="b"/>
                      <a:r>
                        <a:rPr lang="ru-RU" sz="1800" u="none" strike="noStrike" dirty="0">
                          <a:effectLst/>
                        </a:rPr>
                        <a:t>Иные источники внутреннего финансирования дефицитов бюджетов</a:t>
                      </a:r>
                      <a:endParaRPr lang="ru-RU" sz="1800" b="0" i="0" u="none" strike="noStrike" dirty="0">
                        <a:solidFill>
                          <a:srgbClr val="000000"/>
                        </a:solidFill>
                        <a:effectLst/>
                        <a:latin typeface="Times New Roman" panose="02020603050405020304" pitchFamily="18" charset="0"/>
                      </a:endParaRPr>
                    </a:p>
                  </a:txBody>
                  <a:tcPr marL="72000" marR="72000" marT="0" marB="0" anchor="ctr"/>
                </a:tc>
                <a:tc>
                  <a:txBody>
                    <a:bodyPr/>
                    <a:lstStyle/>
                    <a:p>
                      <a:pPr marL="0" algn="ctr" defTabSz="685800" rtl="0" eaLnBrk="1" fontAlgn="b" latinLnBrk="0" hangingPunct="1"/>
                      <a:r>
                        <a:rPr lang="ru-RU" sz="1800" b="0" i="0" u="none" strike="noStrike" kern="1200" dirty="0" smtClean="0">
                          <a:solidFill>
                            <a:schemeClr val="tx1"/>
                          </a:solidFill>
                          <a:effectLst/>
                          <a:latin typeface="+mn-lt"/>
                          <a:ea typeface="+mn-ea"/>
                          <a:cs typeface="+mn-cs"/>
                        </a:rPr>
                        <a:t>46 176 582,8</a:t>
                      </a:r>
                      <a:endParaRPr lang="ru-RU" sz="1800" b="0" i="0" u="none" strike="noStrike" kern="1200" dirty="0">
                        <a:solidFill>
                          <a:schemeClr val="tx1"/>
                        </a:solidFill>
                        <a:effectLst/>
                        <a:latin typeface="+mn-lt"/>
                        <a:ea typeface="+mn-ea"/>
                        <a:cs typeface="+mn-cs"/>
                      </a:endParaRPr>
                    </a:p>
                  </a:txBody>
                  <a:tcPr marL="72000" marR="72000" marT="0" marB="0" anchor="ctr"/>
                </a:tc>
                <a:tc>
                  <a:txBody>
                    <a:bodyPr/>
                    <a:lstStyle/>
                    <a:p>
                      <a:pPr algn="ctr" fontAlgn="b"/>
                      <a:r>
                        <a:rPr lang="ru-RU" sz="1800" b="0" i="0" u="none" strike="noStrike" dirty="0" smtClean="0">
                          <a:solidFill>
                            <a:schemeClr val="tx1"/>
                          </a:solidFill>
                          <a:effectLst/>
                          <a:latin typeface="+mn-lt"/>
                        </a:rPr>
                        <a:t>36 274 401,4</a:t>
                      </a:r>
                      <a:endParaRPr lang="ru-RU" sz="1800" b="0" i="0" u="none" strike="noStrike" dirty="0">
                        <a:solidFill>
                          <a:schemeClr val="tx1"/>
                        </a:solidFill>
                        <a:effectLst/>
                        <a:latin typeface="+mn-lt"/>
                      </a:endParaRPr>
                    </a:p>
                  </a:txBody>
                  <a:tcPr marL="72000" marR="72000" marT="0" marB="0" anchor="ctr"/>
                </a:tc>
              </a:tr>
              <a:tr h="776087">
                <a:tc>
                  <a:txBody>
                    <a:bodyPr/>
                    <a:lstStyle/>
                    <a:p>
                      <a:pPr marL="0" algn="l" defTabSz="685800" rtl="0" eaLnBrk="1" fontAlgn="b" latinLnBrk="0" hangingPunct="1"/>
                      <a:r>
                        <a:rPr lang="ru-RU" sz="1800" u="none" strike="noStrike" kern="1200" dirty="0" smtClean="0">
                          <a:solidFill>
                            <a:schemeClr val="tx1"/>
                          </a:solidFill>
                          <a:effectLst/>
                          <a:latin typeface="+mn-lt"/>
                          <a:ea typeface="+mn-ea"/>
                          <a:cs typeface="+mn-cs"/>
                        </a:rPr>
                        <a:t>Источники внешнего финансирования дефицита бюджетов</a:t>
                      </a:r>
                      <a:endParaRPr lang="ru-RU" sz="1800" u="none" strike="noStrike" kern="1200" dirty="0">
                        <a:solidFill>
                          <a:schemeClr val="tx1"/>
                        </a:solidFill>
                        <a:effectLst/>
                        <a:latin typeface="+mn-lt"/>
                        <a:ea typeface="+mn-ea"/>
                        <a:cs typeface="+mn-cs"/>
                      </a:endParaRPr>
                    </a:p>
                  </a:txBody>
                  <a:tcPr marL="72000" marR="72000" marT="0" marB="0" anchor="ctr"/>
                </a:tc>
                <a:tc>
                  <a:txBody>
                    <a:bodyPr/>
                    <a:lstStyle/>
                    <a:p>
                      <a:pPr marL="0" algn="ctr" defTabSz="685800" rtl="0" eaLnBrk="1" fontAlgn="b" latinLnBrk="0" hangingPunct="1"/>
                      <a:r>
                        <a:rPr lang="ru-RU" sz="1800" b="0" i="0" u="none" strike="noStrike" kern="1200" dirty="0" smtClean="0">
                          <a:solidFill>
                            <a:schemeClr val="tx1"/>
                          </a:solidFill>
                          <a:effectLst/>
                          <a:latin typeface="+mn-lt"/>
                          <a:ea typeface="+mn-ea"/>
                          <a:cs typeface="+mn-cs"/>
                        </a:rPr>
                        <a:t>-9 907 800,0</a:t>
                      </a:r>
                      <a:endParaRPr lang="ru-RU" sz="1800" b="0" i="0" u="none" strike="noStrike" kern="1200" dirty="0">
                        <a:solidFill>
                          <a:schemeClr val="tx1"/>
                        </a:solidFill>
                        <a:effectLst/>
                        <a:latin typeface="+mn-lt"/>
                        <a:ea typeface="+mn-ea"/>
                        <a:cs typeface="+mn-cs"/>
                      </a:endParaRPr>
                    </a:p>
                  </a:txBody>
                  <a:tcPr marL="72000" marR="72000" marT="0" marB="0" anchor="ctr"/>
                </a:tc>
                <a:tc>
                  <a:txBody>
                    <a:bodyPr/>
                    <a:lstStyle/>
                    <a:p>
                      <a:pPr algn="ctr" fontAlgn="b"/>
                      <a:endParaRPr lang="ru-RU" sz="1800" b="0" i="0" u="none" strike="noStrike" dirty="0">
                        <a:solidFill>
                          <a:schemeClr val="tx1"/>
                        </a:solidFill>
                        <a:effectLst/>
                        <a:latin typeface="+mn-lt"/>
                      </a:endParaRPr>
                    </a:p>
                  </a:txBody>
                  <a:tcPr marL="72000" marR="72000" marT="0" marB="0" anchor="ctr"/>
                </a:tc>
              </a:tr>
              <a:tr h="544139">
                <a:tc>
                  <a:txBody>
                    <a:bodyPr/>
                    <a:lstStyle/>
                    <a:p>
                      <a:pPr algn="ctr" fontAlgn="b"/>
                      <a:r>
                        <a:rPr lang="ru-RU" sz="1600" b="1" u="none" strike="noStrike" dirty="0">
                          <a:effectLst/>
                        </a:rPr>
                        <a:t>ИТОГО</a:t>
                      </a:r>
                      <a:endParaRPr lang="ru-RU" sz="1600" b="1" i="0" u="none" strike="noStrike" dirty="0">
                        <a:solidFill>
                          <a:srgbClr val="000000"/>
                        </a:solidFill>
                        <a:effectLst/>
                        <a:latin typeface="Times New Roman" panose="02020603050405020304" pitchFamily="18" charset="0"/>
                      </a:endParaRPr>
                    </a:p>
                  </a:txBody>
                  <a:tcPr marL="72000" marR="72000" marT="0" marB="0" anchor="ctr">
                    <a:solidFill>
                      <a:schemeClr val="accent6">
                        <a:lumMod val="20000"/>
                        <a:lumOff val="80000"/>
                      </a:schemeClr>
                    </a:solidFill>
                  </a:tcPr>
                </a:tc>
                <a:tc>
                  <a:txBody>
                    <a:bodyPr/>
                    <a:lstStyle/>
                    <a:p>
                      <a:pPr marL="0" algn="ctr" defTabSz="685800" rtl="0" eaLnBrk="1" fontAlgn="b" latinLnBrk="0" hangingPunct="1"/>
                      <a:r>
                        <a:rPr lang="ru-RU" sz="1600" b="1" i="0" u="none" strike="noStrike" kern="1200" dirty="0" smtClean="0">
                          <a:solidFill>
                            <a:schemeClr val="tx1"/>
                          </a:solidFill>
                          <a:effectLst/>
                          <a:latin typeface="+mn-lt"/>
                          <a:ea typeface="+mn-ea"/>
                          <a:cs typeface="+mn-cs"/>
                        </a:rPr>
                        <a:t>32 </a:t>
                      </a:r>
                      <a:r>
                        <a:rPr lang="ru-RU" sz="1600" b="1" i="0" u="none" strike="noStrike" kern="1200" dirty="0" smtClean="0">
                          <a:solidFill>
                            <a:schemeClr val="tx1"/>
                          </a:solidFill>
                          <a:effectLst/>
                          <a:latin typeface="+mn-lt"/>
                          <a:ea typeface="+mn-ea"/>
                          <a:cs typeface="+mn-cs"/>
                        </a:rPr>
                        <a:t>048 916,6</a:t>
                      </a:r>
                      <a:endParaRPr lang="ru-RU" sz="1600" b="1" i="0" u="none" strike="noStrike" kern="1200" dirty="0">
                        <a:solidFill>
                          <a:schemeClr val="tx1"/>
                        </a:solidFill>
                        <a:effectLst/>
                        <a:latin typeface="+mn-lt"/>
                        <a:ea typeface="+mn-ea"/>
                        <a:cs typeface="+mn-cs"/>
                      </a:endParaRPr>
                    </a:p>
                  </a:txBody>
                  <a:tcPr marL="72000" marR="72000" marT="0" marB="0" anchor="ctr">
                    <a:solidFill>
                      <a:schemeClr val="accent6">
                        <a:lumMod val="20000"/>
                        <a:lumOff val="80000"/>
                      </a:schemeClr>
                    </a:solidFill>
                  </a:tcPr>
                </a:tc>
                <a:tc>
                  <a:txBody>
                    <a:bodyPr/>
                    <a:lstStyle/>
                    <a:p>
                      <a:pPr marL="0" algn="ctr" defTabSz="685800" rtl="0" eaLnBrk="1" fontAlgn="b" latinLnBrk="0" hangingPunct="1"/>
                      <a:r>
                        <a:rPr lang="ru-RU" sz="1600" b="1" i="0" u="none" strike="noStrike" kern="1200" dirty="0" smtClean="0">
                          <a:solidFill>
                            <a:schemeClr val="tx1"/>
                          </a:solidFill>
                          <a:effectLst/>
                          <a:latin typeface="+mn-lt"/>
                          <a:ea typeface="+mn-ea"/>
                          <a:cs typeface="+mn-cs"/>
                        </a:rPr>
                        <a:t>23 </a:t>
                      </a:r>
                      <a:r>
                        <a:rPr lang="ru-RU" sz="1600" b="1" i="0" u="none" strike="noStrike" kern="1200" dirty="0" smtClean="0">
                          <a:solidFill>
                            <a:schemeClr val="tx1"/>
                          </a:solidFill>
                          <a:effectLst/>
                          <a:latin typeface="+mn-lt"/>
                          <a:ea typeface="+mn-ea"/>
                          <a:cs typeface="+mn-cs"/>
                        </a:rPr>
                        <a:t>583 385,6</a:t>
                      </a:r>
                      <a:endParaRPr lang="ru-RU" sz="1600" b="1" i="0" u="none" strike="noStrike" kern="1200" dirty="0">
                        <a:solidFill>
                          <a:schemeClr val="tx1"/>
                        </a:solidFill>
                        <a:effectLst/>
                        <a:latin typeface="+mn-lt"/>
                        <a:ea typeface="+mn-ea"/>
                        <a:cs typeface="+mn-cs"/>
                      </a:endParaRPr>
                    </a:p>
                  </a:txBody>
                  <a:tcPr marL="9525" marR="9525" marT="9525" marB="0" anchor="ctr">
                    <a:solidFill>
                      <a:schemeClr val="accent6">
                        <a:lumMod val="20000"/>
                        <a:lumOff val="80000"/>
                      </a:schemeClr>
                    </a:solidFill>
                  </a:tcPr>
                </a:tc>
              </a:tr>
            </a:tbl>
          </a:graphicData>
        </a:graphic>
      </p:graphicFrame>
    </p:spTree>
    <p:extLst>
      <p:ext uri="{BB962C8B-B14F-4D97-AF65-F5344CB8AC3E}">
        <p14:creationId xmlns:p14="http://schemas.microsoft.com/office/powerpoint/2010/main" val="41413308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p:txBody>
          <a:bodyPr>
            <a:noAutofit/>
          </a:bodyPr>
          <a:lstStyle/>
          <a:p>
            <a:r>
              <a:rPr lang="ru-RU" sz="1800" dirty="0"/>
              <a:t>Динамика основных параметров бюджета Республики Татарстан (тыс</a:t>
            </a:r>
            <a:r>
              <a:rPr lang="ru-RU" sz="1800" dirty="0" smtClean="0"/>
              <a:t>. рублей</a:t>
            </a:r>
            <a:r>
              <a:rPr lang="ru-RU" sz="1800" dirty="0"/>
              <a:t>)</a:t>
            </a:r>
          </a:p>
        </p:txBody>
      </p:sp>
      <p:sp>
        <p:nvSpPr>
          <p:cNvPr id="10" name="Текст 2"/>
          <p:cNvSpPr txBox="1">
            <a:spLocks/>
          </p:cNvSpPr>
          <p:nvPr/>
        </p:nvSpPr>
        <p:spPr>
          <a:xfrm>
            <a:off x="514350" y="3324802"/>
            <a:ext cx="8677275" cy="648745"/>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sz="1600" dirty="0"/>
              <a:t>Основные показатели бюджетов субъектов </a:t>
            </a:r>
            <a:r>
              <a:rPr lang="ru-RU" sz="1600" dirty="0" smtClean="0"/>
              <a:t>Приволжского </a:t>
            </a:r>
            <a:br>
              <a:rPr lang="ru-RU" sz="1600" dirty="0" smtClean="0"/>
            </a:br>
            <a:r>
              <a:rPr lang="ru-RU" sz="1600" dirty="0" smtClean="0"/>
              <a:t>федерального округа </a:t>
            </a:r>
            <a:r>
              <a:rPr lang="ru-RU" sz="1600" dirty="0"/>
              <a:t>за </a:t>
            </a:r>
            <a:r>
              <a:rPr lang="ru-RU" sz="1600" dirty="0" smtClean="0"/>
              <a:t>2020 </a:t>
            </a:r>
            <a:r>
              <a:rPr lang="ru-RU" sz="1600" dirty="0"/>
              <a:t>год (тыс</a:t>
            </a:r>
            <a:r>
              <a:rPr lang="ru-RU" sz="1600" dirty="0" smtClean="0"/>
              <a:t>. рублей</a:t>
            </a:r>
            <a:r>
              <a:rPr lang="ru-RU" sz="1600" dirty="0"/>
              <a:t>)</a:t>
            </a:r>
          </a:p>
        </p:txBody>
      </p:sp>
      <p:graphicFrame>
        <p:nvGraphicFramePr>
          <p:cNvPr id="6" name="Диаграмма 5"/>
          <p:cNvGraphicFramePr/>
          <p:nvPr>
            <p:extLst>
              <p:ext uri="{D42A27DB-BD31-4B8C-83A1-F6EECF244321}">
                <p14:modId xmlns:p14="http://schemas.microsoft.com/office/powerpoint/2010/main" val="1082574835"/>
              </p:ext>
            </p:extLst>
          </p:nvPr>
        </p:nvGraphicFramePr>
        <p:xfrm>
          <a:off x="619126" y="620784"/>
          <a:ext cx="2876549" cy="27892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Диаграмма 6"/>
          <p:cNvGraphicFramePr/>
          <p:nvPr>
            <p:extLst>
              <p:ext uri="{D42A27DB-BD31-4B8C-83A1-F6EECF244321}">
                <p14:modId xmlns:p14="http://schemas.microsoft.com/office/powerpoint/2010/main" val="3124366313"/>
              </p:ext>
            </p:extLst>
          </p:nvPr>
        </p:nvGraphicFramePr>
        <p:xfrm>
          <a:off x="3495675" y="620783"/>
          <a:ext cx="2876549" cy="27986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Диаграмма 7"/>
          <p:cNvGraphicFramePr/>
          <p:nvPr>
            <p:extLst>
              <p:ext uri="{D42A27DB-BD31-4B8C-83A1-F6EECF244321}">
                <p14:modId xmlns:p14="http://schemas.microsoft.com/office/powerpoint/2010/main" val="2805753185"/>
              </p:ext>
            </p:extLst>
          </p:nvPr>
        </p:nvGraphicFramePr>
        <p:xfrm>
          <a:off x="6372224" y="620782"/>
          <a:ext cx="2705101" cy="27986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2208716840"/>
              </p:ext>
            </p:extLst>
          </p:nvPr>
        </p:nvGraphicFramePr>
        <p:xfrm>
          <a:off x="514350" y="3818164"/>
          <a:ext cx="8484053" cy="2929890"/>
        </p:xfrm>
        <a:graphic>
          <a:graphicData uri="http://schemas.openxmlformats.org/drawingml/2006/table">
            <a:tbl>
              <a:tblPr>
                <a:tableStyleId>{616DA210-FB5B-4158-B5E0-FEB733F419BA}</a:tableStyleId>
              </a:tblPr>
              <a:tblGrid>
                <a:gridCol w="3386312"/>
                <a:gridCol w="1933036"/>
                <a:gridCol w="1659332"/>
                <a:gridCol w="1505373"/>
              </a:tblGrid>
              <a:tr h="280307">
                <a:tc>
                  <a:txBody>
                    <a:bodyPr/>
                    <a:lstStyle/>
                    <a:p>
                      <a:pPr algn="ctr" fontAlgn="ctr"/>
                      <a:r>
                        <a:rPr lang="ru-RU" sz="1100" b="1" u="none" strike="noStrike" dirty="0" smtClean="0">
                          <a:effectLst/>
                        </a:rPr>
                        <a:t>Субъект</a:t>
                      </a:r>
                      <a:endParaRPr lang="ru-RU" sz="1100" b="1" i="0" u="none" strike="noStrike" dirty="0">
                        <a:solidFill>
                          <a:srgbClr val="000000"/>
                        </a:solidFill>
                        <a:effectLst/>
                        <a:latin typeface="Times New Roman" panose="02020603050405020304" pitchFamily="18" charset="0"/>
                      </a:endParaRPr>
                    </a:p>
                  </a:txBody>
                  <a:tcPr marL="7620" marR="7620" marT="7620" marB="0" anchor="ctr">
                    <a:solidFill>
                      <a:schemeClr val="accent1">
                        <a:lumMod val="20000"/>
                        <a:lumOff val="80000"/>
                      </a:schemeClr>
                    </a:solidFill>
                  </a:tcPr>
                </a:tc>
                <a:tc>
                  <a:txBody>
                    <a:bodyPr/>
                    <a:lstStyle/>
                    <a:p>
                      <a:pPr algn="ctr" fontAlgn="ctr"/>
                      <a:r>
                        <a:rPr lang="ru-RU" sz="1100" b="1" u="none" strike="noStrike" dirty="0">
                          <a:effectLst/>
                        </a:rPr>
                        <a:t>Доходы</a:t>
                      </a:r>
                      <a:endParaRPr lang="ru-RU" sz="1100" b="1" i="0" u="none" strike="noStrike" dirty="0">
                        <a:solidFill>
                          <a:srgbClr val="000000"/>
                        </a:solidFill>
                        <a:effectLst/>
                        <a:latin typeface="Times New Roman" panose="02020603050405020304" pitchFamily="18" charset="0"/>
                      </a:endParaRPr>
                    </a:p>
                  </a:txBody>
                  <a:tcPr marL="7620" marR="7620" marT="7620" marB="0" anchor="ctr">
                    <a:solidFill>
                      <a:schemeClr val="accent1">
                        <a:lumMod val="20000"/>
                        <a:lumOff val="80000"/>
                      </a:schemeClr>
                    </a:solidFill>
                  </a:tcPr>
                </a:tc>
                <a:tc>
                  <a:txBody>
                    <a:bodyPr/>
                    <a:lstStyle/>
                    <a:p>
                      <a:pPr algn="ctr" fontAlgn="ctr"/>
                      <a:r>
                        <a:rPr lang="ru-RU" sz="1100" b="1" u="none" strike="noStrike" dirty="0">
                          <a:effectLst/>
                        </a:rPr>
                        <a:t>Расходы</a:t>
                      </a:r>
                      <a:endParaRPr lang="ru-RU" sz="1100" b="1" i="0" u="none" strike="noStrike" dirty="0">
                        <a:solidFill>
                          <a:srgbClr val="000000"/>
                        </a:solidFill>
                        <a:effectLst/>
                        <a:latin typeface="Times New Roman" panose="02020603050405020304" pitchFamily="18" charset="0"/>
                      </a:endParaRPr>
                    </a:p>
                  </a:txBody>
                  <a:tcPr marL="7620" marR="7620" marT="7620" marB="0" anchor="ctr">
                    <a:solidFill>
                      <a:schemeClr val="accent1">
                        <a:lumMod val="20000"/>
                        <a:lumOff val="80000"/>
                      </a:schemeClr>
                    </a:solidFill>
                  </a:tcPr>
                </a:tc>
                <a:tc>
                  <a:txBody>
                    <a:bodyPr/>
                    <a:lstStyle/>
                    <a:p>
                      <a:pPr algn="ctr" fontAlgn="ctr"/>
                      <a:r>
                        <a:rPr lang="ru-RU" sz="1100" b="1" u="none" strike="noStrike" dirty="0">
                          <a:effectLst/>
                        </a:rPr>
                        <a:t>Дефицит (-) / Профицит (+)</a:t>
                      </a:r>
                      <a:endParaRPr lang="ru-RU" sz="1100" b="1" i="0" u="none" strike="noStrike" dirty="0">
                        <a:solidFill>
                          <a:srgbClr val="000000"/>
                        </a:solidFill>
                        <a:effectLst/>
                        <a:latin typeface="Times New Roman" panose="02020603050405020304" pitchFamily="18" charset="0"/>
                      </a:endParaRPr>
                    </a:p>
                  </a:txBody>
                  <a:tcPr marL="7620" marR="7620" marT="7620" marB="0" anchor="ctr">
                    <a:solidFill>
                      <a:schemeClr val="accent1">
                        <a:lumMod val="20000"/>
                        <a:lumOff val="80000"/>
                      </a:schemeClr>
                    </a:solidFill>
                  </a:tcPr>
                </a:tc>
              </a:tr>
              <a:tr h="172235">
                <a:tc>
                  <a:txBody>
                    <a:bodyPr/>
                    <a:lstStyle/>
                    <a:p>
                      <a:pPr algn="l" fontAlgn="b"/>
                      <a:r>
                        <a:rPr lang="ru-RU" sz="1150" u="none" strike="noStrike" dirty="0">
                          <a:effectLst/>
                        </a:rPr>
                        <a:t>Республика Татарстан (Татарстан)</a:t>
                      </a:r>
                      <a:endParaRPr lang="ru-RU" sz="1150" b="0" i="0" u="none" strike="noStrike" dirty="0">
                        <a:solidFill>
                          <a:srgbClr val="000000"/>
                        </a:solidFill>
                        <a:effectLst/>
                        <a:latin typeface="Times New Roman" panose="02020603050405020304" pitchFamily="18" charset="0"/>
                      </a:endParaRPr>
                    </a:p>
                  </a:txBody>
                  <a:tcPr marL="36000" marR="36000" marT="0" marB="0" anchor="b"/>
                </a:tc>
                <a:tc>
                  <a:txBody>
                    <a:bodyPr/>
                    <a:lstStyle/>
                    <a:p>
                      <a:pPr algn="r" fontAlgn="t"/>
                      <a:r>
                        <a:rPr lang="ru-RU" sz="1150" b="0" i="0" u="none" strike="noStrike" dirty="0" smtClean="0">
                          <a:solidFill>
                            <a:srgbClr val="000000"/>
                          </a:solidFill>
                          <a:effectLst/>
                          <a:latin typeface="+mn-lt"/>
                        </a:rPr>
                        <a:t>293</a:t>
                      </a:r>
                      <a:r>
                        <a:rPr lang="ru-RU" sz="1150" b="0" i="0" u="none" strike="noStrike" baseline="0" dirty="0" smtClean="0">
                          <a:solidFill>
                            <a:srgbClr val="000000"/>
                          </a:solidFill>
                          <a:effectLst/>
                          <a:latin typeface="+mn-lt"/>
                        </a:rPr>
                        <a:t> 389 797,4</a:t>
                      </a:r>
                      <a:endParaRPr lang="ru-RU" sz="1150" b="0" i="0" u="none" strike="noStrike" dirty="0">
                        <a:solidFill>
                          <a:srgbClr val="000000"/>
                        </a:solidFill>
                        <a:effectLst/>
                        <a:latin typeface="+mn-lt"/>
                      </a:endParaRPr>
                    </a:p>
                  </a:txBody>
                  <a:tcPr marL="9525" marR="9525" marT="9525" marB="0"/>
                </a:tc>
                <a:tc>
                  <a:txBody>
                    <a:bodyPr/>
                    <a:lstStyle/>
                    <a:p>
                      <a:pPr algn="r" fontAlgn="t"/>
                      <a:r>
                        <a:rPr lang="ru-RU" sz="1150" b="0" i="0" u="none" strike="noStrike" dirty="0" smtClean="0">
                          <a:solidFill>
                            <a:srgbClr val="000000"/>
                          </a:solidFill>
                          <a:effectLst/>
                          <a:latin typeface="+mn-lt"/>
                        </a:rPr>
                        <a:t>316 973 183,0</a:t>
                      </a:r>
                      <a:endParaRPr lang="ru-RU" sz="1150" b="0" i="0" u="none" strike="noStrike" dirty="0">
                        <a:solidFill>
                          <a:srgbClr val="000000"/>
                        </a:solidFill>
                        <a:effectLst/>
                        <a:latin typeface="+mn-lt"/>
                      </a:endParaRPr>
                    </a:p>
                  </a:txBody>
                  <a:tcPr marL="9525" marR="9525" marT="9525" marB="0"/>
                </a:tc>
                <a:tc>
                  <a:txBody>
                    <a:bodyPr/>
                    <a:lstStyle/>
                    <a:p>
                      <a:pPr algn="r" fontAlgn="t"/>
                      <a:r>
                        <a:rPr lang="ru-RU" sz="1150" b="0" i="0" u="none" strike="noStrike" dirty="0" smtClean="0">
                          <a:solidFill>
                            <a:srgbClr val="000000"/>
                          </a:solidFill>
                          <a:effectLst/>
                          <a:latin typeface="+mn-lt"/>
                        </a:rPr>
                        <a:t>-23 583 385,6</a:t>
                      </a:r>
                      <a:endParaRPr lang="ru-RU" sz="1150" b="0" i="0" u="none" strike="noStrike" dirty="0">
                        <a:solidFill>
                          <a:srgbClr val="000000"/>
                        </a:solidFill>
                        <a:effectLst/>
                        <a:latin typeface="+mn-lt"/>
                      </a:endParaRPr>
                    </a:p>
                  </a:txBody>
                  <a:tcPr marL="9525" marR="9525" marT="9525" marB="0"/>
                </a:tc>
              </a:tr>
              <a:tr h="172235">
                <a:tc>
                  <a:txBody>
                    <a:bodyPr/>
                    <a:lstStyle/>
                    <a:p>
                      <a:pPr algn="l" fontAlgn="b"/>
                      <a:r>
                        <a:rPr lang="ru-RU" sz="1150" u="none" strike="noStrike" dirty="0">
                          <a:effectLst/>
                        </a:rPr>
                        <a:t>Республика Башкортостан</a:t>
                      </a:r>
                      <a:endParaRPr lang="ru-RU" sz="1150" b="0" i="0" u="none" strike="noStrike" dirty="0">
                        <a:solidFill>
                          <a:srgbClr val="000000"/>
                        </a:solidFill>
                        <a:effectLst/>
                        <a:latin typeface="Times New Roman" panose="02020603050405020304" pitchFamily="18" charset="0"/>
                      </a:endParaRPr>
                    </a:p>
                  </a:txBody>
                  <a:tcPr marL="36000" marR="36000" marT="0" marB="0" anchor="b"/>
                </a:tc>
                <a:tc>
                  <a:txBody>
                    <a:bodyPr/>
                    <a:lstStyle/>
                    <a:p>
                      <a:pPr algn="r" fontAlgn="t"/>
                      <a:r>
                        <a:rPr lang="ru-RU" sz="1150" b="0" i="0" u="none" strike="noStrike" dirty="0" smtClean="0">
                          <a:solidFill>
                            <a:srgbClr val="000000"/>
                          </a:solidFill>
                          <a:effectLst/>
                          <a:latin typeface="+mn-lt"/>
                        </a:rPr>
                        <a:t>219 895 149,1</a:t>
                      </a:r>
                      <a:endParaRPr lang="ru-RU" sz="1150" b="0" i="0" u="none" strike="noStrike" dirty="0">
                        <a:solidFill>
                          <a:srgbClr val="000000"/>
                        </a:solidFill>
                        <a:effectLst/>
                        <a:latin typeface="+mn-lt"/>
                      </a:endParaRPr>
                    </a:p>
                  </a:txBody>
                  <a:tcPr marL="9525" marR="9525" marT="9525" marB="0"/>
                </a:tc>
                <a:tc>
                  <a:txBody>
                    <a:bodyPr/>
                    <a:lstStyle/>
                    <a:p>
                      <a:pPr algn="r" fontAlgn="t"/>
                      <a:r>
                        <a:rPr lang="ru-RU" sz="1150" b="0" i="0" u="none" strike="noStrike" dirty="0" smtClean="0">
                          <a:solidFill>
                            <a:srgbClr val="000000"/>
                          </a:solidFill>
                          <a:effectLst/>
                          <a:latin typeface="+mn-lt"/>
                        </a:rPr>
                        <a:t>259 349 138,3</a:t>
                      </a:r>
                      <a:endParaRPr lang="ru-RU" sz="1150" b="0" i="0" u="none" strike="noStrike" dirty="0">
                        <a:solidFill>
                          <a:srgbClr val="000000"/>
                        </a:solidFill>
                        <a:effectLst/>
                        <a:latin typeface="+mn-lt"/>
                      </a:endParaRPr>
                    </a:p>
                  </a:txBody>
                  <a:tcPr marL="9525" marR="9525" marT="9525" marB="0"/>
                </a:tc>
                <a:tc>
                  <a:txBody>
                    <a:bodyPr/>
                    <a:lstStyle/>
                    <a:p>
                      <a:pPr algn="r" fontAlgn="t"/>
                      <a:r>
                        <a:rPr lang="ru-RU" sz="1150" b="0" i="0" u="none" strike="noStrike" dirty="0" smtClean="0">
                          <a:solidFill>
                            <a:srgbClr val="000000"/>
                          </a:solidFill>
                          <a:effectLst/>
                          <a:latin typeface="+mn-lt"/>
                        </a:rPr>
                        <a:t>-39 453 989,2</a:t>
                      </a:r>
                      <a:endParaRPr lang="ru-RU" sz="1150" b="0" i="0" u="none" strike="noStrike" dirty="0">
                        <a:solidFill>
                          <a:srgbClr val="000000"/>
                        </a:solidFill>
                        <a:effectLst/>
                        <a:latin typeface="+mn-lt"/>
                      </a:endParaRPr>
                    </a:p>
                  </a:txBody>
                  <a:tcPr marL="9525" marR="9525" marT="9525" marB="0"/>
                </a:tc>
              </a:tr>
              <a:tr h="172235">
                <a:tc>
                  <a:txBody>
                    <a:bodyPr/>
                    <a:lstStyle/>
                    <a:p>
                      <a:pPr algn="l" fontAlgn="b"/>
                      <a:r>
                        <a:rPr lang="ru-RU" sz="1150" u="none" strike="noStrike" dirty="0">
                          <a:effectLst/>
                        </a:rPr>
                        <a:t>Республика Марий Эл</a:t>
                      </a:r>
                      <a:endParaRPr lang="ru-RU" sz="1150" b="0" i="0" u="none" strike="noStrike" dirty="0">
                        <a:solidFill>
                          <a:srgbClr val="000000"/>
                        </a:solidFill>
                        <a:effectLst/>
                        <a:latin typeface="Times New Roman" panose="02020603050405020304" pitchFamily="18" charset="0"/>
                      </a:endParaRPr>
                    </a:p>
                  </a:txBody>
                  <a:tcPr marL="36000" marR="36000" marT="0" marB="0" anchor="b"/>
                </a:tc>
                <a:tc>
                  <a:txBody>
                    <a:bodyPr/>
                    <a:lstStyle/>
                    <a:p>
                      <a:pPr algn="r" fontAlgn="t"/>
                      <a:r>
                        <a:rPr lang="ru-RU" sz="1150" b="0" i="0" u="none" strike="noStrike" dirty="0" smtClean="0">
                          <a:solidFill>
                            <a:srgbClr val="000000"/>
                          </a:solidFill>
                          <a:effectLst/>
                          <a:latin typeface="+mn-lt"/>
                        </a:rPr>
                        <a:t>42 796 085,5</a:t>
                      </a:r>
                      <a:endParaRPr lang="ru-RU" sz="1150" b="0" i="0" u="none" strike="noStrike" dirty="0">
                        <a:solidFill>
                          <a:srgbClr val="000000"/>
                        </a:solidFill>
                        <a:effectLst/>
                        <a:latin typeface="+mn-lt"/>
                      </a:endParaRPr>
                    </a:p>
                  </a:txBody>
                  <a:tcPr marL="9525" marR="9525" marT="9525" marB="0"/>
                </a:tc>
                <a:tc>
                  <a:txBody>
                    <a:bodyPr/>
                    <a:lstStyle/>
                    <a:p>
                      <a:pPr algn="r" fontAlgn="t"/>
                      <a:r>
                        <a:rPr lang="ru-RU" sz="1150" b="0" i="0" u="none" strike="noStrike" dirty="0" smtClean="0">
                          <a:solidFill>
                            <a:srgbClr val="000000"/>
                          </a:solidFill>
                          <a:effectLst/>
                          <a:latin typeface="+mn-lt"/>
                        </a:rPr>
                        <a:t>42 815 094,5</a:t>
                      </a:r>
                      <a:endParaRPr lang="ru-RU" sz="1150" b="0" i="0" u="none" strike="noStrike" dirty="0">
                        <a:solidFill>
                          <a:srgbClr val="000000"/>
                        </a:solidFill>
                        <a:effectLst/>
                        <a:latin typeface="+mn-lt"/>
                      </a:endParaRPr>
                    </a:p>
                  </a:txBody>
                  <a:tcPr marL="9525" marR="9525" marT="9525" marB="0"/>
                </a:tc>
                <a:tc>
                  <a:txBody>
                    <a:bodyPr/>
                    <a:lstStyle/>
                    <a:p>
                      <a:pPr algn="r" fontAlgn="t"/>
                      <a:r>
                        <a:rPr lang="ru-RU" sz="1150" b="0" i="0" u="none" strike="noStrike" dirty="0" smtClean="0">
                          <a:solidFill>
                            <a:srgbClr val="000000"/>
                          </a:solidFill>
                          <a:effectLst/>
                          <a:latin typeface="+mn-lt"/>
                        </a:rPr>
                        <a:t>-19 009,0</a:t>
                      </a:r>
                      <a:endParaRPr lang="ru-RU" sz="1150" b="0" i="0" u="none" strike="noStrike" dirty="0">
                        <a:solidFill>
                          <a:srgbClr val="000000"/>
                        </a:solidFill>
                        <a:effectLst/>
                        <a:latin typeface="+mn-lt"/>
                      </a:endParaRPr>
                    </a:p>
                  </a:txBody>
                  <a:tcPr marL="9525" marR="9525" marT="9525" marB="0"/>
                </a:tc>
              </a:tr>
              <a:tr h="172235">
                <a:tc>
                  <a:txBody>
                    <a:bodyPr/>
                    <a:lstStyle/>
                    <a:p>
                      <a:pPr algn="l" fontAlgn="b"/>
                      <a:r>
                        <a:rPr lang="ru-RU" sz="1150" u="none" strike="noStrike" dirty="0">
                          <a:effectLst/>
                        </a:rPr>
                        <a:t>Республика Мордовия</a:t>
                      </a:r>
                      <a:endParaRPr lang="ru-RU" sz="1150" b="0" i="0" u="none" strike="noStrike" dirty="0">
                        <a:solidFill>
                          <a:srgbClr val="000000"/>
                        </a:solidFill>
                        <a:effectLst/>
                        <a:latin typeface="Times New Roman" panose="02020603050405020304" pitchFamily="18" charset="0"/>
                      </a:endParaRPr>
                    </a:p>
                  </a:txBody>
                  <a:tcPr marL="36000" marR="36000" marT="0" marB="0" anchor="b"/>
                </a:tc>
                <a:tc>
                  <a:txBody>
                    <a:bodyPr/>
                    <a:lstStyle/>
                    <a:p>
                      <a:pPr algn="r" fontAlgn="t"/>
                      <a:r>
                        <a:rPr lang="ru-RU" sz="1150" b="0" i="0" u="none" strike="noStrike" dirty="0" smtClean="0">
                          <a:solidFill>
                            <a:srgbClr val="000000"/>
                          </a:solidFill>
                          <a:effectLst/>
                          <a:latin typeface="+mn-lt"/>
                        </a:rPr>
                        <a:t>51 945 379,6</a:t>
                      </a:r>
                      <a:endParaRPr lang="ru-RU" sz="1150" b="0" i="0" u="none" strike="noStrike" dirty="0">
                        <a:solidFill>
                          <a:srgbClr val="000000"/>
                        </a:solidFill>
                        <a:effectLst/>
                        <a:latin typeface="+mn-lt"/>
                      </a:endParaRPr>
                    </a:p>
                  </a:txBody>
                  <a:tcPr marL="9525" marR="9525" marT="9525" marB="0"/>
                </a:tc>
                <a:tc>
                  <a:txBody>
                    <a:bodyPr/>
                    <a:lstStyle/>
                    <a:p>
                      <a:pPr algn="r" fontAlgn="t"/>
                      <a:r>
                        <a:rPr lang="ru-RU" sz="1150" b="0" i="0" u="none" strike="noStrike" dirty="0" smtClean="0">
                          <a:solidFill>
                            <a:srgbClr val="000000"/>
                          </a:solidFill>
                          <a:effectLst/>
                          <a:latin typeface="+mn-lt"/>
                        </a:rPr>
                        <a:t>50 145 298,1</a:t>
                      </a:r>
                      <a:endParaRPr lang="ru-RU" sz="1150" b="0" i="0" u="none" strike="noStrike" dirty="0">
                        <a:solidFill>
                          <a:srgbClr val="000000"/>
                        </a:solidFill>
                        <a:effectLst/>
                        <a:latin typeface="+mn-lt"/>
                      </a:endParaRPr>
                    </a:p>
                  </a:txBody>
                  <a:tcPr marL="9525" marR="9525" marT="9525" marB="0"/>
                </a:tc>
                <a:tc>
                  <a:txBody>
                    <a:bodyPr/>
                    <a:lstStyle/>
                    <a:p>
                      <a:pPr algn="r" fontAlgn="t"/>
                      <a:r>
                        <a:rPr lang="ru-RU" sz="1150" b="0" i="0" u="none" strike="noStrike" dirty="0" smtClean="0">
                          <a:solidFill>
                            <a:srgbClr val="000000"/>
                          </a:solidFill>
                          <a:effectLst/>
                          <a:latin typeface="+mn-lt"/>
                        </a:rPr>
                        <a:t>1 800</a:t>
                      </a:r>
                      <a:r>
                        <a:rPr lang="ru-RU" sz="1150" b="0" i="0" u="none" strike="noStrike" baseline="0" dirty="0" smtClean="0">
                          <a:solidFill>
                            <a:srgbClr val="000000"/>
                          </a:solidFill>
                          <a:effectLst/>
                          <a:latin typeface="+mn-lt"/>
                        </a:rPr>
                        <a:t> 081,5</a:t>
                      </a:r>
                      <a:endParaRPr lang="ru-RU" sz="1150" b="0" i="0" u="none" strike="noStrike" dirty="0">
                        <a:solidFill>
                          <a:srgbClr val="000000"/>
                        </a:solidFill>
                        <a:effectLst/>
                        <a:latin typeface="+mn-lt"/>
                      </a:endParaRPr>
                    </a:p>
                  </a:txBody>
                  <a:tcPr marL="9525" marR="9525" marT="9525" marB="0"/>
                </a:tc>
              </a:tr>
              <a:tr h="172235">
                <a:tc>
                  <a:txBody>
                    <a:bodyPr/>
                    <a:lstStyle/>
                    <a:p>
                      <a:pPr algn="l" fontAlgn="b"/>
                      <a:r>
                        <a:rPr lang="ru-RU" sz="1150" u="none" strike="noStrike" dirty="0">
                          <a:effectLst/>
                        </a:rPr>
                        <a:t>Удмуртская Республика</a:t>
                      </a:r>
                      <a:endParaRPr lang="ru-RU" sz="1150" b="0" i="0" u="none" strike="noStrike" dirty="0">
                        <a:solidFill>
                          <a:srgbClr val="000000"/>
                        </a:solidFill>
                        <a:effectLst/>
                        <a:latin typeface="Times New Roman" panose="02020603050405020304" pitchFamily="18" charset="0"/>
                      </a:endParaRPr>
                    </a:p>
                  </a:txBody>
                  <a:tcPr marL="36000" marR="36000" marT="0" marB="0" anchor="b"/>
                </a:tc>
                <a:tc>
                  <a:txBody>
                    <a:bodyPr/>
                    <a:lstStyle/>
                    <a:p>
                      <a:pPr algn="r" fontAlgn="t"/>
                      <a:r>
                        <a:rPr lang="ru-RU" sz="1150" b="0" i="0" u="none" strike="noStrike" dirty="0" smtClean="0">
                          <a:solidFill>
                            <a:srgbClr val="000000"/>
                          </a:solidFill>
                          <a:effectLst/>
                          <a:latin typeface="+mn-lt"/>
                        </a:rPr>
                        <a:t>85 262 659,8</a:t>
                      </a:r>
                      <a:endParaRPr lang="ru-RU" sz="1150" b="0" i="0" u="none" strike="noStrike" dirty="0">
                        <a:solidFill>
                          <a:srgbClr val="000000"/>
                        </a:solidFill>
                        <a:effectLst/>
                        <a:latin typeface="+mn-lt"/>
                      </a:endParaRPr>
                    </a:p>
                  </a:txBody>
                  <a:tcPr marL="9525" marR="9525" marT="9525" marB="0"/>
                </a:tc>
                <a:tc>
                  <a:txBody>
                    <a:bodyPr/>
                    <a:lstStyle/>
                    <a:p>
                      <a:pPr algn="r" fontAlgn="t"/>
                      <a:r>
                        <a:rPr lang="ru-RU" sz="1150" b="0" i="0" u="none" strike="noStrike" dirty="0" smtClean="0">
                          <a:solidFill>
                            <a:srgbClr val="000000"/>
                          </a:solidFill>
                          <a:effectLst/>
                          <a:latin typeface="+mn-lt"/>
                        </a:rPr>
                        <a:t>100 125 324,6</a:t>
                      </a:r>
                      <a:endParaRPr lang="ru-RU" sz="1150" b="0" i="0" u="none" strike="noStrike" dirty="0">
                        <a:solidFill>
                          <a:srgbClr val="000000"/>
                        </a:solidFill>
                        <a:effectLst/>
                        <a:latin typeface="+mn-lt"/>
                      </a:endParaRPr>
                    </a:p>
                  </a:txBody>
                  <a:tcPr marL="9525" marR="9525" marT="9525" marB="0"/>
                </a:tc>
                <a:tc>
                  <a:txBody>
                    <a:bodyPr/>
                    <a:lstStyle/>
                    <a:p>
                      <a:pPr algn="r" fontAlgn="t"/>
                      <a:r>
                        <a:rPr lang="ru-RU" sz="1150" b="0" i="0" u="none" strike="noStrike" dirty="0" smtClean="0">
                          <a:solidFill>
                            <a:srgbClr val="000000"/>
                          </a:solidFill>
                          <a:effectLst/>
                          <a:latin typeface="+mn-lt"/>
                        </a:rPr>
                        <a:t>-14 862 664,8</a:t>
                      </a:r>
                      <a:endParaRPr lang="ru-RU" sz="1150" b="0" i="0" u="none" strike="noStrike" dirty="0">
                        <a:solidFill>
                          <a:srgbClr val="000000"/>
                        </a:solidFill>
                        <a:effectLst/>
                        <a:latin typeface="+mn-lt"/>
                      </a:endParaRPr>
                    </a:p>
                  </a:txBody>
                  <a:tcPr marL="9525" marR="9525" marT="9525" marB="0"/>
                </a:tc>
              </a:tr>
              <a:tr h="172235">
                <a:tc>
                  <a:txBody>
                    <a:bodyPr/>
                    <a:lstStyle/>
                    <a:p>
                      <a:pPr algn="l" fontAlgn="b"/>
                      <a:r>
                        <a:rPr lang="ru-RU" sz="1150" u="none" strike="noStrike" dirty="0">
                          <a:effectLst/>
                        </a:rPr>
                        <a:t>Чувашская Республика-Чувашия</a:t>
                      </a:r>
                      <a:endParaRPr lang="ru-RU" sz="1150" b="0" i="0" u="none" strike="noStrike" dirty="0">
                        <a:solidFill>
                          <a:srgbClr val="000000"/>
                        </a:solidFill>
                        <a:effectLst/>
                        <a:latin typeface="Times New Roman" panose="02020603050405020304" pitchFamily="18" charset="0"/>
                      </a:endParaRPr>
                    </a:p>
                  </a:txBody>
                  <a:tcPr marL="36000" marR="36000" marT="0" marB="0" anchor="b"/>
                </a:tc>
                <a:tc>
                  <a:txBody>
                    <a:bodyPr/>
                    <a:lstStyle/>
                    <a:p>
                      <a:pPr algn="r" fontAlgn="t"/>
                      <a:r>
                        <a:rPr lang="ru-RU" sz="1150" b="0" i="0" u="none" strike="noStrike" dirty="0" smtClean="0">
                          <a:solidFill>
                            <a:srgbClr val="000000"/>
                          </a:solidFill>
                          <a:effectLst/>
                          <a:latin typeface="+mn-lt"/>
                        </a:rPr>
                        <a:t>70 244 010,8</a:t>
                      </a:r>
                      <a:endParaRPr lang="ru-RU" sz="1150" b="0" i="0" u="none" strike="noStrike" dirty="0">
                        <a:solidFill>
                          <a:srgbClr val="000000"/>
                        </a:solidFill>
                        <a:effectLst/>
                        <a:latin typeface="+mn-lt"/>
                      </a:endParaRPr>
                    </a:p>
                  </a:txBody>
                  <a:tcPr marL="9525" marR="9525" marT="9525" marB="0"/>
                </a:tc>
                <a:tc>
                  <a:txBody>
                    <a:bodyPr/>
                    <a:lstStyle/>
                    <a:p>
                      <a:pPr algn="r" fontAlgn="t"/>
                      <a:r>
                        <a:rPr lang="ru-RU" sz="1150" b="0" i="0" u="none" strike="noStrike" dirty="0" smtClean="0">
                          <a:solidFill>
                            <a:srgbClr val="000000"/>
                          </a:solidFill>
                          <a:effectLst/>
                          <a:latin typeface="+mn-lt"/>
                        </a:rPr>
                        <a:t>69 521 157,8</a:t>
                      </a:r>
                      <a:endParaRPr lang="ru-RU" sz="1150" b="0" i="0" u="none" strike="noStrike" dirty="0">
                        <a:solidFill>
                          <a:srgbClr val="000000"/>
                        </a:solidFill>
                        <a:effectLst/>
                        <a:latin typeface="+mn-lt"/>
                      </a:endParaRPr>
                    </a:p>
                  </a:txBody>
                  <a:tcPr marL="9525" marR="9525" marT="9525" marB="0"/>
                </a:tc>
                <a:tc>
                  <a:txBody>
                    <a:bodyPr/>
                    <a:lstStyle/>
                    <a:p>
                      <a:pPr algn="r" fontAlgn="t"/>
                      <a:r>
                        <a:rPr lang="ru-RU" sz="1150" b="0" i="0" u="none" strike="noStrike" dirty="0" smtClean="0">
                          <a:solidFill>
                            <a:srgbClr val="000000"/>
                          </a:solidFill>
                          <a:effectLst/>
                          <a:latin typeface="+mn-lt"/>
                        </a:rPr>
                        <a:t>722 853,0</a:t>
                      </a:r>
                      <a:endParaRPr lang="ru-RU" sz="1150" b="0" i="0" u="none" strike="noStrike" dirty="0">
                        <a:solidFill>
                          <a:srgbClr val="000000"/>
                        </a:solidFill>
                        <a:effectLst/>
                        <a:latin typeface="+mn-lt"/>
                      </a:endParaRPr>
                    </a:p>
                  </a:txBody>
                  <a:tcPr marL="9525" marR="9525" marT="9525" marB="0"/>
                </a:tc>
              </a:tr>
              <a:tr h="172235">
                <a:tc>
                  <a:txBody>
                    <a:bodyPr/>
                    <a:lstStyle/>
                    <a:p>
                      <a:pPr algn="l" fontAlgn="b"/>
                      <a:r>
                        <a:rPr lang="ru-RU" sz="1150" u="none" strike="noStrike">
                          <a:effectLst/>
                        </a:rPr>
                        <a:t>Нижегородская область</a:t>
                      </a:r>
                      <a:endParaRPr lang="ru-RU" sz="1150" b="0" i="0" u="none" strike="noStrike">
                        <a:solidFill>
                          <a:srgbClr val="000000"/>
                        </a:solidFill>
                        <a:effectLst/>
                        <a:latin typeface="Times New Roman" panose="02020603050405020304" pitchFamily="18" charset="0"/>
                      </a:endParaRPr>
                    </a:p>
                  </a:txBody>
                  <a:tcPr marL="36000" marR="36000" marT="0" marB="0" anchor="b"/>
                </a:tc>
                <a:tc>
                  <a:txBody>
                    <a:bodyPr/>
                    <a:lstStyle/>
                    <a:p>
                      <a:pPr algn="r" fontAlgn="t"/>
                      <a:r>
                        <a:rPr lang="ru-RU" sz="1150" b="0" i="0" u="none" strike="noStrike" dirty="0" smtClean="0">
                          <a:solidFill>
                            <a:srgbClr val="000000"/>
                          </a:solidFill>
                          <a:effectLst/>
                          <a:latin typeface="+mn-lt"/>
                        </a:rPr>
                        <a:t>211 865 052,2</a:t>
                      </a:r>
                      <a:endParaRPr lang="ru-RU" sz="1150" b="0" i="0" u="none" strike="noStrike" dirty="0">
                        <a:solidFill>
                          <a:srgbClr val="000000"/>
                        </a:solidFill>
                        <a:effectLst/>
                        <a:latin typeface="+mn-lt"/>
                      </a:endParaRPr>
                    </a:p>
                  </a:txBody>
                  <a:tcPr marL="9525" marR="9525" marT="9525" marB="0"/>
                </a:tc>
                <a:tc>
                  <a:txBody>
                    <a:bodyPr/>
                    <a:lstStyle/>
                    <a:p>
                      <a:pPr algn="r" fontAlgn="t"/>
                      <a:r>
                        <a:rPr lang="ru-RU" sz="1150" b="0" i="0" u="none" strike="noStrike" dirty="0" smtClean="0">
                          <a:solidFill>
                            <a:srgbClr val="000000"/>
                          </a:solidFill>
                          <a:effectLst/>
                          <a:latin typeface="+mn-lt"/>
                        </a:rPr>
                        <a:t>224 419 364,2</a:t>
                      </a:r>
                      <a:endParaRPr lang="ru-RU" sz="1150" b="0" i="0" u="none" strike="noStrike" dirty="0">
                        <a:solidFill>
                          <a:srgbClr val="000000"/>
                        </a:solidFill>
                        <a:effectLst/>
                        <a:latin typeface="+mn-lt"/>
                      </a:endParaRPr>
                    </a:p>
                  </a:txBody>
                  <a:tcPr marL="9525" marR="9525" marT="9525" marB="0"/>
                </a:tc>
                <a:tc>
                  <a:txBody>
                    <a:bodyPr/>
                    <a:lstStyle/>
                    <a:p>
                      <a:pPr algn="r" fontAlgn="t"/>
                      <a:r>
                        <a:rPr lang="ru-RU" sz="1150" b="0" i="0" u="none" strike="noStrike" dirty="0" smtClean="0">
                          <a:solidFill>
                            <a:srgbClr val="000000"/>
                          </a:solidFill>
                          <a:effectLst/>
                          <a:latin typeface="+mn-lt"/>
                        </a:rPr>
                        <a:t>-12 554 312,0</a:t>
                      </a:r>
                      <a:endParaRPr lang="ru-RU" sz="1150" b="0" i="0" u="none" strike="noStrike" dirty="0">
                        <a:solidFill>
                          <a:srgbClr val="000000"/>
                        </a:solidFill>
                        <a:effectLst/>
                        <a:latin typeface="+mn-lt"/>
                      </a:endParaRPr>
                    </a:p>
                  </a:txBody>
                  <a:tcPr marL="9525" marR="9525" marT="9525" marB="0"/>
                </a:tc>
              </a:tr>
              <a:tr h="172235">
                <a:tc>
                  <a:txBody>
                    <a:bodyPr/>
                    <a:lstStyle/>
                    <a:p>
                      <a:pPr algn="l" fontAlgn="b"/>
                      <a:r>
                        <a:rPr lang="ru-RU" sz="1150" u="none" strike="noStrike" dirty="0">
                          <a:effectLst/>
                        </a:rPr>
                        <a:t>Кировская область</a:t>
                      </a:r>
                      <a:endParaRPr lang="ru-RU" sz="1150" b="0" i="0" u="none" strike="noStrike" dirty="0">
                        <a:solidFill>
                          <a:srgbClr val="000000"/>
                        </a:solidFill>
                        <a:effectLst/>
                        <a:latin typeface="Times New Roman" panose="02020603050405020304" pitchFamily="18" charset="0"/>
                      </a:endParaRPr>
                    </a:p>
                  </a:txBody>
                  <a:tcPr marL="36000" marR="36000" marT="0" marB="0" anchor="b"/>
                </a:tc>
                <a:tc>
                  <a:txBody>
                    <a:bodyPr/>
                    <a:lstStyle/>
                    <a:p>
                      <a:pPr algn="r" fontAlgn="t"/>
                      <a:r>
                        <a:rPr lang="ru-RU" sz="1150" b="0" i="0" u="none" strike="noStrike" dirty="0" smtClean="0">
                          <a:solidFill>
                            <a:srgbClr val="000000"/>
                          </a:solidFill>
                          <a:effectLst/>
                          <a:latin typeface="+mn-lt"/>
                        </a:rPr>
                        <a:t>69 969 325,0</a:t>
                      </a:r>
                      <a:endParaRPr lang="ru-RU" sz="1150" b="0" i="0" u="none" strike="noStrike" dirty="0">
                        <a:solidFill>
                          <a:srgbClr val="000000"/>
                        </a:solidFill>
                        <a:effectLst/>
                        <a:latin typeface="+mn-lt"/>
                      </a:endParaRPr>
                    </a:p>
                  </a:txBody>
                  <a:tcPr marL="9525" marR="9525" marT="9525" marB="0"/>
                </a:tc>
                <a:tc>
                  <a:txBody>
                    <a:bodyPr/>
                    <a:lstStyle/>
                    <a:p>
                      <a:pPr algn="r" fontAlgn="t"/>
                      <a:r>
                        <a:rPr lang="ru-RU" sz="1150" b="0" i="0" u="none" strike="noStrike" dirty="0" smtClean="0">
                          <a:solidFill>
                            <a:srgbClr val="000000"/>
                          </a:solidFill>
                          <a:effectLst/>
                          <a:latin typeface="+mn-lt"/>
                        </a:rPr>
                        <a:t>69 707 457,0</a:t>
                      </a:r>
                      <a:endParaRPr lang="ru-RU" sz="1150" b="0" i="0" u="none" strike="noStrike" dirty="0">
                        <a:solidFill>
                          <a:srgbClr val="000000"/>
                        </a:solidFill>
                        <a:effectLst/>
                        <a:latin typeface="+mn-lt"/>
                      </a:endParaRPr>
                    </a:p>
                  </a:txBody>
                  <a:tcPr marL="9525" marR="9525" marT="9525" marB="0"/>
                </a:tc>
                <a:tc>
                  <a:txBody>
                    <a:bodyPr/>
                    <a:lstStyle/>
                    <a:p>
                      <a:pPr algn="r" fontAlgn="t"/>
                      <a:r>
                        <a:rPr lang="ru-RU" sz="1150" b="0" i="0" u="none" strike="noStrike" dirty="0" smtClean="0">
                          <a:solidFill>
                            <a:srgbClr val="000000"/>
                          </a:solidFill>
                          <a:effectLst/>
                          <a:latin typeface="+mn-lt"/>
                        </a:rPr>
                        <a:t>261 868,0</a:t>
                      </a:r>
                      <a:endParaRPr lang="ru-RU" sz="1150" b="0" i="0" u="none" strike="noStrike" dirty="0">
                        <a:solidFill>
                          <a:srgbClr val="000000"/>
                        </a:solidFill>
                        <a:effectLst/>
                        <a:latin typeface="+mn-lt"/>
                      </a:endParaRPr>
                    </a:p>
                  </a:txBody>
                  <a:tcPr marL="9525" marR="9525" marT="9525" marB="0"/>
                </a:tc>
              </a:tr>
              <a:tr h="172235">
                <a:tc>
                  <a:txBody>
                    <a:bodyPr/>
                    <a:lstStyle/>
                    <a:p>
                      <a:pPr algn="l" fontAlgn="b"/>
                      <a:r>
                        <a:rPr lang="ru-RU" sz="1150" u="none" strike="noStrike">
                          <a:effectLst/>
                        </a:rPr>
                        <a:t>Самарская область</a:t>
                      </a:r>
                      <a:endParaRPr lang="ru-RU" sz="1150" b="0" i="0" u="none" strike="noStrike">
                        <a:solidFill>
                          <a:srgbClr val="000000"/>
                        </a:solidFill>
                        <a:effectLst/>
                        <a:latin typeface="Times New Roman" panose="02020603050405020304" pitchFamily="18" charset="0"/>
                      </a:endParaRPr>
                    </a:p>
                  </a:txBody>
                  <a:tcPr marL="36000" marR="36000" marT="0" marB="0" anchor="b"/>
                </a:tc>
                <a:tc>
                  <a:txBody>
                    <a:bodyPr/>
                    <a:lstStyle/>
                    <a:p>
                      <a:pPr algn="r" fontAlgn="t"/>
                      <a:r>
                        <a:rPr lang="ru-RU" sz="1150" b="0" i="0" u="none" strike="noStrike" dirty="0" smtClean="0">
                          <a:solidFill>
                            <a:srgbClr val="000000"/>
                          </a:solidFill>
                          <a:effectLst/>
                          <a:latin typeface="+mn-lt"/>
                        </a:rPr>
                        <a:t>211 963 574,3</a:t>
                      </a:r>
                      <a:endParaRPr lang="ru-RU" sz="1150" b="0" i="0" u="none" strike="noStrike" dirty="0">
                        <a:solidFill>
                          <a:srgbClr val="000000"/>
                        </a:solidFill>
                        <a:effectLst/>
                        <a:latin typeface="+mn-lt"/>
                      </a:endParaRPr>
                    </a:p>
                  </a:txBody>
                  <a:tcPr marL="9525" marR="9525" marT="9525" marB="0"/>
                </a:tc>
                <a:tc>
                  <a:txBody>
                    <a:bodyPr/>
                    <a:lstStyle/>
                    <a:p>
                      <a:pPr algn="r" fontAlgn="t"/>
                      <a:r>
                        <a:rPr lang="ru-RU" sz="1150" b="0" i="0" u="none" strike="noStrike" dirty="0" smtClean="0">
                          <a:solidFill>
                            <a:srgbClr val="000000"/>
                          </a:solidFill>
                          <a:effectLst/>
                          <a:latin typeface="+mn-lt"/>
                        </a:rPr>
                        <a:t>210 472 868,1</a:t>
                      </a:r>
                      <a:endParaRPr lang="ru-RU" sz="1150" b="0" i="0" u="none" strike="noStrike" dirty="0">
                        <a:solidFill>
                          <a:srgbClr val="000000"/>
                        </a:solidFill>
                        <a:effectLst/>
                        <a:latin typeface="+mn-lt"/>
                      </a:endParaRPr>
                    </a:p>
                  </a:txBody>
                  <a:tcPr marL="9525" marR="9525" marT="9525" marB="0"/>
                </a:tc>
                <a:tc>
                  <a:txBody>
                    <a:bodyPr/>
                    <a:lstStyle/>
                    <a:p>
                      <a:pPr algn="r" fontAlgn="t"/>
                      <a:r>
                        <a:rPr lang="ru-RU" sz="1150" b="0" i="0" u="none" strike="noStrike" dirty="0" smtClean="0">
                          <a:solidFill>
                            <a:srgbClr val="000000"/>
                          </a:solidFill>
                          <a:effectLst/>
                          <a:latin typeface="+mn-lt"/>
                        </a:rPr>
                        <a:t>1 490 706,2</a:t>
                      </a:r>
                      <a:endParaRPr lang="ru-RU" sz="1150" b="0" i="0" u="none" strike="noStrike" dirty="0">
                        <a:solidFill>
                          <a:srgbClr val="000000"/>
                        </a:solidFill>
                        <a:effectLst/>
                        <a:latin typeface="+mn-lt"/>
                      </a:endParaRPr>
                    </a:p>
                  </a:txBody>
                  <a:tcPr marL="9525" marR="9525" marT="9525" marB="0"/>
                </a:tc>
              </a:tr>
              <a:tr h="172235">
                <a:tc>
                  <a:txBody>
                    <a:bodyPr/>
                    <a:lstStyle/>
                    <a:p>
                      <a:pPr algn="l" fontAlgn="b"/>
                      <a:r>
                        <a:rPr lang="ru-RU" sz="1150" u="none" strike="noStrike" dirty="0">
                          <a:effectLst/>
                        </a:rPr>
                        <a:t>Оренбургская область</a:t>
                      </a:r>
                      <a:endParaRPr lang="ru-RU" sz="1150" b="0" i="0" u="none" strike="noStrike" dirty="0">
                        <a:solidFill>
                          <a:srgbClr val="000000"/>
                        </a:solidFill>
                        <a:effectLst/>
                        <a:latin typeface="Times New Roman" panose="02020603050405020304" pitchFamily="18" charset="0"/>
                      </a:endParaRPr>
                    </a:p>
                  </a:txBody>
                  <a:tcPr marL="36000" marR="36000" marT="0" marB="0" anchor="b"/>
                </a:tc>
                <a:tc>
                  <a:txBody>
                    <a:bodyPr/>
                    <a:lstStyle/>
                    <a:p>
                      <a:pPr algn="r" fontAlgn="t"/>
                      <a:r>
                        <a:rPr lang="ru-RU" sz="1150" b="0" i="0" u="none" strike="noStrike" dirty="0" smtClean="0">
                          <a:solidFill>
                            <a:srgbClr val="000000"/>
                          </a:solidFill>
                          <a:effectLst/>
                          <a:latin typeface="+mn-lt"/>
                        </a:rPr>
                        <a:t>111 502 462,7</a:t>
                      </a:r>
                      <a:endParaRPr lang="ru-RU" sz="1150" b="0" i="0" u="none" strike="noStrike" dirty="0">
                        <a:solidFill>
                          <a:srgbClr val="000000"/>
                        </a:solidFill>
                        <a:effectLst/>
                        <a:latin typeface="+mn-lt"/>
                      </a:endParaRPr>
                    </a:p>
                  </a:txBody>
                  <a:tcPr marL="9525" marR="9525" marT="9525" marB="0"/>
                </a:tc>
                <a:tc>
                  <a:txBody>
                    <a:bodyPr/>
                    <a:lstStyle/>
                    <a:p>
                      <a:pPr algn="r" fontAlgn="t"/>
                      <a:r>
                        <a:rPr lang="ru-RU" sz="1150" b="0" i="0" u="none" strike="noStrike" dirty="0" smtClean="0">
                          <a:solidFill>
                            <a:srgbClr val="000000"/>
                          </a:solidFill>
                          <a:effectLst/>
                          <a:latin typeface="+mn-lt"/>
                        </a:rPr>
                        <a:t>114 059 064,9</a:t>
                      </a:r>
                      <a:endParaRPr lang="ru-RU" sz="1150" b="0" i="0" u="none" strike="noStrike" dirty="0">
                        <a:solidFill>
                          <a:srgbClr val="000000"/>
                        </a:solidFill>
                        <a:effectLst/>
                        <a:latin typeface="+mn-lt"/>
                      </a:endParaRPr>
                    </a:p>
                  </a:txBody>
                  <a:tcPr marL="9525" marR="9525" marT="9525" marB="0"/>
                </a:tc>
                <a:tc>
                  <a:txBody>
                    <a:bodyPr/>
                    <a:lstStyle/>
                    <a:p>
                      <a:pPr algn="r" fontAlgn="t"/>
                      <a:r>
                        <a:rPr lang="ru-RU" sz="1150" b="0" i="0" u="none" strike="noStrike" dirty="0" smtClean="0">
                          <a:solidFill>
                            <a:srgbClr val="000000"/>
                          </a:solidFill>
                          <a:effectLst/>
                          <a:latin typeface="+mn-lt"/>
                        </a:rPr>
                        <a:t>-2 556 602,2</a:t>
                      </a:r>
                      <a:endParaRPr lang="ru-RU" sz="1150" b="0" i="0" u="none" strike="noStrike" dirty="0">
                        <a:solidFill>
                          <a:srgbClr val="000000"/>
                        </a:solidFill>
                        <a:effectLst/>
                        <a:latin typeface="+mn-lt"/>
                      </a:endParaRPr>
                    </a:p>
                  </a:txBody>
                  <a:tcPr marL="9525" marR="9525" marT="9525" marB="0"/>
                </a:tc>
              </a:tr>
              <a:tr h="172235">
                <a:tc>
                  <a:txBody>
                    <a:bodyPr/>
                    <a:lstStyle/>
                    <a:p>
                      <a:pPr algn="l" fontAlgn="b"/>
                      <a:r>
                        <a:rPr lang="ru-RU" sz="1150" u="none" strike="noStrike">
                          <a:effectLst/>
                        </a:rPr>
                        <a:t>Пензенская область</a:t>
                      </a:r>
                      <a:endParaRPr lang="ru-RU" sz="1150" b="0" i="0" u="none" strike="noStrike">
                        <a:solidFill>
                          <a:srgbClr val="000000"/>
                        </a:solidFill>
                        <a:effectLst/>
                        <a:latin typeface="Times New Roman" panose="02020603050405020304" pitchFamily="18" charset="0"/>
                      </a:endParaRPr>
                    </a:p>
                  </a:txBody>
                  <a:tcPr marL="36000" marR="36000" marT="0" marB="0" anchor="b"/>
                </a:tc>
                <a:tc>
                  <a:txBody>
                    <a:bodyPr/>
                    <a:lstStyle/>
                    <a:p>
                      <a:pPr algn="r" fontAlgn="t"/>
                      <a:r>
                        <a:rPr lang="ru-RU" sz="1150" b="0" i="0" u="none" strike="noStrike" dirty="0" smtClean="0">
                          <a:solidFill>
                            <a:srgbClr val="000000"/>
                          </a:solidFill>
                          <a:effectLst/>
                          <a:latin typeface="+mn-lt"/>
                        </a:rPr>
                        <a:t>71 144 961,4</a:t>
                      </a:r>
                      <a:endParaRPr lang="ru-RU" sz="1150" b="0" i="0" u="none" strike="noStrike" dirty="0">
                        <a:solidFill>
                          <a:srgbClr val="000000"/>
                        </a:solidFill>
                        <a:effectLst/>
                        <a:latin typeface="+mn-lt"/>
                      </a:endParaRPr>
                    </a:p>
                  </a:txBody>
                  <a:tcPr marL="9525" marR="9525" marT="9525" marB="0"/>
                </a:tc>
                <a:tc>
                  <a:txBody>
                    <a:bodyPr/>
                    <a:lstStyle/>
                    <a:p>
                      <a:pPr algn="r" fontAlgn="t"/>
                      <a:r>
                        <a:rPr lang="ru-RU" sz="1150" b="0" i="0" u="none" strike="noStrike" dirty="0" smtClean="0">
                          <a:solidFill>
                            <a:srgbClr val="000000"/>
                          </a:solidFill>
                          <a:effectLst/>
                          <a:latin typeface="+mn-lt"/>
                        </a:rPr>
                        <a:t>71 286 955,7</a:t>
                      </a:r>
                      <a:endParaRPr lang="ru-RU" sz="1150" b="0" i="0" u="none" strike="noStrike" dirty="0">
                        <a:solidFill>
                          <a:srgbClr val="000000"/>
                        </a:solidFill>
                        <a:effectLst/>
                        <a:latin typeface="+mn-lt"/>
                      </a:endParaRPr>
                    </a:p>
                  </a:txBody>
                  <a:tcPr marL="9525" marR="9525" marT="9525" marB="0"/>
                </a:tc>
                <a:tc>
                  <a:txBody>
                    <a:bodyPr/>
                    <a:lstStyle/>
                    <a:p>
                      <a:pPr algn="r" fontAlgn="t"/>
                      <a:r>
                        <a:rPr lang="ru-RU" sz="1150" b="0" i="0" u="none" strike="noStrike" dirty="0" smtClean="0">
                          <a:solidFill>
                            <a:srgbClr val="000000"/>
                          </a:solidFill>
                          <a:effectLst/>
                          <a:latin typeface="+mn-lt"/>
                        </a:rPr>
                        <a:t>-141 994,3</a:t>
                      </a:r>
                      <a:endParaRPr lang="ru-RU" sz="1150" b="0" i="0" u="none" strike="noStrike" dirty="0">
                        <a:solidFill>
                          <a:srgbClr val="000000"/>
                        </a:solidFill>
                        <a:effectLst/>
                        <a:latin typeface="+mn-lt"/>
                      </a:endParaRPr>
                    </a:p>
                  </a:txBody>
                  <a:tcPr marL="9525" marR="9525" marT="9525" marB="0"/>
                </a:tc>
              </a:tr>
              <a:tr h="145629">
                <a:tc>
                  <a:txBody>
                    <a:bodyPr/>
                    <a:lstStyle/>
                    <a:p>
                      <a:pPr algn="l" fontAlgn="b"/>
                      <a:r>
                        <a:rPr lang="ru-RU" sz="1150" u="none" strike="noStrike" dirty="0">
                          <a:effectLst/>
                        </a:rPr>
                        <a:t>Пермский край</a:t>
                      </a:r>
                      <a:endParaRPr lang="ru-RU" sz="1150" b="0" i="0" u="none" strike="noStrike" dirty="0">
                        <a:solidFill>
                          <a:srgbClr val="000000"/>
                        </a:solidFill>
                        <a:effectLst/>
                        <a:latin typeface="Times New Roman" panose="02020603050405020304" pitchFamily="18" charset="0"/>
                      </a:endParaRPr>
                    </a:p>
                  </a:txBody>
                  <a:tcPr marL="36000" marR="36000" marT="0" marB="0" anchor="b"/>
                </a:tc>
                <a:tc>
                  <a:txBody>
                    <a:bodyPr/>
                    <a:lstStyle/>
                    <a:p>
                      <a:pPr algn="r" fontAlgn="t"/>
                      <a:r>
                        <a:rPr lang="ru-RU" sz="1150" b="0" i="0" u="none" strike="noStrike" dirty="0" smtClean="0">
                          <a:solidFill>
                            <a:srgbClr val="000000"/>
                          </a:solidFill>
                          <a:effectLst/>
                          <a:latin typeface="+mn-lt"/>
                        </a:rPr>
                        <a:t>155 024 697,7</a:t>
                      </a:r>
                      <a:endParaRPr lang="ru-RU" sz="1150" b="0" i="0" u="none" strike="noStrike" dirty="0">
                        <a:solidFill>
                          <a:srgbClr val="000000"/>
                        </a:solidFill>
                        <a:effectLst/>
                        <a:latin typeface="+mn-lt"/>
                      </a:endParaRPr>
                    </a:p>
                  </a:txBody>
                  <a:tcPr marL="9525" marR="9525" marT="9525" marB="0" anchor="b"/>
                </a:tc>
                <a:tc>
                  <a:txBody>
                    <a:bodyPr/>
                    <a:lstStyle/>
                    <a:p>
                      <a:pPr algn="r" fontAlgn="t"/>
                      <a:r>
                        <a:rPr lang="ru-RU" sz="1150" b="0" i="0" u="none" strike="noStrike" dirty="0" smtClean="0">
                          <a:solidFill>
                            <a:srgbClr val="000000"/>
                          </a:solidFill>
                          <a:effectLst/>
                          <a:latin typeface="+mn-lt"/>
                        </a:rPr>
                        <a:t>175 120 266,6</a:t>
                      </a:r>
                      <a:endParaRPr lang="ru-RU" sz="1150" b="0" i="0" u="none" strike="noStrike" dirty="0">
                        <a:solidFill>
                          <a:srgbClr val="000000"/>
                        </a:solidFill>
                        <a:effectLst/>
                        <a:latin typeface="+mn-lt"/>
                      </a:endParaRPr>
                    </a:p>
                  </a:txBody>
                  <a:tcPr marL="9525" marR="9525" marT="9525" marB="0" anchor="b"/>
                </a:tc>
                <a:tc>
                  <a:txBody>
                    <a:bodyPr/>
                    <a:lstStyle/>
                    <a:p>
                      <a:pPr algn="r" fontAlgn="t"/>
                      <a:r>
                        <a:rPr lang="ru-RU" sz="1150" b="0" i="0" u="none" strike="noStrike" dirty="0" smtClean="0">
                          <a:solidFill>
                            <a:srgbClr val="000000"/>
                          </a:solidFill>
                          <a:effectLst/>
                          <a:latin typeface="+mn-lt"/>
                        </a:rPr>
                        <a:t>-20 095 568,9</a:t>
                      </a:r>
                      <a:endParaRPr lang="ru-RU" sz="1150" b="0" i="0" u="none" strike="noStrike" dirty="0">
                        <a:solidFill>
                          <a:srgbClr val="000000"/>
                        </a:solidFill>
                        <a:effectLst/>
                        <a:latin typeface="+mn-lt"/>
                      </a:endParaRPr>
                    </a:p>
                  </a:txBody>
                  <a:tcPr marL="9525" marR="9525" marT="9525" marB="0" anchor="b"/>
                </a:tc>
              </a:tr>
              <a:tr h="172235">
                <a:tc>
                  <a:txBody>
                    <a:bodyPr/>
                    <a:lstStyle/>
                    <a:p>
                      <a:pPr algn="l" fontAlgn="b"/>
                      <a:r>
                        <a:rPr lang="ru-RU" sz="1150" u="none" strike="noStrike" dirty="0" smtClean="0">
                          <a:effectLst/>
                        </a:rPr>
                        <a:t>Саратовская </a:t>
                      </a:r>
                      <a:r>
                        <a:rPr lang="ru-RU" sz="1150" u="none" strike="noStrike" dirty="0">
                          <a:effectLst/>
                        </a:rPr>
                        <a:t>область</a:t>
                      </a:r>
                      <a:endParaRPr lang="ru-RU" sz="1150" b="0" i="0" u="none" strike="noStrike" dirty="0">
                        <a:solidFill>
                          <a:srgbClr val="000000"/>
                        </a:solidFill>
                        <a:effectLst/>
                        <a:latin typeface="Times New Roman" panose="02020603050405020304" pitchFamily="18" charset="0"/>
                      </a:endParaRPr>
                    </a:p>
                  </a:txBody>
                  <a:tcPr marL="36000" marR="36000" marT="0" marB="0" anchor="b"/>
                </a:tc>
                <a:tc>
                  <a:txBody>
                    <a:bodyPr/>
                    <a:lstStyle/>
                    <a:p>
                      <a:pPr algn="r" fontAlgn="t"/>
                      <a:r>
                        <a:rPr lang="ru-RU" sz="1150" b="0" i="0" u="none" strike="noStrike" dirty="0" smtClean="0">
                          <a:solidFill>
                            <a:schemeClr val="tx1"/>
                          </a:solidFill>
                          <a:effectLst/>
                          <a:latin typeface="+mn-lt"/>
                        </a:rPr>
                        <a:t>128 363 162,8</a:t>
                      </a:r>
                      <a:endParaRPr lang="ru-RU" sz="1150" b="0" i="0" u="none" strike="noStrike" dirty="0">
                        <a:solidFill>
                          <a:schemeClr val="tx1"/>
                        </a:solidFill>
                        <a:effectLst/>
                        <a:latin typeface="+mn-lt"/>
                      </a:endParaRPr>
                    </a:p>
                  </a:txBody>
                  <a:tcPr marL="9525" marR="9525" marT="9525" marB="0"/>
                </a:tc>
                <a:tc>
                  <a:txBody>
                    <a:bodyPr/>
                    <a:lstStyle/>
                    <a:p>
                      <a:pPr algn="r" fontAlgn="t"/>
                      <a:r>
                        <a:rPr lang="ru-RU" sz="1150" b="0" i="0" u="none" strike="noStrike" dirty="0" smtClean="0">
                          <a:solidFill>
                            <a:schemeClr val="tx1"/>
                          </a:solidFill>
                          <a:effectLst/>
                          <a:latin typeface="+mn-lt"/>
                        </a:rPr>
                        <a:t>132 414 011,3</a:t>
                      </a:r>
                      <a:endParaRPr lang="ru-RU" sz="1150" b="0" i="0" u="none" strike="noStrike" dirty="0">
                        <a:solidFill>
                          <a:schemeClr val="tx1"/>
                        </a:solidFill>
                        <a:effectLst/>
                        <a:latin typeface="+mn-lt"/>
                      </a:endParaRPr>
                    </a:p>
                  </a:txBody>
                  <a:tcPr marL="9525" marR="9525" marT="9525" marB="0"/>
                </a:tc>
                <a:tc>
                  <a:txBody>
                    <a:bodyPr/>
                    <a:lstStyle/>
                    <a:p>
                      <a:pPr algn="r" fontAlgn="t"/>
                      <a:r>
                        <a:rPr lang="ru-RU" sz="1150" b="0" i="0" u="none" strike="noStrike" dirty="0" smtClean="0">
                          <a:solidFill>
                            <a:schemeClr val="tx1"/>
                          </a:solidFill>
                          <a:effectLst/>
                          <a:latin typeface="+mn-lt"/>
                        </a:rPr>
                        <a:t>-4 050 848,5</a:t>
                      </a:r>
                      <a:endParaRPr lang="ru-RU" sz="1150" b="0" i="0" u="none" strike="noStrike" dirty="0">
                        <a:solidFill>
                          <a:schemeClr val="tx1"/>
                        </a:solidFill>
                        <a:effectLst/>
                        <a:latin typeface="+mn-lt"/>
                      </a:endParaRPr>
                    </a:p>
                  </a:txBody>
                  <a:tcPr marL="9525" marR="9525" marT="9525" marB="0"/>
                </a:tc>
              </a:tr>
              <a:tr h="172235">
                <a:tc>
                  <a:txBody>
                    <a:bodyPr/>
                    <a:lstStyle/>
                    <a:p>
                      <a:pPr algn="l" fontAlgn="b"/>
                      <a:r>
                        <a:rPr lang="ru-RU" sz="1150" u="none" strike="noStrike" dirty="0">
                          <a:effectLst/>
                        </a:rPr>
                        <a:t>Ульяновская область</a:t>
                      </a:r>
                      <a:endParaRPr lang="ru-RU" sz="1150" b="0" i="0" u="none" strike="noStrike" dirty="0">
                        <a:solidFill>
                          <a:srgbClr val="000000"/>
                        </a:solidFill>
                        <a:effectLst/>
                        <a:latin typeface="Times New Roman" panose="02020603050405020304" pitchFamily="18" charset="0"/>
                      </a:endParaRPr>
                    </a:p>
                  </a:txBody>
                  <a:tcPr marL="36000" marR="36000" marT="0" marB="0" anchor="b"/>
                </a:tc>
                <a:tc>
                  <a:txBody>
                    <a:bodyPr/>
                    <a:lstStyle/>
                    <a:p>
                      <a:pPr algn="r" fontAlgn="t"/>
                      <a:r>
                        <a:rPr lang="ru-RU" sz="1150" b="0" i="0" u="none" strike="noStrike" dirty="0" smtClean="0">
                          <a:solidFill>
                            <a:srgbClr val="000000"/>
                          </a:solidFill>
                          <a:effectLst/>
                          <a:latin typeface="+mn-lt"/>
                        </a:rPr>
                        <a:t>72 437 549,4</a:t>
                      </a:r>
                      <a:endParaRPr lang="ru-RU" sz="1150" b="0" i="0" u="none" strike="noStrike" dirty="0">
                        <a:solidFill>
                          <a:srgbClr val="000000"/>
                        </a:solidFill>
                        <a:effectLst/>
                        <a:latin typeface="+mn-lt"/>
                      </a:endParaRPr>
                    </a:p>
                  </a:txBody>
                  <a:tcPr marL="9525" marR="9525" marT="9525" marB="0"/>
                </a:tc>
                <a:tc>
                  <a:txBody>
                    <a:bodyPr/>
                    <a:lstStyle/>
                    <a:p>
                      <a:pPr algn="r" fontAlgn="t"/>
                      <a:r>
                        <a:rPr lang="ru-RU" sz="1150" b="0" i="0" u="none" strike="noStrike" dirty="0" smtClean="0">
                          <a:solidFill>
                            <a:srgbClr val="000000"/>
                          </a:solidFill>
                          <a:effectLst/>
                          <a:latin typeface="+mn-lt"/>
                        </a:rPr>
                        <a:t>81 521 609,1</a:t>
                      </a:r>
                      <a:endParaRPr lang="ru-RU" sz="1150" b="0" i="0" u="none" strike="noStrike" dirty="0">
                        <a:solidFill>
                          <a:srgbClr val="000000"/>
                        </a:solidFill>
                        <a:effectLst/>
                        <a:latin typeface="+mn-lt"/>
                      </a:endParaRPr>
                    </a:p>
                  </a:txBody>
                  <a:tcPr marL="9525" marR="9525" marT="9525" marB="0"/>
                </a:tc>
                <a:tc>
                  <a:txBody>
                    <a:bodyPr/>
                    <a:lstStyle/>
                    <a:p>
                      <a:pPr algn="r" fontAlgn="t"/>
                      <a:r>
                        <a:rPr lang="ru-RU" sz="1150" b="0" i="0" u="none" strike="noStrike" dirty="0" smtClean="0">
                          <a:solidFill>
                            <a:srgbClr val="000000"/>
                          </a:solidFill>
                          <a:effectLst/>
                          <a:latin typeface="+mn-lt"/>
                        </a:rPr>
                        <a:t>-9 084 059,7</a:t>
                      </a:r>
                      <a:endParaRPr lang="ru-RU" sz="1150" b="0" i="0" u="none" strike="noStrike" dirty="0">
                        <a:solidFill>
                          <a:srgbClr val="000000"/>
                        </a:solidFill>
                        <a:effectLst/>
                        <a:latin typeface="+mn-lt"/>
                      </a:endParaRPr>
                    </a:p>
                  </a:txBody>
                  <a:tcPr marL="9525" marR="9525" marT="9525" marB="0"/>
                </a:tc>
              </a:tr>
            </a:tbl>
          </a:graphicData>
        </a:graphic>
      </p:graphicFrame>
    </p:spTree>
    <p:extLst>
      <p:ext uri="{BB962C8B-B14F-4D97-AF65-F5344CB8AC3E}">
        <p14:creationId xmlns:p14="http://schemas.microsoft.com/office/powerpoint/2010/main" val="23824933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14350" y="46038"/>
            <a:ext cx="8088112" cy="563562"/>
          </a:xfrm>
        </p:spPr>
        <p:txBody>
          <a:bodyPr>
            <a:normAutofit fontScale="77500" lnSpcReduction="20000"/>
          </a:bodyPr>
          <a:lstStyle/>
          <a:p>
            <a:r>
              <a:rPr lang="ru-RU" dirty="0"/>
              <a:t>Структура доходов бюджета Республики </a:t>
            </a:r>
            <a:r>
              <a:rPr lang="ru-RU" dirty="0" smtClean="0"/>
              <a:t>Татарстан</a:t>
            </a:r>
            <a:br>
              <a:rPr lang="ru-RU" dirty="0" smtClean="0"/>
            </a:br>
            <a:r>
              <a:rPr lang="ru-RU" dirty="0" smtClean="0"/>
              <a:t>в 2020 году (тыс. рублей)</a:t>
            </a:r>
            <a:endParaRPr lang="ru-RU" dirty="0"/>
          </a:p>
        </p:txBody>
      </p:sp>
      <p:sp>
        <p:nvSpPr>
          <p:cNvPr id="4" name="Прямоугольник 3"/>
          <p:cNvSpPr/>
          <p:nvPr/>
        </p:nvSpPr>
        <p:spPr>
          <a:xfrm>
            <a:off x="590549" y="598387"/>
            <a:ext cx="8386762" cy="73866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ru-RU" sz="1400" dirty="0"/>
              <a:t>НАЛОГОВЫЕ </a:t>
            </a:r>
            <a:r>
              <a:rPr lang="ru-RU" sz="1400" dirty="0" smtClean="0"/>
              <a:t>ДОХОДЫ </a:t>
            </a:r>
            <a:r>
              <a:rPr lang="ru-RU" sz="1400" dirty="0"/>
              <a:t>– доходы от предусмотренных законодательством Российской Федерации </a:t>
            </a:r>
            <a:r>
              <a:rPr lang="ru-RU" sz="1400" dirty="0" smtClean="0"/>
              <a:t>федеральных налогов и сборов, </a:t>
            </a:r>
            <a:r>
              <a:rPr lang="ru-RU" sz="1400" dirty="0"/>
              <a:t>в том числе от налогов, предусмотренных специальными налоговыми </a:t>
            </a:r>
            <a:r>
              <a:rPr lang="ru-RU" sz="1400" dirty="0" smtClean="0"/>
              <a:t>режимами, и законодательством Республики Татарстан от региональных налогов</a:t>
            </a:r>
            <a:endParaRPr lang="ru-RU" sz="1400" dirty="0"/>
          </a:p>
        </p:txBody>
      </p:sp>
      <p:sp>
        <p:nvSpPr>
          <p:cNvPr id="5" name="Прямоугольник 4"/>
          <p:cNvSpPr/>
          <p:nvPr/>
        </p:nvSpPr>
        <p:spPr>
          <a:xfrm>
            <a:off x="590549" y="1519885"/>
            <a:ext cx="8391525" cy="95410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ru-RU" sz="1400" dirty="0" smtClean="0"/>
              <a:t>НЕНАЛОГОВЫЕ ДОХОДЫ </a:t>
            </a:r>
            <a:r>
              <a:rPr lang="ru-RU" sz="1400" dirty="0"/>
              <a:t>– </a:t>
            </a:r>
            <a:r>
              <a:rPr lang="ru-RU" sz="1400" dirty="0" smtClean="0"/>
              <a:t>платежи,  которые  включают  в  себя возмездные  операции  от  прямого предоставления  государством  в пользование  имущества  и природных  ресурсов,  от  различного вида  услуг,  а  также  платежи  в  виде штрафов  или  иных  санкций  за нарушение  законодательства</a:t>
            </a:r>
            <a:endParaRPr lang="ru-RU" sz="1400" dirty="0"/>
          </a:p>
        </p:txBody>
      </p:sp>
      <p:sp>
        <p:nvSpPr>
          <p:cNvPr id="6" name="Прямоугольник 5"/>
          <p:cNvSpPr/>
          <p:nvPr/>
        </p:nvSpPr>
        <p:spPr>
          <a:xfrm>
            <a:off x="585786" y="2685223"/>
            <a:ext cx="8391525" cy="95410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ru-RU" sz="1400" dirty="0"/>
              <a:t>БЕЗВОЗМЕЗДНЫЕ </a:t>
            </a:r>
            <a:r>
              <a:rPr lang="ru-RU" sz="1400" dirty="0" smtClean="0"/>
              <a:t>ПОСТУПЛЕНИЯ –  поступающие  </a:t>
            </a:r>
            <a:r>
              <a:rPr lang="ru-RU" sz="1400" dirty="0"/>
              <a:t>в  </a:t>
            </a:r>
            <a:r>
              <a:rPr lang="ru-RU" sz="1400" dirty="0" smtClean="0"/>
              <a:t>бюджет денежные  </a:t>
            </a:r>
            <a:r>
              <a:rPr lang="ru-RU" sz="1400" dirty="0"/>
              <a:t>средства  </a:t>
            </a:r>
            <a:r>
              <a:rPr lang="ru-RU" sz="1400" dirty="0" smtClean="0"/>
              <a:t>на безвозвратной  </a:t>
            </a:r>
            <a:r>
              <a:rPr lang="ru-RU" sz="1400" dirty="0"/>
              <a:t>и  </a:t>
            </a:r>
            <a:r>
              <a:rPr lang="ru-RU" sz="1400" dirty="0" smtClean="0"/>
              <a:t>безвозмездной основе  </a:t>
            </a:r>
            <a:r>
              <a:rPr lang="ru-RU" sz="1400" dirty="0"/>
              <a:t>из  федерального  </a:t>
            </a:r>
            <a:r>
              <a:rPr lang="ru-RU" sz="1400" dirty="0" smtClean="0"/>
              <a:t>бюджета (межбюджетные  </a:t>
            </a:r>
            <a:r>
              <a:rPr lang="ru-RU" sz="1400" dirty="0"/>
              <a:t>трансферты  </a:t>
            </a:r>
            <a:r>
              <a:rPr lang="ru-RU" sz="1400" dirty="0" smtClean="0"/>
              <a:t>в виде  </a:t>
            </a:r>
            <a:r>
              <a:rPr lang="ru-RU" sz="1400" dirty="0"/>
              <a:t>дотаций,  субсидий</a:t>
            </a:r>
            <a:r>
              <a:rPr lang="ru-RU" sz="1400" dirty="0" smtClean="0"/>
              <a:t>, субвенций и иных межбюджетных трансфертов),  </a:t>
            </a:r>
            <a:r>
              <a:rPr lang="ru-RU" sz="1400" dirty="0"/>
              <a:t>а  также  </a:t>
            </a:r>
            <a:r>
              <a:rPr lang="ru-RU" sz="1400" dirty="0" smtClean="0"/>
              <a:t>перечисления от  </a:t>
            </a:r>
            <a:r>
              <a:rPr lang="ru-RU" sz="1400" dirty="0"/>
              <a:t>физических  и  </a:t>
            </a:r>
            <a:r>
              <a:rPr lang="ru-RU" sz="1400" dirty="0" smtClean="0"/>
              <a:t>юридических лиц</a:t>
            </a:r>
            <a:endParaRPr lang="ru-RU" sz="1400" dirty="0"/>
          </a:p>
        </p:txBody>
      </p:sp>
      <p:graphicFrame>
        <p:nvGraphicFramePr>
          <p:cNvPr id="7" name="Диаграмма 6"/>
          <p:cNvGraphicFramePr/>
          <p:nvPr>
            <p:extLst>
              <p:ext uri="{D42A27DB-BD31-4B8C-83A1-F6EECF244321}">
                <p14:modId xmlns:p14="http://schemas.microsoft.com/office/powerpoint/2010/main" val="859692488"/>
              </p:ext>
            </p:extLst>
          </p:nvPr>
        </p:nvGraphicFramePr>
        <p:xfrm>
          <a:off x="519110" y="3590925"/>
          <a:ext cx="8220075" cy="3267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187032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14350" y="137478"/>
            <a:ext cx="8088112" cy="574747"/>
          </a:xfrm>
        </p:spPr>
        <p:txBody>
          <a:bodyPr>
            <a:normAutofit fontScale="85000" lnSpcReduction="10000"/>
          </a:bodyPr>
          <a:lstStyle/>
          <a:p>
            <a:r>
              <a:rPr lang="ru-RU" dirty="0"/>
              <a:t>Структура доходов бюджета Республики Татарстан </a:t>
            </a:r>
          </a:p>
        </p:txBody>
      </p:sp>
      <p:graphicFrame>
        <p:nvGraphicFramePr>
          <p:cNvPr id="4" name="Таблица 3"/>
          <p:cNvGraphicFramePr>
            <a:graphicFrameLocks noGrp="1"/>
          </p:cNvGraphicFramePr>
          <p:nvPr>
            <p:extLst>
              <p:ext uri="{D42A27DB-BD31-4B8C-83A1-F6EECF244321}">
                <p14:modId xmlns:p14="http://schemas.microsoft.com/office/powerpoint/2010/main" val="2798654291"/>
              </p:ext>
            </p:extLst>
          </p:nvPr>
        </p:nvGraphicFramePr>
        <p:xfrm>
          <a:off x="641846" y="620783"/>
          <a:ext cx="8228214" cy="4734933"/>
        </p:xfrm>
        <a:graphic>
          <a:graphicData uri="http://schemas.openxmlformats.org/drawingml/2006/table">
            <a:tbl>
              <a:tblPr>
                <a:tableStyleId>{616DA210-FB5B-4158-B5E0-FEB733F419BA}</a:tableStyleId>
              </a:tblPr>
              <a:tblGrid>
                <a:gridCol w="3646690"/>
                <a:gridCol w="1466850"/>
                <a:gridCol w="1609725"/>
                <a:gridCol w="1504949"/>
              </a:tblGrid>
              <a:tr h="1177281">
                <a:tc>
                  <a:txBody>
                    <a:bodyPr/>
                    <a:lstStyle/>
                    <a:p>
                      <a:pPr algn="ctr" fontAlgn="ctr"/>
                      <a:r>
                        <a:rPr lang="ru-RU" sz="1600" b="1" u="none" strike="noStrike" dirty="0">
                          <a:effectLst/>
                        </a:rPr>
                        <a:t>Наименование</a:t>
                      </a:r>
                      <a:endParaRPr lang="ru-RU" sz="1600" b="1" i="0" u="none" strike="noStrike" dirty="0">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600" b="1" u="none" strike="noStrike" dirty="0">
                          <a:solidFill>
                            <a:schemeClr val="tx1"/>
                          </a:solidFill>
                          <a:effectLst/>
                        </a:rPr>
                        <a:t> </a:t>
                      </a:r>
                      <a:r>
                        <a:rPr lang="ru-RU" sz="1600" b="1" u="none" strike="noStrike" dirty="0" smtClean="0">
                          <a:solidFill>
                            <a:schemeClr val="tx1"/>
                          </a:solidFill>
                          <a:effectLst/>
                        </a:rPr>
                        <a:t>2020 </a:t>
                      </a:r>
                      <a:r>
                        <a:rPr lang="ru-RU" sz="1600" b="1" u="none" strike="noStrike" dirty="0">
                          <a:solidFill>
                            <a:schemeClr val="tx1"/>
                          </a:solidFill>
                          <a:effectLst/>
                        </a:rPr>
                        <a:t>год (план</a:t>
                      </a:r>
                      <a:r>
                        <a:rPr lang="ru-RU" sz="1600" b="1" u="none" strike="noStrike" dirty="0" smtClean="0">
                          <a:solidFill>
                            <a:schemeClr val="tx1"/>
                          </a:solidFill>
                          <a:effectLst/>
                        </a:rPr>
                        <a:t>)</a:t>
                      </a:r>
                      <a:br>
                        <a:rPr lang="ru-RU" sz="1600" b="1" u="none" strike="noStrike" dirty="0" smtClean="0">
                          <a:solidFill>
                            <a:schemeClr val="tx1"/>
                          </a:solidFill>
                          <a:effectLst/>
                        </a:rPr>
                      </a:br>
                      <a:r>
                        <a:rPr lang="ru-RU" sz="1600" b="1" u="none" strike="noStrike" dirty="0" smtClean="0">
                          <a:solidFill>
                            <a:schemeClr val="tx1"/>
                          </a:solidFill>
                          <a:effectLst/>
                        </a:rPr>
                        <a:t>тыс. рублей</a:t>
                      </a:r>
                      <a:endParaRPr lang="ru-RU" sz="1600" b="1" i="0" u="none" strike="noStrike" dirty="0">
                        <a:solidFill>
                          <a:schemeClr val="tx1"/>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600" b="1" u="none" strike="noStrike" dirty="0" smtClean="0">
                          <a:solidFill>
                            <a:schemeClr val="tx1"/>
                          </a:solidFill>
                          <a:effectLst/>
                        </a:rPr>
                        <a:t>2020 </a:t>
                      </a:r>
                      <a:r>
                        <a:rPr lang="ru-RU" sz="1600" b="1" u="none" strike="noStrike" dirty="0">
                          <a:solidFill>
                            <a:schemeClr val="tx1"/>
                          </a:solidFill>
                          <a:effectLst/>
                        </a:rPr>
                        <a:t>год </a:t>
                      </a:r>
                      <a:r>
                        <a:rPr lang="ru-RU" sz="1600" b="1" u="none" strike="noStrike" dirty="0" smtClean="0">
                          <a:solidFill>
                            <a:schemeClr val="tx1"/>
                          </a:solidFill>
                          <a:effectLst/>
                        </a:rPr>
                        <a:t/>
                      </a:r>
                      <a:br>
                        <a:rPr lang="ru-RU" sz="1600" b="1" u="none" strike="noStrike" dirty="0" smtClean="0">
                          <a:solidFill>
                            <a:schemeClr val="tx1"/>
                          </a:solidFill>
                          <a:effectLst/>
                        </a:rPr>
                      </a:br>
                      <a:r>
                        <a:rPr lang="ru-RU" sz="1600" b="1" u="none" strike="noStrike" dirty="0" smtClean="0">
                          <a:solidFill>
                            <a:schemeClr val="tx1"/>
                          </a:solidFill>
                          <a:effectLst/>
                        </a:rPr>
                        <a:t>(</a:t>
                      </a:r>
                      <a:r>
                        <a:rPr lang="ru-RU" sz="1600" b="1" u="none" strike="noStrike" dirty="0">
                          <a:solidFill>
                            <a:schemeClr val="tx1"/>
                          </a:solidFill>
                          <a:effectLst/>
                        </a:rPr>
                        <a:t>факт</a:t>
                      </a:r>
                      <a:r>
                        <a:rPr lang="ru-RU" sz="1600" b="1" u="none" strike="noStrike" dirty="0" smtClean="0">
                          <a:solidFill>
                            <a:schemeClr val="tx1"/>
                          </a:solidFill>
                          <a:effectLst/>
                        </a:rPr>
                        <a:t>)</a:t>
                      </a:r>
                      <a:br>
                        <a:rPr lang="ru-RU" sz="1600" b="1" u="none" strike="noStrike" dirty="0" smtClean="0">
                          <a:solidFill>
                            <a:schemeClr val="tx1"/>
                          </a:solidFill>
                          <a:effectLst/>
                        </a:rPr>
                      </a:br>
                      <a:r>
                        <a:rPr lang="ru-RU" sz="1600" b="1" u="none" strike="noStrike" dirty="0" smtClean="0">
                          <a:solidFill>
                            <a:schemeClr val="tx1"/>
                          </a:solidFill>
                          <a:effectLst/>
                        </a:rPr>
                        <a:t>тыс. рублей</a:t>
                      </a:r>
                      <a:endParaRPr lang="ru-RU" sz="1600" b="1" i="0" u="none" strike="noStrike" dirty="0">
                        <a:solidFill>
                          <a:schemeClr val="tx1"/>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600" b="1" u="none" strike="noStrike" dirty="0">
                          <a:solidFill>
                            <a:schemeClr val="tx1"/>
                          </a:solidFill>
                          <a:effectLst/>
                        </a:rPr>
                        <a:t>% исполнения</a:t>
                      </a:r>
                      <a:endParaRPr lang="ru-RU" sz="1600" b="1" i="0" u="none" strike="noStrike" dirty="0">
                        <a:solidFill>
                          <a:schemeClr val="tx1"/>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128010">
                <a:tc>
                  <a:txBody>
                    <a:bodyPr/>
                    <a:lstStyle/>
                    <a:p>
                      <a:pPr algn="l" fontAlgn="b"/>
                      <a:r>
                        <a:rPr lang="ru-RU" sz="1600" u="none" strike="noStrike" dirty="0">
                          <a:effectLst/>
                        </a:rPr>
                        <a:t>Налоговые и неналоговые доходы, </a:t>
                      </a:r>
                      <a:endParaRPr lang="ru-RU" sz="1600" u="none" strike="noStrike" dirty="0" smtClean="0">
                        <a:effectLst/>
                      </a:endParaRPr>
                    </a:p>
                    <a:p>
                      <a:pPr algn="l" fontAlgn="b"/>
                      <a:r>
                        <a:rPr lang="ru-RU" sz="1600" u="none" strike="noStrike" dirty="0" smtClean="0">
                          <a:effectLst/>
                        </a:rPr>
                        <a:t>в </a:t>
                      </a:r>
                      <a:r>
                        <a:rPr lang="ru-RU" sz="1600" u="none" strike="noStrike" dirty="0">
                          <a:effectLst/>
                        </a:rPr>
                        <a:t>том числе:</a:t>
                      </a:r>
                      <a:endParaRPr lang="ru-RU" sz="1600" b="0" i="0" u="none" strike="noStrike" dirty="0">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600" b="0" i="0" u="none" strike="noStrike" dirty="0" smtClean="0">
                          <a:solidFill>
                            <a:schemeClr val="tx1"/>
                          </a:solidFill>
                          <a:effectLst/>
                          <a:latin typeface="+mn-lt"/>
                        </a:rPr>
                        <a:t>203 981 552,9</a:t>
                      </a:r>
                      <a:endParaRPr lang="ru-RU" sz="16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600" b="0" i="0" u="none" strike="noStrike" dirty="0" smtClean="0">
                          <a:solidFill>
                            <a:schemeClr val="tx1"/>
                          </a:solidFill>
                          <a:effectLst/>
                          <a:latin typeface="+mn-lt"/>
                        </a:rPr>
                        <a:t>206 875 426,1</a:t>
                      </a:r>
                      <a:endParaRPr lang="ru-RU" sz="16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600" b="0" i="0" u="none" strike="noStrike" dirty="0" smtClean="0">
                          <a:solidFill>
                            <a:schemeClr val="tx1"/>
                          </a:solidFill>
                          <a:effectLst/>
                          <a:latin typeface="+mn-lt"/>
                        </a:rPr>
                        <a:t>101,4</a:t>
                      </a:r>
                      <a:endParaRPr lang="ru-RU" sz="16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564005">
                <a:tc>
                  <a:txBody>
                    <a:bodyPr/>
                    <a:lstStyle/>
                    <a:p>
                      <a:pPr algn="l" fontAlgn="b"/>
                      <a:r>
                        <a:rPr lang="ru-RU" sz="1600" u="none" strike="noStrike" dirty="0">
                          <a:effectLst/>
                        </a:rPr>
                        <a:t>     налоговые доходы</a:t>
                      </a:r>
                      <a:endParaRPr lang="ru-RU" sz="1600" b="0" i="1" u="none" strike="noStrike" dirty="0">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600" b="0" i="0" u="none" strike="noStrike" dirty="0" smtClean="0">
                          <a:solidFill>
                            <a:schemeClr val="tx1"/>
                          </a:solidFill>
                          <a:effectLst/>
                          <a:latin typeface="+mn-lt"/>
                        </a:rPr>
                        <a:t>197 465 851,4</a:t>
                      </a:r>
                      <a:endParaRPr lang="ru-RU" sz="16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600" b="0" i="0" u="none" strike="noStrike" dirty="0" smtClean="0">
                          <a:solidFill>
                            <a:schemeClr val="tx1"/>
                          </a:solidFill>
                          <a:effectLst/>
                          <a:latin typeface="+mn-lt"/>
                        </a:rPr>
                        <a:t>199 943 691,5</a:t>
                      </a:r>
                      <a:endParaRPr lang="ru-RU" sz="16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600" b="0" i="0" u="none" strike="noStrike" dirty="0" smtClean="0">
                          <a:solidFill>
                            <a:schemeClr val="tx1"/>
                          </a:solidFill>
                          <a:effectLst/>
                          <a:latin typeface="+mn-lt"/>
                        </a:rPr>
                        <a:t>101,3</a:t>
                      </a:r>
                      <a:endParaRPr lang="ru-RU" sz="16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564005">
                <a:tc>
                  <a:txBody>
                    <a:bodyPr/>
                    <a:lstStyle/>
                    <a:p>
                      <a:pPr algn="l" fontAlgn="b"/>
                      <a:r>
                        <a:rPr lang="ru-RU" sz="1600" u="none" strike="noStrike" dirty="0">
                          <a:effectLst/>
                        </a:rPr>
                        <a:t>     неналоговые доходы</a:t>
                      </a:r>
                      <a:endParaRPr lang="ru-RU" sz="1600" b="0" i="1" u="none" strike="noStrike" dirty="0">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600" b="0" i="0" u="none" strike="noStrike" dirty="0" smtClean="0">
                          <a:solidFill>
                            <a:schemeClr val="tx1"/>
                          </a:solidFill>
                          <a:effectLst/>
                          <a:latin typeface="+mn-lt"/>
                        </a:rPr>
                        <a:t>6 515 701,5</a:t>
                      </a:r>
                      <a:endParaRPr lang="ru-RU" sz="16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600" b="0" i="0" u="none" strike="noStrike" dirty="0" smtClean="0">
                          <a:solidFill>
                            <a:schemeClr val="tx1"/>
                          </a:solidFill>
                          <a:effectLst/>
                          <a:latin typeface="+mn-lt"/>
                        </a:rPr>
                        <a:t>6 931 734,6</a:t>
                      </a:r>
                      <a:endParaRPr lang="ru-RU" sz="16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600" b="0" i="0" u="none" strike="noStrike" dirty="0" smtClean="0">
                          <a:solidFill>
                            <a:schemeClr val="tx1"/>
                          </a:solidFill>
                          <a:effectLst/>
                          <a:latin typeface="+mn-lt"/>
                        </a:rPr>
                        <a:t>106,4</a:t>
                      </a:r>
                      <a:endParaRPr lang="ru-RU" sz="16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564005">
                <a:tc>
                  <a:txBody>
                    <a:bodyPr/>
                    <a:lstStyle/>
                    <a:p>
                      <a:pPr algn="l" fontAlgn="b"/>
                      <a:r>
                        <a:rPr lang="ru-RU" sz="1600" u="none" strike="noStrike" dirty="0">
                          <a:effectLst/>
                        </a:rPr>
                        <a:t>Безвозмездные поступления</a:t>
                      </a:r>
                      <a:endParaRPr lang="ru-RU" sz="1600" b="0" i="0" u="none" strike="noStrike" dirty="0">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600" b="0" i="0" u="none" strike="noStrike" dirty="0" smtClean="0">
                          <a:solidFill>
                            <a:schemeClr val="tx1"/>
                          </a:solidFill>
                          <a:effectLst/>
                          <a:latin typeface="+mn-lt"/>
                        </a:rPr>
                        <a:t>88 720 189,1</a:t>
                      </a:r>
                      <a:endParaRPr lang="ru-RU" sz="16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600" b="0" i="0" u="none" strike="noStrike" dirty="0" smtClean="0">
                          <a:solidFill>
                            <a:schemeClr val="tx1"/>
                          </a:solidFill>
                          <a:effectLst/>
                          <a:latin typeface="+mn-lt"/>
                        </a:rPr>
                        <a:t>86 514 371,3</a:t>
                      </a:r>
                      <a:endParaRPr lang="ru-RU" sz="16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600" b="0" i="0" u="none" strike="noStrike" dirty="0" smtClean="0">
                          <a:solidFill>
                            <a:schemeClr val="tx1"/>
                          </a:solidFill>
                          <a:effectLst/>
                          <a:latin typeface="+mn-lt"/>
                        </a:rPr>
                        <a:t>97,5</a:t>
                      </a:r>
                      <a:endParaRPr lang="ru-RU" sz="16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737627">
                <a:tc>
                  <a:txBody>
                    <a:bodyPr/>
                    <a:lstStyle/>
                    <a:p>
                      <a:pPr algn="l" fontAlgn="b"/>
                      <a:r>
                        <a:rPr lang="ru-RU" sz="1600" b="1" u="none" strike="noStrike" dirty="0">
                          <a:effectLst/>
                        </a:rPr>
                        <a:t>Всего</a:t>
                      </a:r>
                      <a:endParaRPr lang="ru-RU" sz="1600" b="1" i="0" u="none" strike="noStrike" dirty="0">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600" b="1" i="0" u="none" strike="noStrike" dirty="0" smtClean="0">
                          <a:solidFill>
                            <a:schemeClr val="tx1"/>
                          </a:solidFill>
                          <a:effectLst/>
                          <a:latin typeface="+mn-lt"/>
                        </a:rPr>
                        <a:t>292 701 742,0</a:t>
                      </a:r>
                      <a:endParaRPr lang="ru-RU" sz="1600" b="1"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600" b="1" i="0" u="none" strike="noStrike" dirty="0" smtClean="0">
                          <a:solidFill>
                            <a:schemeClr val="tx1"/>
                          </a:solidFill>
                          <a:effectLst/>
                          <a:latin typeface="+mn-lt"/>
                        </a:rPr>
                        <a:t>293 389 797,4</a:t>
                      </a:r>
                      <a:endParaRPr lang="ru-RU" sz="1600" b="1"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600" b="1" i="0" u="none" strike="noStrike" dirty="0" smtClean="0">
                          <a:solidFill>
                            <a:schemeClr val="tx1"/>
                          </a:solidFill>
                          <a:effectLst/>
                          <a:latin typeface="+mn-lt"/>
                        </a:rPr>
                        <a:t>100,2</a:t>
                      </a:r>
                      <a:endParaRPr lang="ru-RU" sz="1600" b="1"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Tree>
    <p:extLst>
      <p:ext uri="{BB962C8B-B14F-4D97-AF65-F5344CB8AC3E}">
        <p14:creationId xmlns:p14="http://schemas.microsoft.com/office/powerpoint/2010/main" val="16083270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p:txBody>
          <a:bodyPr>
            <a:noAutofit/>
          </a:bodyPr>
          <a:lstStyle/>
          <a:p>
            <a:r>
              <a:rPr lang="ru-RU" sz="2000" dirty="0"/>
              <a:t>В </a:t>
            </a:r>
            <a:r>
              <a:rPr lang="ru-RU" sz="2000" dirty="0" smtClean="0"/>
              <a:t>2020 </a:t>
            </a:r>
            <a:r>
              <a:rPr lang="ru-RU" sz="2000" dirty="0"/>
              <a:t>году в бюджет  Республики Татарстан </a:t>
            </a:r>
            <a:r>
              <a:rPr lang="ru-RU" sz="2000" dirty="0" smtClean="0"/>
              <a:t>поступило       199 943 691,5 тыс</a:t>
            </a:r>
            <a:r>
              <a:rPr lang="ru-RU" sz="2000" dirty="0"/>
              <a:t>. </a:t>
            </a:r>
            <a:r>
              <a:rPr lang="ru-RU" sz="2000" dirty="0" smtClean="0"/>
              <a:t>рублей </a:t>
            </a:r>
            <a:r>
              <a:rPr lang="ru-RU" sz="2000" dirty="0"/>
              <a:t>налоговых доходов</a:t>
            </a:r>
          </a:p>
        </p:txBody>
      </p:sp>
      <p:graphicFrame>
        <p:nvGraphicFramePr>
          <p:cNvPr id="4" name="Таблица 3"/>
          <p:cNvGraphicFramePr>
            <a:graphicFrameLocks noGrp="1"/>
          </p:cNvGraphicFramePr>
          <p:nvPr>
            <p:extLst>
              <p:ext uri="{D42A27DB-BD31-4B8C-83A1-F6EECF244321}">
                <p14:modId xmlns:p14="http://schemas.microsoft.com/office/powerpoint/2010/main" val="3543374078"/>
              </p:ext>
            </p:extLst>
          </p:nvPr>
        </p:nvGraphicFramePr>
        <p:xfrm>
          <a:off x="514350" y="696985"/>
          <a:ext cx="8543924" cy="3009900"/>
        </p:xfrm>
        <a:graphic>
          <a:graphicData uri="http://schemas.openxmlformats.org/drawingml/2006/table">
            <a:tbl>
              <a:tblPr>
                <a:tableStyleId>{616DA210-FB5B-4158-B5E0-FEB733F419BA}</a:tableStyleId>
              </a:tblPr>
              <a:tblGrid>
                <a:gridCol w="3741505"/>
                <a:gridCol w="1459144"/>
                <a:gridCol w="1881249"/>
                <a:gridCol w="1462026"/>
              </a:tblGrid>
              <a:tr h="293406">
                <a:tc>
                  <a:txBody>
                    <a:bodyPr/>
                    <a:lstStyle/>
                    <a:p>
                      <a:pPr algn="ctr" fontAlgn="ctr"/>
                      <a:r>
                        <a:rPr lang="ru-RU" sz="1200" b="1" u="none" strike="noStrike" dirty="0">
                          <a:effectLst/>
                        </a:rPr>
                        <a:t>Наименование</a:t>
                      </a:r>
                      <a:endParaRPr lang="ru-RU" sz="1200" b="1" i="0" u="none" strike="noStrike" dirty="0">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u="none" strike="noStrike" dirty="0">
                          <a:solidFill>
                            <a:schemeClr val="tx1"/>
                          </a:solidFill>
                          <a:effectLst/>
                        </a:rPr>
                        <a:t> </a:t>
                      </a:r>
                      <a:r>
                        <a:rPr lang="ru-RU" sz="1200" b="1" u="none" strike="noStrike" dirty="0" smtClean="0">
                          <a:solidFill>
                            <a:schemeClr val="tx1"/>
                          </a:solidFill>
                          <a:effectLst/>
                        </a:rPr>
                        <a:t>2020 </a:t>
                      </a:r>
                      <a:r>
                        <a:rPr lang="ru-RU" sz="1200" b="1" u="none" strike="noStrike" dirty="0">
                          <a:solidFill>
                            <a:schemeClr val="tx1"/>
                          </a:solidFill>
                          <a:effectLst/>
                        </a:rPr>
                        <a:t>год (план</a:t>
                      </a:r>
                      <a:r>
                        <a:rPr lang="ru-RU" sz="1200" b="1" u="none" strike="noStrike" dirty="0" smtClean="0">
                          <a:solidFill>
                            <a:schemeClr val="tx1"/>
                          </a:solidFill>
                          <a:effectLst/>
                        </a:rPr>
                        <a:t>)</a:t>
                      </a:r>
                      <a:br>
                        <a:rPr lang="ru-RU" sz="1200" b="1" u="none" strike="noStrike" dirty="0" smtClean="0">
                          <a:solidFill>
                            <a:schemeClr val="tx1"/>
                          </a:solidFill>
                          <a:effectLst/>
                        </a:rPr>
                      </a:br>
                      <a:r>
                        <a:rPr lang="ru-RU" sz="1200" b="1" u="none" strike="noStrike" dirty="0" smtClean="0">
                          <a:solidFill>
                            <a:schemeClr val="tx1"/>
                          </a:solidFill>
                          <a:effectLst/>
                        </a:rPr>
                        <a:t>тыс. рублей</a:t>
                      </a:r>
                      <a:endParaRPr lang="ru-RU" sz="1200" b="1" i="0" u="none" strike="noStrike" dirty="0">
                        <a:solidFill>
                          <a:schemeClr val="tx1"/>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u="none" strike="noStrike" dirty="0" smtClean="0">
                          <a:solidFill>
                            <a:schemeClr val="tx1"/>
                          </a:solidFill>
                          <a:effectLst/>
                        </a:rPr>
                        <a:t>2020 </a:t>
                      </a:r>
                      <a:r>
                        <a:rPr lang="ru-RU" sz="1200" b="1" u="none" strike="noStrike" dirty="0">
                          <a:solidFill>
                            <a:schemeClr val="tx1"/>
                          </a:solidFill>
                          <a:effectLst/>
                        </a:rPr>
                        <a:t>год </a:t>
                      </a:r>
                      <a:r>
                        <a:rPr lang="ru-RU" sz="1200" b="1" u="none" strike="noStrike" dirty="0" smtClean="0">
                          <a:solidFill>
                            <a:schemeClr val="tx1"/>
                          </a:solidFill>
                          <a:effectLst/>
                        </a:rPr>
                        <a:t>(факт) </a:t>
                      </a:r>
                    </a:p>
                    <a:p>
                      <a:pPr algn="ctr" fontAlgn="ctr"/>
                      <a:r>
                        <a:rPr lang="ru-RU" sz="1200" b="1" u="none" strike="noStrike" dirty="0" smtClean="0">
                          <a:solidFill>
                            <a:schemeClr val="tx1"/>
                          </a:solidFill>
                          <a:effectLst/>
                        </a:rPr>
                        <a:t>тыс. рублей</a:t>
                      </a:r>
                      <a:endParaRPr lang="ru-RU" sz="1200" b="1" i="0" u="none" strike="noStrike" dirty="0">
                        <a:solidFill>
                          <a:schemeClr val="tx1"/>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u="none" strike="noStrike" dirty="0">
                          <a:solidFill>
                            <a:schemeClr val="tx1"/>
                          </a:solidFill>
                          <a:effectLst/>
                        </a:rPr>
                        <a:t>% исполнения</a:t>
                      </a:r>
                      <a:endParaRPr lang="ru-RU" sz="1200" b="1" i="0" u="none" strike="noStrike" dirty="0">
                        <a:solidFill>
                          <a:schemeClr val="tx1"/>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97802">
                <a:tc>
                  <a:txBody>
                    <a:bodyPr/>
                    <a:lstStyle/>
                    <a:p>
                      <a:pPr algn="l" fontAlgn="b"/>
                      <a:r>
                        <a:rPr lang="ru-RU" sz="1200" b="1" i="0" u="none" strike="noStrike" dirty="0">
                          <a:solidFill>
                            <a:srgbClr val="000000"/>
                          </a:solidFill>
                          <a:effectLst/>
                          <a:latin typeface="+mn-lt"/>
                        </a:rPr>
                        <a:t>Всего</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rtl="0" fontAlgn="b"/>
                      <a:r>
                        <a:rPr lang="ru-RU" sz="1100" b="1" i="0" u="none" strike="noStrike" dirty="0" smtClean="0">
                          <a:solidFill>
                            <a:schemeClr val="tx1"/>
                          </a:solidFill>
                          <a:effectLst/>
                          <a:latin typeface="Arial"/>
                        </a:rPr>
                        <a:t>197 465 851,4</a:t>
                      </a:r>
                      <a:endParaRPr lang="ru-RU" sz="1100" b="1" i="0" u="none" strike="noStrike" dirty="0">
                        <a:solidFill>
                          <a:schemeClr val="tx1"/>
                        </a:solidFill>
                        <a:effectLst/>
                        <a:latin typeface="Arial"/>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rtl="0" fontAlgn="b"/>
                      <a:r>
                        <a:rPr lang="ru-RU" sz="1100" b="1" i="0" u="none" strike="noStrike" dirty="0" smtClean="0">
                          <a:solidFill>
                            <a:schemeClr val="tx1"/>
                          </a:solidFill>
                          <a:effectLst/>
                          <a:latin typeface="Arial"/>
                        </a:rPr>
                        <a:t>199 943 691,5</a:t>
                      </a:r>
                      <a:endParaRPr lang="ru-RU" sz="1100" b="1" i="0" u="none" strike="noStrike" dirty="0">
                        <a:solidFill>
                          <a:schemeClr val="tx1"/>
                        </a:solidFill>
                        <a:effectLst/>
                        <a:latin typeface="Arial"/>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rtl="0" fontAlgn="b"/>
                      <a:r>
                        <a:rPr lang="ru-RU" sz="1100" b="1" i="0" u="none" strike="noStrike" dirty="0" smtClean="0">
                          <a:solidFill>
                            <a:schemeClr val="tx1"/>
                          </a:solidFill>
                          <a:effectLst/>
                          <a:latin typeface="Arial"/>
                        </a:rPr>
                        <a:t>101,3</a:t>
                      </a:r>
                      <a:endParaRPr lang="ru-RU" sz="1100" b="1" i="0" u="none" strike="noStrike" dirty="0">
                        <a:solidFill>
                          <a:schemeClr val="tx1"/>
                        </a:solidFill>
                        <a:effectLst/>
                        <a:latin typeface="Arial"/>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83830">
                <a:tc>
                  <a:txBody>
                    <a:bodyPr/>
                    <a:lstStyle/>
                    <a:p>
                      <a:pPr algn="l" fontAlgn="b"/>
                      <a:r>
                        <a:rPr lang="ru-RU" sz="1100" b="0" i="0" u="none" strike="noStrike" dirty="0">
                          <a:solidFill>
                            <a:srgbClr val="000000"/>
                          </a:solidFill>
                          <a:effectLst/>
                          <a:latin typeface="+mn-lt"/>
                        </a:rPr>
                        <a:t>Налог на прибыль организаций</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ru-RU" sz="1100" b="0" i="0" u="none" strike="noStrike" kern="1200" dirty="0">
                          <a:solidFill>
                            <a:schemeClr val="tx1"/>
                          </a:solidFill>
                          <a:effectLst/>
                          <a:latin typeface="Arial"/>
                          <a:ea typeface="+mn-ea"/>
                          <a:cs typeface="+mn-cs"/>
                        </a:rPr>
                        <a:t>63 051 000,0</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ru-RU" sz="1100" b="0" i="0" u="none" strike="noStrike" kern="1200" dirty="0">
                          <a:solidFill>
                            <a:schemeClr val="tx1"/>
                          </a:solidFill>
                          <a:effectLst/>
                          <a:latin typeface="Arial"/>
                          <a:ea typeface="+mn-ea"/>
                          <a:cs typeface="+mn-cs"/>
                        </a:rPr>
                        <a:t>64 626 465,4</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ru-RU" sz="1100" b="0" i="0" u="none" strike="noStrike" kern="1200" dirty="0" smtClean="0">
                          <a:solidFill>
                            <a:schemeClr val="tx1"/>
                          </a:solidFill>
                          <a:effectLst/>
                          <a:latin typeface="Arial"/>
                          <a:ea typeface="+mn-ea"/>
                          <a:cs typeface="+mn-cs"/>
                        </a:rPr>
                        <a:t>102,5</a:t>
                      </a:r>
                      <a:endParaRPr lang="ru-RU" sz="1100" b="0" i="0" u="none" strike="noStrike" kern="1200" dirty="0">
                        <a:solidFill>
                          <a:schemeClr val="tx1"/>
                        </a:solidFill>
                        <a:effectLst/>
                        <a:latin typeface="Arial"/>
                        <a:ea typeface="+mn-ea"/>
                        <a:cs typeface="+mn-cs"/>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83830">
                <a:tc>
                  <a:txBody>
                    <a:bodyPr/>
                    <a:lstStyle/>
                    <a:p>
                      <a:pPr algn="l" fontAlgn="b"/>
                      <a:r>
                        <a:rPr lang="ru-RU" sz="1100" b="0" i="0" u="none" strike="noStrike" dirty="0">
                          <a:solidFill>
                            <a:srgbClr val="000000"/>
                          </a:solidFill>
                          <a:effectLst/>
                          <a:latin typeface="+mn-lt"/>
                        </a:rPr>
                        <a:t>Налог на доходы физических лиц</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ru-RU" sz="1100" b="0" i="0" u="none" strike="noStrike" kern="1200" dirty="0">
                          <a:solidFill>
                            <a:schemeClr val="tx1"/>
                          </a:solidFill>
                          <a:effectLst/>
                          <a:latin typeface="Arial"/>
                          <a:ea typeface="+mn-ea"/>
                          <a:cs typeface="+mn-cs"/>
                        </a:rPr>
                        <a:t>56 313 404,4</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ru-RU" sz="1100" b="0" i="0" u="none" strike="noStrike" kern="1200" dirty="0">
                          <a:solidFill>
                            <a:schemeClr val="tx1"/>
                          </a:solidFill>
                          <a:effectLst/>
                          <a:latin typeface="Arial"/>
                          <a:ea typeface="+mn-ea"/>
                          <a:cs typeface="+mn-cs"/>
                        </a:rPr>
                        <a:t>57 948 295,5</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ru-RU" sz="1100" b="0" i="0" u="none" strike="noStrike" kern="1200" dirty="0" smtClean="0">
                          <a:solidFill>
                            <a:schemeClr val="tx1"/>
                          </a:solidFill>
                          <a:effectLst/>
                          <a:latin typeface="Arial"/>
                          <a:ea typeface="+mn-ea"/>
                          <a:cs typeface="+mn-cs"/>
                        </a:rPr>
                        <a:t>102,9</a:t>
                      </a:r>
                      <a:endParaRPr lang="ru-RU" sz="1100" b="0" i="0" u="none" strike="noStrike" kern="1200" dirty="0">
                        <a:solidFill>
                          <a:schemeClr val="tx1"/>
                        </a:solidFill>
                        <a:effectLst/>
                        <a:latin typeface="Arial"/>
                        <a:ea typeface="+mn-ea"/>
                        <a:cs typeface="+mn-cs"/>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18380">
                <a:tc>
                  <a:txBody>
                    <a:bodyPr/>
                    <a:lstStyle/>
                    <a:p>
                      <a:pPr algn="just" fontAlgn="b"/>
                      <a:r>
                        <a:rPr lang="ru-RU" sz="1100" b="0" i="0" u="none" strike="noStrike" dirty="0">
                          <a:solidFill>
                            <a:srgbClr val="000000"/>
                          </a:solidFill>
                          <a:effectLst/>
                          <a:latin typeface="+mn-lt"/>
                        </a:rPr>
                        <a:t>Акцизы по подакцизным товарам (продукции), производимым на территории Российской </a:t>
                      </a:r>
                      <a:r>
                        <a:rPr lang="ru-RU" sz="1100" b="0" i="0" u="none" strike="noStrike" dirty="0" smtClean="0">
                          <a:solidFill>
                            <a:srgbClr val="000000"/>
                          </a:solidFill>
                          <a:effectLst/>
                          <a:latin typeface="+mn-lt"/>
                        </a:rPr>
                        <a:t>Федерации</a:t>
                      </a:r>
                      <a:endParaRPr lang="ru-RU" sz="1100" b="0" i="0" u="none" strike="noStrike" dirty="0">
                        <a:solidFill>
                          <a:srgbClr val="000000"/>
                        </a:solidFill>
                        <a:effectLst/>
                        <a:latin typeface="+mn-lt"/>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ru-RU" sz="1100" b="0" i="0" u="none" strike="noStrike" kern="1200" dirty="0">
                          <a:solidFill>
                            <a:schemeClr val="tx1"/>
                          </a:solidFill>
                          <a:effectLst/>
                          <a:latin typeface="Arial"/>
                          <a:ea typeface="+mn-ea"/>
                          <a:cs typeface="+mn-cs"/>
                        </a:rPr>
                        <a:t>37 946 500,0</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ru-RU" sz="1100" b="0" i="0" u="none" strike="noStrike" kern="1200" dirty="0">
                          <a:solidFill>
                            <a:schemeClr val="tx1"/>
                          </a:solidFill>
                          <a:effectLst/>
                          <a:latin typeface="Arial"/>
                          <a:ea typeface="+mn-ea"/>
                          <a:cs typeface="+mn-cs"/>
                        </a:rPr>
                        <a:t>37 180 815,1</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ru-RU" sz="1100" b="0" i="0" u="none" strike="noStrike" kern="1200" dirty="0" smtClean="0">
                          <a:solidFill>
                            <a:schemeClr val="tx1"/>
                          </a:solidFill>
                          <a:effectLst/>
                          <a:latin typeface="Arial"/>
                          <a:ea typeface="+mn-ea"/>
                          <a:cs typeface="+mn-cs"/>
                        </a:rPr>
                        <a:t>98,0</a:t>
                      </a:r>
                      <a:endParaRPr lang="ru-RU" sz="1100" b="0" i="0" u="none" strike="noStrike" kern="1200" dirty="0">
                        <a:solidFill>
                          <a:schemeClr val="tx1"/>
                        </a:solidFill>
                        <a:effectLst/>
                        <a:latin typeface="Arial"/>
                        <a:ea typeface="+mn-ea"/>
                        <a:cs typeface="+mn-cs"/>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83830">
                <a:tc>
                  <a:txBody>
                    <a:bodyPr/>
                    <a:lstStyle/>
                    <a:p>
                      <a:pPr algn="l" fontAlgn="b"/>
                      <a:r>
                        <a:rPr lang="ru-RU" sz="1100" b="0" i="0" u="none" strike="noStrike" dirty="0">
                          <a:solidFill>
                            <a:srgbClr val="000000"/>
                          </a:solidFill>
                          <a:effectLst/>
                          <a:latin typeface="+mn-lt"/>
                        </a:rPr>
                        <a:t>Налоги на совокупный доход</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ru-RU" sz="1100" b="0" i="0" u="none" strike="noStrike" kern="1200" dirty="0">
                          <a:solidFill>
                            <a:schemeClr val="tx1"/>
                          </a:solidFill>
                          <a:effectLst/>
                          <a:latin typeface="Arial"/>
                          <a:ea typeface="+mn-ea"/>
                          <a:cs typeface="+mn-cs"/>
                        </a:rPr>
                        <a:t>7 </a:t>
                      </a:r>
                      <a:r>
                        <a:rPr lang="ru-RU" sz="1100" b="0" i="0" u="none" strike="noStrike" kern="1200" dirty="0" smtClean="0">
                          <a:solidFill>
                            <a:schemeClr val="tx1"/>
                          </a:solidFill>
                          <a:effectLst/>
                          <a:latin typeface="Arial"/>
                          <a:ea typeface="+mn-ea"/>
                          <a:cs typeface="+mn-cs"/>
                        </a:rPr>
                        <a:t>527 256,4</a:t>
                      </a:r>
                      <a:endParaRPr lang="ru-RU" sz="1100" b="0" i="0" u="none" strike="noStrike" kern="1200" dirty="0">
                        <a:solidFill>
                          <a:schemeClr val="tx1"/>
                        </a:solidFill>
                        <a:effectLst/>
                        <a:latin typeface="Arial"/>
                        <a:ea typeface="+mn-ea"/>
                        <a:cs typeface="+mn-cs"/>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ru-RU" sz="1100" b="0" i="0" u="none" strike="noStrike" kern="1200" dirty="0">
                          <a:solidFill>
                            <a:schemeClr val="tx1"/>
                          </a:solidFill>
                          <a:effectLst/>
                          <a:latin typeface="Arial"/>
                          <a:ea typeface="+mn-ea"/>
                          <a:cs typeface="+mn-cs"/>
                        </a:rPr>
                        <a:t>7 </a:t>
                      </a:r>
                      <a:r>
                        <a:rPr lang="ru-RU" sz="1100" b="0" i="0" u="none" strike="noStrike" kern="1200" dirty="0" smtClean="0">
                          <a:solidFill>
                            <a:schemeClr val="tx1"/>
                          </a:solidFill>
                          <a:effectLst/>
                          <a:latin typeface="Arial"/>
                          <a:ea typeface="+mn-ea"/>
                          <a:cs typeface="+mn-cs"/>
                        </a:rPr>
                        <a:t>618 095,0</a:t>
                      </a:r>
                      <a:endParaRPr lang="ru-RU" sz="1100" b="0" i="0" u="none" strike="noStrike" kern="1200" dirty="0">
                        <a:solidFill>
                          <a:schemeClr val="tx1"/>
                        </a:solidFill>
                        <a:effectLst/>
                        <a:latin typeface="Arial"/>
                        <a:ea typeface="+mn-ea"/>
                        <a:cs typeface="+mn-cs"/>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ru-RU" sz="1100" b="0" i="0" u="none" strike="noStrike" kern="1200" dirty="0" smtClean="0">
                          <a:solidFill>
                            <a:schemeClr val="tx1"/>
                          </a:solidFill>
                          <a:effectLst/>
                          <a:latin typeface="Arial"/>
                          <a:ea typeface="+mn-ea"/>
                          <a:cs typeface="+mn-cs"/>
                        </a:rPr>
                        <a:t>101,2</a:t>
                      </a:r>
                      <a:endParaRPr lang="ru-RU" sz="1100" b="0" i="0" u="none" strike="noStrike" kern="1200" dirty="0">
                        <a:solidFill>
                          <a:schemeClr val="tx1"/>
                        </a:solidFill>
                        <a:effectLst/>
                        <a:latin typeface="Arial"/>
                        <a:ea typeface="+mn-ea"/>
                        <a:cs typeface="+mn-cs"/>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83830">
                <a:tc>
                  <a:txBody>
                    <a:bodyPr/>
                    <a:lstStyle/>
                    <a:p>
                      <a:pPr algn="l" fontAlgn="b"/>
                      <a:r>
                        <a:rPr lang="ru-RU" sz="1100" b="0" i="0" u="none" strike="noStrike" dirty="0">
                          <a:solidFill>
                            <a:srgbClr val="000000"/>
                          </a:solidFill>
                          <a:effectLst/>
                          <a:latin typeface="+mn-lt"/>
                        </a:rPr>
                        <a:t>Налог на имущество организаций</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ru-RU" sz="1100" b="0" i="0" u="none" strike="noStrike" kern="1200" dirty="0">
                          <a:solidFill>
                            <a:schemeClr val="tx1"/>
                          </a:solidFill>
                          <a:effectLst/>
                          <a:latin typeface="Arial"/>
                          <a:ea typeface="+mn-ea"/>
                          <a:cs typeface="+mn-cs"/>
                        </a:rPr>
                        <a:t>25 997 712,0</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ru-RU" sz="1100" b="0" i="0" u="none" strike="noStrike" kern="1200" dirty="0">
                          <a:solidFill>
                            <a:schemeClr val="tx1"/>
                          </a:solidFill>
                          <a:effectLst/>
                          <a:latin typeface="Arial"/>
                          <a:ea typeface="+mn-ea"/>
                          <a:cs typeface="+mn-cs"/>
                        </a:rPr>
                        <a:t>25 881 732,4</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ru-RU" sz="1100" b="0" i="0" u="none" strike="noStrike" kern="1200" dirty="0" smtClean="0">
                          <a:solidFill>
                            <a:schemeClr val="tx1"/>
                          </a:solidFill>
                          <a:effectLst/>
                          <a:latin typeface="Arial"/>
                          <a:ea typeface="+mn-ea"/>
                          <a:cs typeface="+mn-cs"/>
                        </a:rPr>
                        <a:t>99,6</a:t>
                      </a:r>
                      <a:endParaRPr lang="ru-RU" sz="1100" b="0" i="0" u="none" strike="noStrike" kern="1200" dirty="0">
                        <a:solidFill>
                          <a:schemeClr val="tx1"/>
                        </a:solidFill>
                        <a:effectLst/>
                        <a:latin typeface="Arial"/>
                        <a:ea typeface="+mn-ea"/>
                        <a:cs typeface="+mn-cs"/>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83830">
                <a:tc>
                  <a:txBody>
                    <a:bodyPr/>
                    <a:lstStyle/>
                    <a:p>
                      <a:pPr algn="l" fontAlgn="b"/>
                      <a:r>
                        <a:rPr lang="ru-RU" sz="1100" b="0" i="0" u="none" strike="noStrike" dirty="0">
                          <a:solidFill>
                            <a:srgbClr val="000000"/>
                          </a:solidFill>
                          <a:effectLst/>
                          <a:latin typeface="+mn-lt"/>
                        </a:rPr>
                        <a:t>Транспортный налог</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ru-RU" sz="1100" b="0" i="0" u="none" strike="noStrike" kern="1200">
                          <a:solidFill>
                            <a:schemeClr val="tx1"/>
                          </a:solidFill>
                          <a:effectLst/>
                          <a:latin typeface="Arial"/>
                          <a:ea typeface="+mn-ea"/>
                          <a:cs typeface="+mn-cs"/>
                        </a:rPr>
                        <a:t>5 910 089,0</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ru-RU" sz="1100" b="0" i="0" u="none" strike="noStrike" kern="1200" dirty="0">
                          <a:solidFill>
                            <a:schemeClr val="tx1"/>
                          </a:solidFill>
                          <a:effectLst/>
                          <a:latin typeface="Arial"/>
                          <a:ea typeface="+mn-ea"/>
                          <a:cs typeface="+mn-cs"/>
                        </a:rPr>
                        <a:t>5 949 837,3</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ru-RU" sz="1100" b="0" i="0" u="none" strike="noStrike" kern="1200" dirty="0" smtClean="0">
                          <a:solidFill>
                            <a:schemeClr val="tx1"/>
                          </a:solidFill>
                          <a:effectLst/>
                          <a:latin typeface="Arial"/>
                          <a:ea typeface="+mn-ea"/>
                          <a:cs typeface="+mn-cs"/>
                        </a:rPr>
                        <a:t>100,7</a:t>
                      </a:r>
                      <a:endParaRPr lang="ru-RU" sz="1100" b="0" i="0" u="none" strike="noStrike" kern="1200" dirty="0">
                        <a:solidFill>
                          <a:schemeClr val="tx1"/>
                        </a:solidFill>
                        <a:effectLst/>
                        <a:latin typeface="Arial"/>
                        <a:ea typeface="+mn-ea"/>
                        <a:cs typeface="+mn-cs"/>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83830">
                <a:tc>
                  <a:txBody>
                    <a:bodyPr/>
                    <a:lstStyle/>
                    <a:p>
                      <a:pPr algn="l" fontAlgn="b"/>
                      <a:r>
                        <a:rPr lang="ru-RU" sz="1100" b="0" i="0" u="none" strike="noStrike" dirty="0">
                          <a:solidFill>
                            <a:srgbClr val="000000"/>
                          </a:solidFill>
                          <a:effectLst/>
                          <a:latin typeface="+mn-lt"/>
                        </a:rPr>
                        <a:t>Налог на игорный бизнес</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ru-RU" sz="1100" b="0" i="0" u="none" strike="noStrike" kern="1200" dirty="0">
                          <a:solidFill>
                            <a:schemeClr val="tx1"/>
                          </a:solidFill>
                          <a:effectLst/>
                          <a:latin typeface="Arial"/>
                          <a:ea typeface="+mn-ea"/>
                          <a:cs typeface="+mn-cs"/>
                        </a:rPr>
                        <a:t>12 038,0</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ru-RU" sz="1100" b="0" i="0" u="none" strike="noStrike" kern="1200" dirty="0">
                          <a:solidFill>
                            <a:schemeClr val="tx1"/>
                          </a:solidFill>
                          <a:effectLst/>
                          <a:latin typeface="Arial"/>
                          <a:ea typeface="+mn-ea"/>
                          <a:cs typeface="+mn-cs"/>
                        </a:rPr>
                        <a:t>12 120,8</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ru-RU" sz="1100" b="0" i="0" u="none" strike="noStrike" kern="1200" dirty="0" smtClean="0">
                          <a:solidFill>
                            <a:schemeClr val="tx1"/>
                          </a:solidFill>
                          <a:effectLst/>
                          <a:latin typeface="Arial"/>
                          <a:ea typeface="+mn-ea"/>
                          <a:cs typeface="+mn-cs"/>
                        </a:rPr>
                        <a:t>100,7</a:t>
                      </a:r>
                      <a:endParaRPr lang="ru-RU" sz="1100" b="0" i="0" u="none" strike="noStrike" kern="1200" dirty="0">
                        <a:solidFill>
                          <a:schemeClr val="tx1"/>
                        </a:solidFill>
                        <a:effectLst/>
                        <a:latin typeface="Arial"/>
                        <a:ea typeface="+mn-ea"/>
                        <a:cs typeface="+mn-cs"/>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03523">
                <a:tc>
                  <a:txBody>
                    <a:bodyPr/>
                    <a:lstStyle/>
                    <a:p>
                      <a:pPr algn="l" fontAlgn="b"/>
                      <a:r>
                        <a:rPr lang="ru-RU" sz="1100" b="0" i="0" u="none" strike="noStrike" dirty="0">
                          <a:solidFill>
                            <a:srgbClr val="000000"/>
                          </a:solidFill>
                          <a:effectLst/>
                          <a:latin typeface="+mn-lt"/>
                        </a:rPr>
                        <a:t>Налог на добычу полезных ископаемых</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ru-RU" sz="1100" b="0" i="0" u="none" strike="noStrike" kern="1200">
                          <a:solidFill>
                            <a:schemeClr val="tx1"/>
                          </a:solidFill>
                          <a:effectLst/>
                          <a:latin typeface="Arial"/>
                          <a:ea typeface="+mn-ea"/>
                          <a:cs typeface="+mn-cs"/>
                        </a:rPr>
                        <a:t>7 705,0</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ru-RU" sz="1100" b="0" i="0" u="none" strike="noStrike" kern="1200" dirty="0">
                          <a:solidFill>
                            <a:schemeClr val="tx1"/>
                          </a:solidFill>
                          <a:effectLst/>
                          <a:latin typeface="Arial"/>
                          <a:ea typeface="+mn-ea"/>
                          <a:cs typeface="+mn-cs"/>
                        </a:rPr>
                        <a:t>6 492,7</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ru-RU" sz="1100" b="0" i="0" u="none" strike="noStrike" kern="1200" dirty="0" smtClean="0">
                          <a:solidFill>
                            <a:schemeClr val="tx1"/>
                          </a:solidFill>
                          <a:effectLst/>
                          <a:latin typeface="Arial"/>
                          <a:ea typeface="+mn-ea"/>
                          <a:cs typeface="+mn-cs"/>
                        </a:rPr>
                        <a:t>84,3</a:t>
                      </a:r>
                      <a:endParaRPr lang="ru-RU" sz="1100" b="0" i="0" u="none" strike="noStrike" kern="1200" dirty="0">
                        <a:solidFill>
                          <a:schemeClr val="tx1"/>
                        </a:solidFill>
                        <a:effectLst/>
                        <a:latin typeface="Arial"/>
                        <a:ea typeface="+mn-ea"/>
                        <a:cs typeface="+mn-cs"/>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51491">
                <a:tc>
                  <a:txBody>
                    <a:bodyPr/>
                    <a:lstStyle/>
                    <a:p>
                      <a:pPr algn="just" fontAlgn="b"/>
                      <a:r>
                        <a:rPr lang="ru-RU" sz="1100" b="0" i="0" u="none" strike="noStrike" dirty="0">
                          <a:solidFill>
                            <a:srgbClr val="000000"/>
                          </a:solidFill>
                          <a:effectLst/>
                          <a:latin typeface="+mn-lt"/>
                        </a:rPr>
                        <a:t>Сборы за пользование объектами животного мира и за пользование объектами водных биологических ресурсов</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ru-RU" sz="1100" b="0" i="0" u="none" strike="noStrike" kern="1200">
                          <a:solidFill>
                            <a:schemeClr val="tx1"/>
                          </a:solidFill>
                          <a:effectLst/>
                          <a:latin typeface="Arial"/>
                          <a:ea typeface="+mn-ea"/>
                          <a:cs typeface="+mn-cs"/>
                        </a:rPr>
                        <a:t>1 850,0</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ru-RU" sz="1100" b="0" i="0" u="none" strike="noStrike" kern="1200" dirty="0">
                          <a:solidFill>
                            <a:schemeClr val="tx1"/>
                          </a:solidFill>
                          <a:effectLst/>
                          <a:latin typeface="Arial"/>
                          <a:ea typeface="+mn-ea"/>
                          <a:cs typeface="+mn-cs"/>
                        </a:rPr>
                        <a:t>1 993,8</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ru-RU" sz="1100" b="0" i="0" u="none" strike="noStrike" kern="1200" dirty="0" smtClean="0">
                          <a:solidFill>
                            <a:schemeClr val="tx1"/>
                          </a:solidFill>
                          <a:effectLst/>
                          <a:latin typeface="Arial"/>
                          <a:ea typeface="+mn-ea"/>
                          <a:cs typeface="+mn-cs"/>
                        </a:rPr>
                        <a:t>107,8</a:t>
                      </a:r>
                      <a:endParaRPr lang="ru-RU" sz="1100" b="0" i="0" u="none" strike="noStrike" kern="1200" dirty="0">
                        <a:solidFill>
                          <a:schemeClr val="tx1"/>
                        </a:solidFill>
                        <a:effectLst/>
                        <a:latin typeface="Arial"/>
                        <a:ea typeface="+mn-ea"/>
                        <a:cs typeface="+mn-cs"/>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83830">
                <a:tc>
                  <a:txBody>
                    <a:bodyPr/>
                    <a:lstStyle/>
                    <a:p>
                      <a:pPr marL="0" algn="l" defTabSz="685800" rtl="0" eaLnBrk="1" fontAlgn="b" latinLnBrk="0" hangingPunct="1"/>
                      <a:r>
                        <a:rPr lang="ru-RU" sz="1100" b="0" i="0" u="none" strike="noStrike" kern="1200" dirty="0">
                          <a:solidFill>
                            <a:srgbClr val="000000"/>
                          </a:solidFill>
                          <a:effectLst/>
                          <a:latin typeface="+mn-lt"/>
                          <a:ea typeface="+mn-ea"/>
                          <a:cs typeface="+mn-cs"/>
                        </a:rPr>
                        <a:t>Государственная пошлина</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ru-RU" sz="1100" b="0" i="0" u="none" strike="noStrike" kern="1200" dirty="0" smtClean="0">
                          <a:solidFill>
                            <a:schemeClr val="tx1"/>
                          </a:solidFill>
                          <a:effectLst/>
                          <a:latin typeface="Arial"/>
                          <a:ea typeface="+mn-ea"/>
                          <a:cs typeface="+mn-cs"/>
                        </a:rPr>
                        <a:t>698 244,3 </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ru-RU" sz="1100" b="0" i="0" u="none" strike="noStrike" kern="1200" dirty="0" smtClean="0">
                          <a:solidFill>
                            <a:schemeClr val="tx1"/>
                          </a:solidFill>
                          <a:effectLst/>
                          <a:latin typeface="Arial"/>
                          <a:ea typeface="+mn-ea"/>
                          <a:cs typeface="+mn-cs"/>
                        </a:rPr>
                        <a:t>717 782,9 </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ru-RU" sz="1100" b="0" i="0" u="none" strike="noStrike" kern="1200" dirty="0" smtClean="0">
                          <a:solidFill>
                            <a:schemeClr val="tx1"/>
                          </a:solidFill>
                          <a:effectLst/>
                          <a:latin typeface="Arial"/>
                          <a:ea typeface="+mn-ea"/>
                          <a:cs typeface="+mn-cs"/>
                        </a:rPr>
                        <a:t>102,8</a:t>
                      </a:r>
                      <a:endParaRPr lang="ru-RU" sz="1100" b="0" i="0" u="none" strike="noStrike" kern="1200" dirty="0">
                        <a:solidFill>
                          <a:schemeClr val="tx1"/>
                        </a:solidFill>
                        <a:effectLst/>
                        <a:latin typeface="Arial"/>
                        <a:ea typeface="+mn-ea"/>
                        <a:cs typeface="+mn-cs"/>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72836">
                <a:tc>
                  <a:txBody>
                    <a:bodyPr/>
                    <a:lstStyle/>
                    <a:p>
                      <a:pPr algn="just" fontAlgn="b"/>
                      <a:r>
                        <a:rPr lang="ru-RU" sz="1100" b="0" i="0" u="none" strike="noStrike" dirty="0">
                          <a:solidFill>
                            <a:srgbClr val="000000"/>
                          </a:solidFill>
                          <a:effectLst/>
                          <a:latin typeface="+mn-lt"/>
                        </a:rPr>
                        <a:t>Задолженность и перерасчеты по отмененным налогам, сборами иным обязательным платежам</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ru-RU" sz="1100" b="0" i="0" u="none" strike="noStrike" kern="1200" dirty="0" smtClean="0">
                          <a:solidFill>
                            <a:schemeClr val="tx1"/>
                          </a:solidFill>
                          <a:effectLst/>
                          <a:latin typeface="Arial"/>
                          <a:ea typeface="+mn-ea"/>
                          <a:cs typeface="+mn-cs"/>
                        </a:rPr>
                        <a:t>52,3</a:t>
                      </a:r>
                      <a:endParaRPr lang="ru-RU" sz="1100" b="0" i="0" u="none" strike="noStrike" kern="1200" dirty="0">
                        <a:solidFill>
                          <a:schemeClr val="tx1"/>
                        </a:solidFill>
                        <a:effectLst/>
                        <a:latin typeface="Arial"/>
                        <a:ea typeface="+mn-ea"/>
                        <a:cs typeface="+mn-cs"/>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ru-RU" sz="1100" b="0" i="0" u="none" strike="noStrike" kern="1200" dirty="0" smtClean="0">
                          <a:solidFill>
                            <a:schemeClr val="tx1"/>
                          </a:solidFill>
                          <a:effectLst/>
                          <a:latin typeface="Arial"/>
                          <a:ea typeface="+mn-ea"/>
                          <a:cs typeface="+mn-cs"/>
                        </a:rPr>
                        <a:t>60,6</a:t>
                      </a:r>
                      <a:endParaRPr lang="ru-RU" sz="1100" b="0" i="0" u="none" strike="noStrike" kern="1200" dirty="0">
                        <a:solidFill>
                          <a:schemeClr val="tx1"/>
                        </a:solidFill>
                        <a:effectLst/>
                        <a:latin typeface="Arial"/>
                        <a:ea typeface="+mn-ea"/>
                        <a:cs typeface="+mn-cs"/>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ru-RU" sz="1100" b="0" i="0" u="none" strike="noStrike" kern="1200" dirty="0" smtClean="0">
                          <a:solidFill>
                            <a:schemeClr val="tx1"/>
                          </a:solidFill>
                          <a:effectLst/>
                          <a:latin typeface="Arial"/>
                          <a:ea typeface="+mn-ea"/>
                          <a:cs typeface="+mn-cs"/>
                        </a:rPr>
                        <a:t>115,9</a:t>
                      </a:r>
                      <a:endParaRPr lang="ru-RU" sz="1100" b="0" i="0" u="none" strike="noStrike" kern="1200" dirty="0">
                        <a:solidFill>
                          <a:schemeClr val="tx1"/>
                        </a:solidFill>
                        <a:effectLst/>
                        <a:latin typeface="Arial"/>
                        <a:ea typeface="+mn-ea"/>
                        <a:cs typeface="+mn-cs"/>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2" name="Прямоугольник 1"/>
          <p:cNvSpPr/>
          <p:nvPr/>
        </p:nvSpPr>
        <p:spPr>
          <a:xfrm>
            <a:off x="506186" y="3926192"/>
            <a:ext cx="8543925" cy="1723549"/>
          </a:xfrm>
          <a:prstGeom prst="rect">
            <a:avLst/>
          </a:prstGeom>
          <a:ln w="15875"/>
        </p:spPr>
        <p:style>
          <a:lnRef idx="2">
            <a:schemeClr val="accent1"/>
          </a:lnRef>
          <a:fillRef idx="1">
            <a:schemeClr val="lt1"/>
          </a:fillRef>
          <a:effectRef idx="0">
            <a:schemeClr val="accent1"/>
          </a:effectRef>
          <a:fontRef idx="minor">
            <a:schemeClr val="dk1"/>
          </a:fontRef>
        </p:style>
        <p:txBody>
          <a:bodyPr wrap="square" lIns="36000" tIns="0" rIns="36000" bIns="0">
            <a:spAutoFit/>
          </a:bodyPr>
          <a:lstStyle/>
          <a:p>
            <a:pPr algn="just"/>
            <a:r>
              <a:rPr lang="ru-RU" sz="800" b="1" dirty="0">
                <a:solidFill>
                  <a:schemeClr val="tx1"/>
                </a:solidFill>
              </a:rPr>
              <a:t>Налоговые доходы</a:t>
            </a:r>
            <a:r>
              <a:rPr lang="ru-RU" sz="800" dirty="0">
                <a:solidFill>
                  <a:schemeClr val="tx1"/>
                </a:solidFill>
              </a:rPr>
              <a:t> бюджета Республики Татарстан за 2020 год составили 199 943 691,5 тыс. рублей, или 101,3 процента от годового плана.   </a:t>
            </a:r>
          </a:p>
          <a:p>
            <a:pPr algn="just"/>
            <a:r>
              <a:rPr lang="ru-RU" sz="800" b="1" dirty="0">
                <a:solidFill>
                  <a:schemeClr val="tx1"/>
                </a:solidFill>
              </a:rPr>
              <a:t>Налог на прибыль </a:t>
            </a:r>
            <a:r>
              <a:rPr lang="ru-RU" sz="800" dirty="0">
                <a:solidFill>
                  <a:schemeClr val="tx1"/>
                </a:solidFill>
              </a:rPr>
              <a:t>организаций поступил в бюджет Республики Татарстан в сумме 64 626 465,4 тыс. рублей, план выполнен на 102,5 процента.</a:t>
            </a:r>
          </a:p>
          <a:p>
            <a:pPr algn="just"/>
            <a:r>
              <a:rPr lang="ru-RU" sz="800" b="1" dirty="0">
                <a:solidFill>
                  <a:schemeClr val="tx1"/>
                </a:solidFill>
              </a:rPr>
              <a:t>Налог на доходы физических лиц </a:t>
            </a:r>
            <a:r>
              <a:rPr lang="ru-RU" sz="800" dirty="0">
                <a:solidFill>
                  <a:schemeClr val="tx1"/>
                </a:solidFill>
              </a:rPr>
              <a:t>мобилизован в бюджет Республики Татарстан в сумме 57 948 295,5 тыс. рублей, или 102,9 процента от утвержденного планового назначения.  </a:t>
            </a:r>
          </a:p>
          <a:p>
            <a:pPr algn="just"/>
            <a:r>
              <a:rPr lang="ru-RU" sz="800" dirty="0">
                <a:solidFill>
                  <a:schemeClr val="tx1"/>
                </a:solidFill>
              </a:rPr>
              <a:t>Поступление </a:t>
            </a:r>
            <a:r>
              <a:rPr lang="ru-RU" sz="800" b="1" dirty="0">
                <a:solidFill>
                  <a:schemeClr val="tx1"/>
                </a:solidFill>
              </a:rPr>
              <a:t>акцизов</a:t>
            </a:r>
            <a:r>
              <a:rPr lang="ru-RU" sz="800" dirty="0">
                <a:solidFill>
                  <a:schemeClr val="tx1"/>
                </a:solidFill>
              </a:rPr>
              <a:t> в бюджет Республики Татарстан составило 37 180 815,1 тыс. рублей. Выполнение утвержденного плана по сбору акцизов составило 98 процента.</a:t>
            </a:r>
          </a:p>
          <a:p>
            <a:pPr algn="just"/>
            <a:r>
              <a:rPr lang="ru-RU" sz="800" dirty="0">
                <a:solidFill>
                  <a:schemeClr val="tx1"/>
                </a:solidFill>
              </a:rPr>
              <a:t>Исполнение по </a:t>
            </a:r>
            <a:r>
              <a:rPr lang="ru-RU" sz="800" b="1" dirty="0">
                <a:solidFill>
                  <a:schemeClr val="tx1"/>
                </a:solidFill>
              </a:rPr>
              <a:t>налогам на совокупный доход </a:t>
            </a:r>
            <a:r>
              <a:rPr lang="ru-RU" sz="800" dirty="0">
                <a:solidFill>
                  <a:schemeClr val="tx1"/>
                </a:solidFill>
              </a:rPr>
              <a:t>составило 7 618 095,0 тыс. рублей. Утвержденный план выполнен на 101,2 процента. </a:t>
            </a:r>
          </a:p>
          <a:p>
            <a:pPr algn="just"/>
            <a:r>
              <a:rPr lang="ru-RU" sz="800" dirty="0">
                <a:solidFill>
                  <a:schemeClr val="tx1"/>
                </a:solidFill>
              </a:rPr>
              <a:t>Поступления по </a:t>
            </a:r>
            <a:r>
              <a:rPr lang="ru-RU" sz="800" b="1" dirty="0">
                <a:solidFill>
                  <a:schemeClr val="tx1"/>
                </a:solidFill>
              </a:rPr>
              <a:t>налогам на имущество </a:t>
            </a:r>
            <a:r>
              <a:rPr lang="ru-RU" sz="800" dirty="0">
                <a:solidFill>
                  <a:schemeClr val="tx1"/>
                </a:solidFill>
              </a:rPr>
              <a:t>составили 31 843 690,5 тыс. рублей.    </a:t>
            </a:r>
          </a:p>
          <a:p>
            <a:pPr algn="just"/>
            <a:r>
              <a:rPr lang="ru-RU" sz="800" b="1" dirty="0">
                <a:solidFill>
                  <a:schemeClr val="tx1"/>
                </a:solidFill>
              </a:rPr>
              <a:t>Налог на имущество организаций </a:t>
            </a:r>
            <a:r>
              <a:rPr lang="ru-RU" sz="800" dirty="0">
                <a:solidFill>
                  <a:schemeClr val="tx1"/>
                </a:solidFill>
              </a:rPr>
              <a:t>поступил в сумме 25 881 732,4 тыс. рублей. Утвержденный план выполнен на 99,6 процента.</a:t>
            </a:r>
          </a:p>
          <a:p>
            <a:pPr algn="just"/>
            <a:r>
              <a:rPr lang="ru-RU" sz="800" dirty="0">
                <a:solidFill>
                  <a:schemeClr val="tx1"/>
                </a:solidFill>
              </a:rPr>
              <a:t>Поступление </a:t>
            </a:r>
            <a:r>
              <a:rPr lang="ru-RU" sz="800" b="1" dirty="0">
                <a:solidFill>
                  <a:schemeClr val="tx1"/>
                </a:solidFill>
              </a:rPr>
              <a:t>транспортного налога </a:t>
            </a:r>
            <a:r>
              <a:rPr lang="ru-RU" sz="800" dirty="0">
                <a:solidFill>
                  <a:schemeClr val="tx1"/>
                </a:solidFill>
              </a:rPr>
              <a:t>в бюджет Республики Татарстан составило 5 949 837,3 тыс. рублей, или 100,7 процента от планового назначения. </a:t>
            </a:r>
          </a:p>
          <a:p>
            <a:pPr algn="just"/>
            <a:r>
              <a:rPr lang="ru-RU" sz="800" b="1" dirty="0">
                <a:solidFill>
                  <a:schemeClr val="tx1"/>
                </a:solidFill>
              </a:rPr>
              <a:t>Налог на игорный бизнес </a:t>
            </a:r>
            <a:r>
              <a:rPr lang="ru-RU" sz="800" dirty="0">
                <a:solidFill>
                  <a:schemeClr val="tx1"/>
                </a:solidFill>
              </a:rPr>
              <a:t>поступил в бюджет Республики Татарстан в сумме 12 120,8 тыс. рублей. Выполнение утвержденного плана составило 100,7 процента.</a:t>
            </a:r>
          </a:p>
          <a:p>
            <a:pPr algn="just"/>
            <a:r>
              <a:rPr lang="ru-RU" sz="800" dirty="0">
                <a:solidFill>
                  <a:schemeClr val="tx1"/>
                </a:solidFill>
              </a:rPr>
              <a:t>Поступление по</a:t>
            </a:r>
            <a:r>
              <a:rPr lang="ru-RU" sz="800" b="1" dirty="0">
                <a:solidFill>
                  <a:schemeClr val="tx1"/>
                </a:solidFill>
              </a:rPr>
              <a:t> налогам, сборам и регулярным платежам за пользование природными ресурсами </a:t>
            </a:r>
            <a:r>
              <a:rPr lang="ru-RU" sz="800" dirty="0">
                <a:solidFill>
                  <a:schemeClr val="tx1"/>
                </a:solidFill>
              </a:rPr>
              <a:t>составило 8 486,5 тыс. рублей, или 88,8 процента от утвержденного плана, в том числе поступление налога на добычу полезных ископаемых – 6 492,7 тыс. рублей, или 84,3 процента от утвержденного плана. </a:t>
            </a:r>
          </a:p>
          <a:p>
            <a:pPr algn="just"/>
            <a:r>
              <a:rPr lang="ru-RU" sz="800" dirty="0">
                <a:solidFill>
                  <a:schemeClr val="tx1"/>
                </a:solidFill>
              </a:rPr>
              <a:t>Поступление </a:t>
            </a:r>
            <a:r>
              <a:rPr lang="ru-RU" sz="800" b="1" dirty="0">
                <a:solidFill>
                  <a:schemeClr val="tx1"/>
                </a:solidFill>
              </a:rPr>
              <a:t>государственной пошлины </a:t>
            </a:r>
            <a:r>
              <a:rPr lang="ru-RU" sz="800" dirty="0">
                <a:solidFill>
                  <a:schemeClr val="tx1"/>
                </a:solidFill>
              </a:rPr>
              <a:t>составило 717 782,9 тыс. рублей, или 102,8 процента от прогнозного назначения. </a:t>
            </a:r>
          </a:p>
          <a:p>
            <a:pPr algn="just"/>
            <a:r>
              <a:rPr lang="ru-RU" sz="800" dirty="0">
                <a:solidFill>
                  <a:schemeClr val="tx1"/>
                </a:solidFill>
              </a:rPr>
              <a:t>Поступления по </a:t>
            </a:r>
            <a:r>
              <a:rPr lang="ru-RU" sz="800" b="1" dirty="0">
                <a:solidFill>
                  <a:schemeClr val="tx1"/>
                </a:solidFill>
              </a:rPr>
              <a:t>отмененным налогам </a:t>
            </a:r>
            <a:r>
              <a:rPr lang="ru-RU" sz="800" dirty="0">
                <a:solidFill>
                  <a:schemeClr val="tx1"/>
                </a:solidFill>
              </a:rPr>
              <a:t>в сумме 60,6 тыс. рублей сложились за счет погашения задолженности, возникшей в предыдущие отчетные периоды.   </a:t>
            </a:r>
          </a:p>
        </p:txBody>
      </p:sp>
    </p:spTree>
    <p:extLst>
      <p:ext uri="{BB962C8B-B14F-4D97-AF65-F5344CB8AC3E}">
        <p14:creationId xmlns:p14="http://schemas.microsoft.com/office/powerpoint/2010/main" val="28541196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13996" y="68322"/>
            <a:ext cx="8088112" cy="344487"/>
          </a:xfrm>
        </p:spPr>
        <p:txBody>
          <a:bodyPr>
            <a:noAutofit/>
          </a:bodyPr>
          <a:lstStyle/>
          <a:p>
            <a:r>
              <a:rPr lang="ru-RU" sz="2000" dirty="0"/>
              <a:t>Неналоговые доходы бюджета Республики Татарстан </a:t>
            </a:r>
          </a:p>
        </p:txBody>
      </p:sp>
      <p:graphicFrame>
        <p:nvGraphicFramePr>
          <p:cNvPr id="4" name="Таблица 3"/>
          <p:cNvGraphicFramePr>
            <a:graphicFrameLocks noGrp="1"/>
          </p:cNvGraphicFramePr>
          <p:nvPr>
            <p:extLst>
              <p:ext uri="{D42A27DB-BD31-4B8C-83A1-F6EECF244321}">
                <p14:modId xmlns:p14="http://schemas.microsoft.com/office/powerpoint/2010/main" val="3611065274"/>
              </p:ext>
            </p:extLst>
          </p:nvPr>
        </p:nvGraphicFramePr>
        <p:xfrm>
          <a:off x="506729" y="495922"/>
          <a:ext cx="8500111" cy="2980432"/>
        </p:xfrm>
        <a:graphic>
          <a:graphicData uri="http://schemas.openxmlformats.org/drawingml/2006/table">
            <a:tbl>
              <a:tblPr>
                <a:tableStyleId>{616DA210-FB5B-4158-B5E0-FEB733F419BA}</a:tableStyleId>
              </a:tblPr>
              <a:tblGrid>
                <a:gridCol w="3489519"/>
                <a:gridCol w="1605413"/>
                <a:gridCol w="1654028"/>
                <a:gridCol w="1751151"/>
              </a:tblGrid>
              <a:tr h="506937">
                <a:tc>
                  <a:txBody>
                    <a:bodyPr/>
                    <a:lstStyle/>
                    <a:p>
                      <a:pPr algn="ctr" fontAlgn="ctr"/>
                      <a:r>
                        <a:rPr lang="ru-RU" sz="1200" b="1" u="none" strike="noStrike" dirty="0">
                          <a:effectLst/>
                        </a:rPr>
                        <a:t>Наименование</a:t>
                      </a:r>
                      <a:endParaRPr lang="ru-RU" sz="1200" b="1" i="0" u="none" strike="noStrike" dirty="0">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u="none" strike="noStrike" dirty="0">
                          <a:solidFill>
                            <a:schemeClr val="tx1"/>
                          </a:solidFill>
                          <a:effectLst/>
                        </a:rPr>
                        <a:t> </a:t>
                      </a:r>
                      <a:r>
                        <a:rPr lang="ru-RU" sz="1200" b="1" u="none" strike="noStrike" dirty="0" smtClean="0">
                          <a:solidFill>
                            <a:schemeClr val="tx1"/>
                          </a:solidFill>
                          <a:effectLst/>
                        </a:rPr>
                        <a:t>2020 год (</a:t>
                      </a:r>
                      <a:r>
                        <a:rPr lang="ru-RU" sz="1200" b="1" u="none" strike="noStrike" dirty="0">
                          <a:solidFill>
                            <a:schemeClr val="tx1"/>
                          </a:solidFill>
                          <a:effectLst/>
                        </a:rPr>
                        <a:t>план</a:t>
                      </a:r>
                      <a:r>
                        <a:rPr lang="ru-RU" sz="1200" b="1" u="none" strike="noStrike" dirty="0" smtClean="0">
                          <a:solidFill>
                            <a:schemeClr val="tx1"/>
                          </a:solidFill>
                          <a:effectLst/>
                        </a:rPr>
                        <a:t>)</a:t>
                      </a:r>
                      <a:br>
                        <a:rPr lang="ru-RU" sz="1200" b="1" u="none" strike="noStrike" dirty="0" smtClean="0">
                          <a:solidFill>
                            <a:schemeClr val="tx1"/>
                          </a:solidFill>
                          <a:effectLst/>
                        </a:rPr>
                      </a:br>
                      <a:r>
                        <a:rPr lang="ru-RU" sz="1200" b="1" u="none" strike="noStrike" dirty="0" smtClean="0">
                          <a:solidFill>
                            <a:schemeClr val="tx1"/>
                          </a:solidFill>
                          <a:effectLst/>
                        </a:rPr>
                        <a:t>тыс. рублей</a:t>
                      </a:r>
                      <a:endParaRPr lang="ru-RU" sz="1200" b="1" i="0" u="none" strike="noStrike" dirty="0">
                        <a:solidFill>
                          <a:schemeClr val="tx1"/>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u="none" strike="noStrike" dirty="0" smtClean="0">
                          <a:solidFill>
                            <a:schemeClr val="tx1"/>
                          </a:solidFill>
                          <a:effectLst/>
                        </a:rPr>
                        <a:t>2020 </a:t>
                      </a:r>
                      <a:r>
                        <a:rPr lang="ru-RU" sz="1200" b="1" u="none" strike="noStrike" dirty="0">
                          <a:solidFill>
                            <a:schemeClr val="tx1"/>
                          </a:solidFill>
                          <a:effectLst/>
                        </a:rPr>
                        <a:t>год </a:t>
                      </a:r>
                      <a:r>
                        <a:rPr lang="ru-RU" sz="1200" b="1" u="none" strike="noStrike" dirty="0" smtClean="0">
                          <a:solidFill>
                            <a:schemeClr val="tx1"/>
                          </a:solidFill>
                          <a:effectLst/>
                        </a:rPr>
                        <a:t>(</a:t>
                      </a:r>
                      <a:r>
                        <a:rPr lang="ru-RU" sz="1200" b="1" u="none" strike="noStrike" dirty="0">
                          <a:solidFill>
                            <a:schemeClr val="tx1"/>
                          </a:solidFill>
                          <a:effectLst/>
                        </a:rPr>
                        <a:t>факт</a:t>
                      </a:r>
                      <a:r>
                        <a:rPr lang="ru-RU" sz="1200" b="1" u="none" strike="noStrike" dirty="0" smtClean="0">
                          <a:solidFill>
                            <a:schemeClr val="tx1"/>
                          </a:solidFill>
                          <a:effectLst/>
                        </a:rPr>
                        <a:t>)</a:t>
                      </a:r>
                      <a:br>
                        <a:rPr lang="ru-RU" sz="1200" b="1" u="none" strike="noStrike" dirty="0" smtClean="0">
                          <a:solidFill>
                            <a:schemeClr val="tx1"/>
                          </a:solidFill>
                          <a:effectLst/>
                        </a:rPr>
                      </a:br>
                      <a:r>
                        <a:rPr lang="ru-RU" sz="1200" b="1" u="none" strike="noStrike" dirty="0" smtClean="0">
                          <a:solidFill>
                            <a:schemeClr val="tx1"/>
                          </a:solidFill>
                          <a:effectLst/>
                        </a:rPr>
                        <a:t>тыс. рублей</a:t>
                      </a:r>
                      <a:endParaRPr lang="ru-RU" sz="1200" b="1" i="0" u="none" strike="noStrike" dirty="0">
                        <a:solidFill>
                          <a:schemeClr val="tx1"/>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u="none" strike="noStrike" dirty="0">
                          <a:solidFill>
                            <a:schemeClr val="tx1"/>
                          </a:solidFill>
                          <a:effectLst/>
                        </a:rPr>
                        <a:t>% исполнения</a:t>
                      </a:r>
                      <a:endParaRPr lang="ru-RU" sz="1200" b="1" i="0" u="none" strike="noStrike" dirty="0">
                        <a:solidFill>
                          <a:schemeClr val="tx1"/>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218758">
                <a:tc>
                  <a:txBody>
                    <a:bodyPr/>
                    <a:lstStyle/>
                    <a:p>
                      <a:pPr algn="just" fontAlgn="ctr"/>
                      <a:r>
                        <a:rPr lang="ru-RU" sz="1100" b="1" i="0" u="none" strike="noStrike" dirty="0" smtClean="0">
                          <a:solidFill>
                            <a:srgbClr val="000000"/>
                          </a:solidFill>
                          <a:effectLst/>
                          <a:latin typeface="+mn-lt"/>
                        </a:rPr>
                        <a:t>Всего</a:t>
                      </a:r>
                      <a:endParaRPr lang="ru-RU" sz="11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100" b="1" i="0" u="none" strike="noStrike" dirty="0" smtClean="0">
                          <a:solidFill>
                            <a:schemeClr val="tx1"/>
                          </a:solidFill>
                          <a:effectLst/>
                          <a:latin typeface="Arial"/>
                        </a:rPr>
                        <a:t>6 515 701,5</a:t>
                      </a:r>
                      <a:endParaRPr lang="ru-RU" sz="1100" b="1"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100" b="1" i="0" u="none" strike="noStrike" dirty="0" smtClean="0">
                          <a:solidFill>
                            <a:schemeClr val="tx1"/>
                          </a:solidFill>
                          <a:effectLst/>
                          <a:latin typeface="Arial"/>
                        </a:rPr>
                        <a:t>6 931 734,6</a:t>
                      </a:r>
                      <a:endParaRPr lang="ru-RU" sz="1100" b="1"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100" b="1" i="0" u="none" strike="noStrike" dirty="0" smtClean="0">
                          <a:solidFill>
                            <a:schemeClr val="tx1"/>
                          </a:solidFill>
                          <a:effectLst/>
                          <a:latin typeface="Arial"/>
                        </a:rPr>
                        <a:t>106,4</a:t>
                      </a:r>
                      <a:endParaRPr lang="ru-RU" sz="1100" b="1"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490717">
                <a:tc>
                  <a:txBody>
                    <a:bodyPr/>
                    <a:lstStyle/>
                    <a:p>
                      <a:pPr algn="just" fontAlgn="ctr"/>
                      <a:r>
                        <a:rPr lang="ru-RU" sz="1100" b="0" i="0" u="none" strike="noStrike" dirty="0">
                          <a:solidFill>
                            <a:srgbClr val="000000"/>
                          </a:solidFill>
                          <a:effectLst/>
                          <a:latin typeface="+mn-lt"/>
                        </a:rPr>
                        <a:t>ДОХОДЫ ОТ ИСПОЛЬЗОВАНИЯ ИМУЩЕСТВА, НАХОДЯЩЕГОСЯ В ГОСУДАРСТВЕННОЙ И МУНИЦИПАЛЬНОЙ СОБСТВЕННОСТИ</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ctr" latinLnBrk="0" hangingPunct="1"/>
                      <a:r>
                        <a:rPr lang="ru-RU" sz="1100" b="0" i="0" u="none" strike="noStrike" kern="1200" dirty="0">
                          <a:solidFill>
                            <a:schemeClr val="tx1"/>
                          </a:solidFill>
                          <a:effectLst/>
                          <a:latin typeface="Arial"/>
                          <a:ea typeface="+mn-ea"/>
                          <a:cs typeface="+mn-cs"/>
                        </a:rPr>
                        <a:t>1 854 257,0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ctr" latinLnBrk="0" hangingPunct="1"/>
                      <a:r>
                        <a:rPr lang="ru-RU" sz="1100" b="0" i="0" u="none" strike="noStrike" kern="1200" dirty="0">
                          <a:solidFill>
                            <a:schemeClr val="tx1"/>
                          </a:solidFill>
                          <a:effectLst/>
                          <a:latin typeface="Arial"/>
                          <a:ea typeface="+mn-ea"/>
                          <a:cs typeface="+mn-cs"/>
                        </a:rPr>
                        <a:t>1 917 633,1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ctr" latinLnBrk="0" hangingPunct="1"/>
                      <a:r>
                        <a:rPr lang="ru-RU" sz="1100" b="0" i="0" u="none" strike="noStrike" kern="1200" dirty="0">
                          <a:solidFill>
                            <a:schemeClr val="tx1"/>
                          </a:solidFill>
                          <a:effectLst/>
                          <a:latin typeface="Arial"/>
                          <a:ea typeface="+mn-ea"/>
                          <a:cs typeface="+mn-cs"/>
                        </a:rPr>
                        <a:t>103,4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30185">
                <a:tc>
                  <a:txBody>
                    <a:bodyPr/>
                    <a:lstStyle/>
                    <a:p>
                      <a:pPr algn="just" fontAlgn="ctr"/>
                      <a:r>
                        <a:rPr lang="ru-RU" sz="1100" b="0" i="0" u="none" strike="noStrike" dirty="0">
                          <a:solidFill>
                            <a:srgbClr val="000000"/>
                          </a:solidFill>
                          <a:effectLst/>
                          <a:latin typeface="+mn-lt"/>
                        </a:rPr>
                        <a:t>ПЛАТЕЖИ ПРИ ПОЛЬЗОВАНИИ ПРИРОДНЫМИ РЕСУРСАМИ</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ctr" latinLnBrk="0" hangingPunct="1"/>
                      <a:r>
                        <a:rPr lang="ru-RU" sz="1100" b="0" i="0" u="none" strike="noStrike" kern="1200" dirty="0">
                          <a:solidFill>
                            <a:schemeClr val="tx1"/>
                          </a:solidFill>
                          <a:effectLst/>
                          <a:latin typeface="Arial"/>
                          <a:ea typeface="+mn-ea"/>
                          <a:cs typeface="+mn-cs"/>
                        </a:rPr>
                        <a:t>284 412,0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ctr" latinLnBrk="0" hangingPunct="1"/>
                      <a:r>
                        <a:rPr lang="ru-RU" sz="1100" b="0" i="0" u="none" strike="noStrike" kern="1200" dirty="0">
                          <a:solidFill>
                            <a:schemeClr val="tx1"/>
                          </a:solidFill>
                          <a:effectLst/>
                          <a:latin typeface="Arial"/>
                          <a:ea typeface="+mn-ea"/>
                          <a:cs typeface="+mn-cs"/>
                        </a:rPr>
                        <a:t>341 268,0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ctr" latinLnBrk="0" hangingPunct="1"/>
                      <a:r>
                        <a:rPr lang="ru-RU" sz="1100" b="0" i="0" u="none" strike="noStrike" kern="1200" dirty="0">
                          <a:solidFill>
                            <a:schemeClr val="tx1"/>
                          </a:solidFill>
                          <a:effectLst/>
                          <a:latin typeface="Arial"/>
                          <a:ea typeface="+mn-ea"/>
                          <a:cs typeface="+mn-cs"/>
                        </a:rPr>
                        <a:t>120,0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490717">
                <a:tc>
                  <a:txBody>
                    <a:bodyPr/>
                    <a:lstStyle/>
                    <a:p>
                      <a:pPr algn="just" fontAlgn="ctr"/>
                      <a:r>
                        <a:rPr lang="ru-RU" sz="1100" b="0" i="0" u="none" strike="noStrike" dirty="0">
                          <a:solidFill>
                            <a:srgbClr val="000000"/>
                          </a:solidFill>
                          <a:effectLst/>
                          <a:latin typeface="+mn-lt"/>
                        </a:rPr>
                        <a:t>ДОХОДЫ ОТ ОКАЗАНИЯ ПЛАТНЫХ УСЛУГ (РАБОТ) И КОМПЕНСАЦИИ ЗАТРАТ ГОСУДАРСТВА</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ctr" latinLnBrk="0" hangingPunct="1"/>
                      <a:r>
                        <a:rPr lang="ru-RU" sz="1100" b="0" i="0" u="none" strike="noStrike" kern="1200" dirty="0">
                          <a:solidFill>
                            <a:schemeClr val="tx1"/>
                          </a:solidFill>
                          <a:effectLst/>
                          <a:latin typeface="Arial"/>
                          <a:ea typeface="+mn-ea"/>
                          <a:cs typeface="+mn-cs"/>
                        </a:rPr>
                        <a:t>886 716,5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ctr" latinLnBrk="0" hangingPunct="1"/>
                      <a:r>
                        <a:rPr lang="ru-RU" sz="1100" b="0" i="0" u="none" strike="noStrike" kern="1200" dirty="0">
                          <a:solidFill>
                            <a:schemeClr val="tx1"/>
                          </a:solidFill>
                          <a:effectLst/>
                          <a:latin typeface="Arial"/>
                          <a:ea typeface="+mn-ea"/>
                          <a:cs typeface="+mn-cs"/>
                        </a:rPr>
                        <a:t>646 180,0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ctr" latinLnBrk="0" hangingPunct="1"/>
                      <a:r>
                        <a:rPr lang="ru-RU" sz="1100" b="0" i="0" u="none" strike="noStrike" kern="1200" dirty="0">
                          <a:solidFill>
                            <a:schemeClr val="tx1"/>
                          </a:solidFill>
                          <a:effectLst/>
                          <a:latin typeface="Arial"/>
                          <a:ea typeface="+mn-ea"/>
                          <a:cs typeface="+mn-cs"/>
                        </a:rPr>
                        <a:t>72,9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30185">
                <a:tc>
                  <a:txBody>
                    <a:bodyPr/>
                    <a:lstStyle/>
                    <a:p>
                      <a:pPr algn="just" fontAlgn="ctr"/>
                      <a:r>
                        <a:rPr lang="ru-RU" sz="1100" b="0" i="0" u="none" strike="noStrike" dirty="0">
                          <a:solidFill>
                            <a:srgbClr val="000000"/>
                          </a:solidFill>
                          <a:effectLst/>
                          <a:latin typeface="+mn-lt"/>
                        </a:rPr>
                        <a:t>ДОХОДЫ ОТ ПРОДАЖИ МАТЕРИАЛЬНЫХ И НЕМАТЕРИАЛЬНЫХ АКТИВОВ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ctr" latinLnBrk="0" hangingPunct="1"/>
                      <a:r>
                        <a:rPr lang="ru-RU" sz="1100" b="0" i="0" u="none" strike="noStrike" kern="1200" dirty="0">
                          <a:solidFill>
                            <a:schemeClr val="tx1"/>
                          </a:solidFill>
                          <a:effectLst/>
                          <a:latin typeface="Arial"/>
                          <a:ea typeface="+mn-ea"/>
                          <a:cs typeface="+mn-cs"/>
                        </a:rPr>
                        <a:t>98 850,0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ctr" latinLnBrk="0" hangingPunct="1"/>
                      <a:r>
                        <a:rPr lang="ru-RU" sz="1100" b="0" i="0" u="none" strike="noStrike" kern="1200">
                          <a:solidFill>
                            <a:schemeClr val="tx1"/>
                          </a:solidFill>
                          <a:effectLst/>
                          <a:latin typeface="Arial"/>
                          <a:ea typeface="+mn-ea"/>
                          <a:cs typeface="+mn-cs"/>
                        </a:rPr>
                        <a:t>567 184,5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ctr" latinLnBrk="0" hangingPunct="1"/>
                      <a:r>
                        <a:rPr lang="ru-RU" sz="1100" b="0" i="0" u="none" strike="noStrike" kern="1200" dirty="0">
                          <a:solidFill>
                            <a:schemeClr val="tx1"/>
                          </a:solidFill>
                          <a:effectLst/>
                          <a:latin typeface="Arial"/>
                          <a:ea typeface="+mn-ea"/>
                          <a:cs typeface="+mn-cs"/>
                        </a:rPr>
                        <a:t>573,8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79064">
                <a:tc>
                  <a:txBody>
                    <a:bodyPr/>
                    <a:lstStyle/>
                    <a:p>
                      <a:pPr algn="just" fontAlgn="ctr"/>
                      <a:r>
                        <a:rPr lang="ru-RU" sz="1100" b="0" i="0" u="none" strike="noStrike" dirty="0">
                          <a:solidFill>
                            <a:srgbClr val="000000"/>
                          </a:solidFill>
                          <a:effectLst/>
                          <a:latin typeface="+mn-lt"/>
                        </a:rPr>
                        <a:t>АДМИНИСТРАТИВНЫЕ ПЛАТЕЖИ И СБОРЫ</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ctr" latinLnBrk="0" hangingPunct="1"/>
                      <a:r>
                        <a:rPr lang="ru-RU" sz="1100" b="0" i="0" u="none" strike="noStrike" kern="1200" dirty="0">
                          <a:solidFill>
                            <a:schemeClr val="tx1"/>
                          </a:solidFill>
                          <a:effectLst/>
                          <a:latin typeface="Arial"/>
                          <a:ea typeface="+mn-ea"/>
                          <a:cs typeface="+mn-cs"/>
                        </a:rPr>
                        <a:t>2 375,0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ctr" latinLnBrk="0" hangingPunct="1"/>
                      <a:r>
                        <a:rPr lang="ru-RU" sz="1100" b="0" i="0" u="none" strike="noStrike" kern="1200">
                          <a:solidFill>
                            <a:schemeClr val="tx1"/>
                          </a:solidFill>
                          <a:effectLst/>
                          <a:latin typeface="Arial"/>
                          <a:ea typeface="+mn-ea"/>
                          <a:cs typeface="+mn-cs"/>
                        </a:rPr>
                        <a:t>2 481,1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ctr" latinLnBrk="0" hangingPunct="1"/>
                      <a:r>
                        <a:rPr lang="ru-RU" sz="1100" b="0" i="0" u="none" strike="noStrike" kern="1200" dirty="0">
                          <a:solidFill>
                            <a:schemeClr val="tx1"/>
                          </a:solidFill>
                          <a:effectLst/>
                          <a:latin typeface="Arial"/>
                          <a:ea typeface="+mn-ea"/>
                          <a:cs typeface="+mn-cs"/>
                        </a:rPr>
                        <a:t>104,5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79064">
                <a:tc>
                  <a:txBody>
                    <a:bodyPr/>
                    <a:lstStyle/>
                    <a:p>
                      <a:pPr algn="just" fontAlgn="ctr"/>
                      <a:r>
                        <a:rPr lang="ru-RU" sz="1100" b="0" i="0" u="none" strike="noStrike" dirty="0">
                          <a:solidFill>
                            <a:srgbClr val="000000"/>
                          </a:solidFill>
                          <a:effectLst/>
                          <a:latin typeface="+mn-lt"/>
                        </a:rPr>
                        <a:t>ШТРАФЫ, САНКЦИИ, ВОЗМЕЩЕНИЕ УЩЕРБА</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ctr" latinLnBrk="0" hangingPunct="1"/>
                      <a:r>
                        <a:rPr lang="ru-RU" sz="1100" b="0" i="0" u="none" strike="noStrike" kern="1200" dirty="0">
                          <a:solidFill>
                            <a:schemeClr val="tx1"/>
                          </a:solidFill>
                          <a:effectLst/>
                          <a:latin typeface="Arial"/>
                          <a:ea typeface="+mn-ea"/>
                          <a:cs typeface="+mn-cs"/>
                        </a:rPr>
                        <a:t>3 263 000,0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ctr" latinLnBrk="0" hangingPunct="1"/>
                      <a:r>
                        <a:rPr lang="ru-RU" sz="1100" b="0" i="0" u="none" strike="noStrike" kern="1200">
                          <a:solidFill>
                            <a:schemeClr val="tx1"/>
                          </a:solidFill>
                          <a:effectLst/>
                          <a:latin typeface="Arial"/>
                          <a:ea typeface="+mn-ea"/>
                          <a:cs typeface="+mn-cs"/>
                        </a:rPr>
                        <a:t>3 338 059,6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ctr" latinLnBrk="0" hangingPunct="1"/>
                      <a:r>
                        <a:rPr lang="ru-RU" sz="1100" b="0" i="0" u="none" strike="noStrike" kern="1200" dirty="0">
                          <a:solidFill>
                            <a:schemeClr val="tx1"/>
                          </a:solidFill>
                          <a:effectLst/>
                          <a:latin typeface="Arial"/>
                          <a:ea typeface="+mn-ea"/>
                          <a:cs typeface="+mn-cs"/>
                        </a:rPr>
                        <a:t>102,3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2109">
                <a:tc>
                  <a:txBody>
                    <a:bodyPr/>
                    <a:lstStyle/>
                    <a:p>
                      <a:pPr algn="just" fontAlgn="ctr"/>
                      <a:r>
                        <a:rPr lang="ru-RU" sz="1100" b="0" i="0" u="none" strike="noStrike" dirty="0">
                          <a:solidFill>
                            <a:srgbClr val="000000"/>
                          </a:solidFill>
                          <a:effectLst/>
                          <a:latin typeface="+mn-lt"/>
                        </a:rPr>
                        <a:t>ПРОЧИЕ НЕНАЛОГОВЫЕ ДОХОДЫ</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ctr" latinLnBrk="0" hangingPunct="1"/>
                      <a:r>
                        <a:rPr lang="ru-RU" sz="1100" b="0" i="0" u="none" strike="noStrike" kern="1200" dirty="0">
                          <a:solidFill>
                            <a:schemeClr val="tx1"/>
                          </a:solidFill>
                          <a:effectLst/>
                          <a:latin typeface="Arial"/>
                          <a:ea typeface="+mn-ea"/>
                          <a:cs typeface="+mn-cs"/>
                        </a:rPr>
                        <a:t>126 091,0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ctr" latinLnBrk="0" hangingPunct="1"/>
                      <a:r>
                        <a:rPr lang="ru-RU" sz="1100" b="0" i="0" u="none" strike="noStrike" kern="1200">
                          <a:solidFill>
                            <a:schemeClr val="tx1"/>
                          </a:solidFill>
                          <a:effectLst/>
                          <a:latin typeface="Arial"/>
                          <a:ea typeface="+mn-ea"/>
                          <a:cs typeface="+mn-cs"/>
                        </a:rPr>
                        <a:t>118 928,3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ctr" latinLnBrk="0" hangingPunct="1"/>
                      <a:r>
                        <a:rPr lang="ru-RU" sz="1100" b="0" i="0" u="none" strike="noStrike" kern="1200" dirty="0">
                          <a:solidFill>
                            <a:schemeClr val="tx1"/>
                          </a:solidFill>
                          <a:effectLst/>
                          <a:latin typeface="Arial"/>
                          <a:ea typeface="+mn-ea"/>
                          <a:cs typeface="+mn-cs"/>
                        </a:rPr>
                        <a:t>94,3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5" name="Прямоугольник 4"/>
          <p:cNvSpPr/>
          <p:nvPr/>
        </p:nvSpPr>
        <p:spPr>
          <a:xfrm>
            <a:off x="506729" y="3841766"/>
            <a:ext cx="8477249" cy="1754326"/>
          </a:xfrm>
          <a:prstGeom prst="rect">
            <a:avLst/>
          </a:prstGeom>
          <a:ln w="15875"/>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1200" dirty="0">
                <a:solidFill>
                  <a:schemeClr val="tx1"/>
                </a:solidFill>
              </a:rPr>
              <a:t>Неналоговые доходы поступили в бюджет Республики Татарстан в сумме 6 931 734,6 тыс. рублей, или 106,4 процента к плановому назначению. </a:t>
            </a:r>
          </a:p>
          <a:p>
            <a:pPr algn="just"/>
            <a:r>
              <a:rPr lang="ru-RU" sz="1200" dirty="0">
                <a:solidFill>
                  <a:schemeClr val="tx1"/>
                </a:solidFill>
              </a:rPr>
              <a:t>Доходы от использования государственного имущества поступили в сумме 1 917 633,1 тыс. рублей, или 103,4 процента от прогнозного назначения. </a:t>
            </a:r>
          </a:p>
          <a:p>
            <a:pPr algn="just"/>
            <a:r>
              <a:rPr lang="ru-RU" sz="1200" dirty="0">
                <a:solidFill>
                  <a:schemeClr val="tx1"/>
                </a:solidFill>
              </a:rPr>
              <a:t>Доходы от продажи материальных и нематериальных активов поступили в сумме 567 184,5 тыс. рублей, </a:t>
            </a:r>
            <a:r>
              <a:rPr lang="ru-RU" sz="1200" dirty="0"/>
              <a:t>в 5,8 раз больше планового назначения. Перевыполнение связано с ростом цены продаж по результатам аукционов.</a:t>
            </a:r>
            <a:endParaRPr lang="ru-RU" sz="1200" dirty="0">
              <a:solidFill>
                <a:schemeClr val="tx1"/>
              </a:solidFill>
            </a:endParaRPr>
          </a:p>
          <a:p>
            <a:pPr algn="just"/>
            <a:r>
              <a:rPr lang="ru-RU" sz="1200" dirty="0">
                <a:solidFill>
                  <a:schemeClr val="tx1"/>
                </a:solidFill>
              </a:rPr>
              <a:t>Иные неналоговые доходы (платежи при пользовании природными ресурсами, доходы от оказания платных услуг и компенсации затрат государства, административные платежи, штрафные санкции, прочие неналоговые доходы) составили  4 446 917,0 тыс. рублей, или 97,5 процента от утвержденного плана. </a:t>
            </a:r>
          </a:p>
        </p:txBody>
      </p:sp>
    </p:spTree>
    <p:extLst>
      <p:ext uri="{BB962C8B-B14F-4D97-AF65-F5344CB8AC3E}">
        <p14:creationId xmlns:p14="http://schemas.microsoft.com/office/powerpoint/2010/main" val="25282423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22555" y="620785"/>
            <a:ext cx="8235696" cy="5816977"/>
          </a:xfrm>
          <a:prstGeom prst="rect">
            <a:avLst/>
          </a:prstGeom>
          <a:noFill/>
        </p:spPr>
        <p:txBody>
          <a:bodyPr wrap="square" rtlCol="0">
            <a:spAutoFit/>
          </a:bodyPr>
          <a:lstStyle/>
          <a:p>
            <a:pPr algn="just"/>
            <a:r>
              <a:rPr lang="ru-RU" dirty="0" smtClean="0"/>
              <a:t>Безвозмездные поступления включают в себя:</a:t>
            </a:r>
          </a:p>
          <a:p>
            <a:pPr algn="just"/>
            <a:endParaRPr lang="ru-RU" dirty="0" smtClean="0"/>
          </a:p>
          <a:p>
            <a:pPr algn="just"/>
            <a:r>
              <a:rPr lang="ru-RU" sz="1600" b="1" dirty="0" smtClean="0">
                <a:solidFill>
                  <a:schemeClr val="accent1"/>
                </a:solidFill>
              </a:rPr>
              <a:t>Межбюджетные трансферты </a:t>
            </a:r>
            <a:r>
              <a:rPr lang="ru-RU" sz="1600" dirty="0"/>
              <a:t>- средства, предоставляемые одним бюджетом бюджетной системы Российской Федерации </a:t>
            </a:r>
            <a:r>
              <a:rPr lang="ru-RU" sz="1600" dirty="0" smtClean="0"/>
              <a:t>другому </a:t>
            </a:r>
            <a:r>
              <a:rPr lang="ru-RU" sz="1600" dirty="0"/>
              <a:t>бюджету бюджетной системы Российской </a:t>
            </a:r>
            <a:r>
              <a:rPr lang="ru-RU" sz="1600" dirty="0" smtClean="0"/>
              <a:t>Федерации</a:t>
            </a:r>
          </a:p>
          <a:p>
            <a:pPr algn="just"/>
            <a:endParaRPr lang="ru-RU" sz="1600" dirty="0"/>
          </a:p>
          <a:p>
            <a:pPr algn="just"/>
            <a:r>
              <a:rPr lang="ru-RU" sz="1600" b="1" dirty="0" smtClean="0">
                <a:solidFill>
                  <a:schemeClr val="accent1"/>
                </a:solidFill>
              </a:rPr>
              <a:t>Дотации</a:t>
            </a:r>
            <a:r>
              <a:rPr lang="ru-RU" sz="1600" b="1" dirty="0" smtClean="0"/>
              <a:t> </a:t>
            </a:r>
            <a:r>
              <a:rPr lang="ru-RU" sz="1600" dirty="0" smtClean="0"/>
              <a:t>- </a:t>
            </a:r>
            <a:r>
              <a:rPr lang="ru-RU" sz="1600" dirty="0"/>
              <a:t>межбюджетные трансферты, предоставляемые на безвозмездной и безвозвратной основе без установления направлений </a:t>
            </a:r>
            <a:r>
              <a:rPr lang="ru-RU" sz="1600" dirty="0" smtClean="0"/>
              <a:t>их </a:t>
            </a:r>
            <a:r>
              <a:rPr lang="ru-RU" sz="1600" dirty="0"/>
              <a:t>использования</a:t>
            </a:r>
            <a:endParaRPr lang="ru-RU" sz="1600" dirty="0" smtClean="0"/>
          </a:p>
          <a:p>
            <a:pPr algn="just"/>
            <a:endParaRPr lang="ru-RU" sz="1600" dirty="0" smtClean="0"/>
          </a:p>
          <a:p>
            <a:pPr algn="just"/>
            <a:r>
              <a:rPr lang="ru-RU" sz="1600" b="1" dirty="0">
                <a:solidFill>
                  <a:schemeClr val="accent1"/>
                </a:solidFill>
              </a:rPr>
              <a:t>Субсидии </a:t>
            </a:r>
            <a:r>
              <a:rPr lang="ru-RU" sz="1600" dirty="0" smtClean="0"/>
              <a:t>- </a:t>
            </a:r>
            <a:r>
              <a:rPr lang="ru-RU" sz="1600" dirty="0"/>
              <a:t>межбюджетные трансферты, </a:t>
            </a:r>
            <a:r>
              <a:rPr lang="ru-RU" sz="1600" dirty="0" smtClean="0"/>
              <a:t>предоставляемые бюджетам субъектов Российской Федерации в </a:t>
            </a:r>
            <a:r>
              <a:rPr lang="ru-RU" sz="1600" dirty="0"/>
              <a:t>целях </a:t>
            </a:r>
            <a:r>
              <a:rPr lang="ru-RU" sz="1600" dirty="0" err="1" smtClean="0"/>
              <a:t>софинансирования</a:t>
            </a:r>
            <a:r>
              <a:rPr lang="ru-RU" sz="1600" dirty="0" smtClean="0"/>
              <a:t> </a:t>
            </a:r>
            <a:r>
              <a:rPr lang="ru-RU" sz="1600" dirty="0"/>
              <a:t>расходных обязательств, возникающих при </a:t>
            </a:r>
            <a:r>
              <a:rPr lang="ru-RU" sz="1600" dirty="0" smtClean="0"/>
              <a:t>выполнении </a:t>
            </a:r>
            <a:r>
              <a:rPr lang="ru-RU" sz="1600" dirty="0"/>
              <a:t>полномочий органов государственной власти субъектов Российской Федерации по предметам ведения субъектов Российской Федерации и предметам </a:t>
            </a:r>
            <a:r>
              <a:rPr lang="ru-RU" sz="1600" dirty="0" smtClean="0"/>
              <a:t>совместного </a:t>
            </a:r>
            <a:r>
              <a:rPr lang="ru-RU" sz="1600" dirty="0"/>
              <a:t>ведения Российской Федерации и субъектов Российской </a:t>
            </a:r>
            <a:r>
              <a:rPr lang="ru-RU" sz="1600" dirty="0" smtClean="0"/>
              <a:t>Федерации, </a:t>
            </a:r>
            <a:r>
              <a:rPr lang="ru-RU" sz="1600" dirty="0"/>
              <a:t>и расходных обязательств по выполнению полномочий органов местного самоуправления по </a:t>
            </a:r>
            <a:r>
              <a:rPr lang="ru-RU" sz="1600" dirty="0" smtClean="0"/>
              <a:t>вопросам </a:t>
            </a:r>
            <a:r>
              <a:rPr lang="ru-RU" sz="1600" dirty="0"/>
              <a:t>местного значения</a:t>
            </a:r>
            <a:endParaRPr lang="ru-RU" sz="1600" dirty="0" smtClean="0"/>
          </a:p>
          <a:p>
            <a:pPr algn="just"/>
            <a:endParaRPr lang="ru-RU" sz="1600" dirty="0" smtClean="0">
              <a:solidFill>
                <a:schemeClr val="accent1"/>
              </a:solidFill>
            </a:endParaRPr>
          </a:p>
          <a:p>
            <a:pPr algn="just"/>
            <a:r>
              <a:rPr lang="ru-RU" sz="1600" b="1" dirty="0" smtClean="0">
                <a:solidFill>
                  <a:schemeClr val="accent1"/>
                </a:solidFill>
              </a:rPr>
              <a:t>Субвенции </a:t>
            </a:r>
            <a:r>
              <a:rPr lang="ru-RU" sz="1600" dirty="0" smtClean="0"/>
              <a:t>- межбюджетные </a:t>
            </a:r>
            <a:r>
              <a:rPr lang="ru-RU" sz="1600" dirty="0"/>
              <a:t>трансферты, предоставляемые бюджетам субъектов Российской Федерации в целях финансового </a:t>
            </a:r>
            <a:r>
              <a:rPr lang="ru-RU" sz="1600" dirty="0" smtClean="0"/>
              <a:t>обеспечения </a:t>
            </a:r>
            <a:r>
              <a:rPr lang="ru-RU" sz="1600" dirty="0"/>
              <a:t>расходных обязательств субъектов </a:t>
            </a:r>
            <a:r>
              <a:rPr lang="ru-RU" sz="1600" dirty="0" smtClean="0"/>
              <a:t>Российской Федерации </a:t>
            </a:r>
            <a:r>
              <a:rPr lang="ru-RU" sz="1600" dirty="0"/>
              <a:t>и (или) муниципальных образований, возникающих при выполнении полномочий </a:t>
            </a:r>
            <a:r>
              <a:rPr lang="ru-RU" sz="1600"/>
              <a:t>Российской </a:t>
            </a:r>
            <a:r>
              <a:rPr lang="ru-RU" sz="1600" smtClean="0"/>
              <a:t>Федерации, </a:t>
            </a:r>
            <a:r>
              <a:rPr lang="ru-RU" sz="1600" dirty="0"/>
              <a:t>переданных для осуществления органам государственной власти субъектов Российской Федерации и (или) органам местного </a:t>
            </a:r>
            <a:r>
              <a:rPr lang="ru-RU" sz="1600" dirty="0" smtClean="0"/>
              <a:t>самоуправления в установленном порядке</a:t>
            </a:r>
            <a:endParaRPr lang="ru-RU" sz="1600" dirty="0"/>
          </a:p>
        </p:txBody>
      </p:sp>
      <p:sp>
        <p:nvSpPr>
          <p:cNvPr id="6" name="Текст 2"/>
          <p:cNvSpPr>
            <a:spLocks noGrp="1"/>
          </p:cNvSpPr>
          <p:nvPr>
            <p:ph type="body" sz="quarter" idx="14"/>
          </p:nvPr>
        </p:nvSpPr>
        <p:spPr>
          <a:xfrm>
            <a:off x="514350" y="46038"/>
            <a:ext cx="8088112" cy="574747"/>
          </a:xfrm>
        </p:spPr>
        <p:txBody>
          <a:bodyPr>
            <a:normAutofit/>
          </a:bodyPr>
          <a:lstStyle/>
          <a:p>
            <a:r>
              <a:rPr lang="ru-RU" sz="2400" dirty="0" smtClean="0"/>
              <a:t>Безвозмездные поступления</a:t>
            </a:r>
            <a:endParaRPr lang="ru-RU" sz="2400" dirty="0"/>
          </a:p>
        </p:txBody>
      </p:sp>
    </p:spTree>
    <p:extLst>
      <p:ext uri="{BB962C8B-B14F-4D97-AF65-F5344CB8AC3E}">
        <p14:creationId xmlns:p14="http://schemas.microsoft.com/office/powerpoint/2010/main" val="9878288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p:txBody>
          <a:bodyPr>
            <a:normAutofit/>
          </a:bodyPr>
          <a:lstStyle/>
          <a:p>
            <a:r>
              <a:rPr lang="ru-RU" sz="2400" dirty="0" smtClean="0"/>
              <a:t>Безвозмездные поступления в 2020 году</a:t>
            </a:r>
            <a:endParaRPr lang="ru-RU" sz="2400" dirty="0"/>
          </a:p>
        </p:txBody>
      </p:sp>
      <p:graphicFrame>
        <p:nvGraphicFramePr>
          <p:cNvPr id="4" name="Таблица 3"/>
          <p:cNvGraphicFramePr>
            <a:graphicFrameLocks noGrp="1"/>
          </p:cNvGraphicFramePr>
          <p:nvPr>
            <p:extLst>
              <p:ext uri="{D42A27DB-BD31-4B8C-83A1-F6EECF244321}">
                <p14:modId xmlns:p14="http://schemas.microsoft.com/office/powerpoint/2010/main" val="1617529845"/>
              </p:ext>
            </p:extLst>
          </p:nvPr>
        </p:nvGraphicFramePr>
        <p:xfrm>
          <a:off x="597391" y="577829"/>
          <a:ext cx="8467725" cy="5740272"/>
        </p:xfrm>
        <a:graphic>
          <a:graphicData uri="http://schemas.openxmlformats.org/drawingml/2006/table">
            <a:tbl>
              <a:tblPr>
                <a:tableStyleId>{5C22544A-7EE6-4342-B048-85BDC9FD1C3A}</a:tableStyleId>
              </a:tblPr>
              <a:tblGrid>
                <a:gridCol w="5760720"/>
                <a:gridCol w="1333499"/>
                <a:gridCol w="1373506"/>
              </a:tblGrid>
              <a:tr h="486427">
                <a:tc>
                  <a:txBody>
                    <a:bodyPr/>
                    <a:lstStyle/>
                    <a:p>
                      <a:pPr algn="ctr" fontAlgn="ctr"/>
                      <a:r>
                        <a:rPr lang="ru-RU" sz="1800" b="1" u="none" strike="noStrike" dirty="0">
                          <a:solidFill>
                            <a:schemeClr val="tx1"/>
                          </a:solidFill>
                          <a:effectLst/>
                          <a:latin typeface="+mn-lt"/>
                        </a:rPr>
                        <a:t>Наименование</a:t>
                      </a:r>
                      <a:endParaRPr lang="ru-RU" sz="1800" b="1" i="0" u="none" strike="noStrike" dirty="0">
                        <a:solidFill>
                          <a:schemeClr val="tx1"/>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800" b="1" u="none" strike="noStrike" dirty="0" smtClean="0">
                          <a:solidFill>
                            <a:schemeClr val="tx1"/>
                          </a:solidFill>
                          <a:effectLst/>
                          <a:latin typeface="+mn-lt"/>
                        </a:rPr>
                        <a:t>2020 </a:t>
                      </a:r>
                      <a:r>
                        <a:rPr lang="ru-RU" sz="1800" b="1" u="none" strike="noStrike" dirty="0">
                          <a:solidFill>
                            <a:schemeClr val="tx1"/>
                          </a:solidFill>
                          <a:effectLst/>
                          <a:latin typeface="+mn-lt"/>
                        </a:rPr>
                        <a:t>года </a:t>
                      </a:r>
                      <a:br>
                        <a:rPr lang="ru-RU" sz="1800" b="1" u="none" strike="noStrike" dirty="0">
                          <a:solidFill>
                            <a:schemeClr val="tx1"/>
                          </a:solidFill>
                          <a:effectLst/>
                          <a:latin typeface="+mn-lt"/>
                        </a:rPr>
                      </a:br>
                      <a:r>
                        <a:rPr lang="ru-RU" sz="1800" b="1" u="none" strike="noStrike" dirty="0">
                          <a:solidFill>
                            <a:schemeClr val="tx1"/>
                          </a:solidFill>
                          <a:effectLst/>
                          <a:latin typeface="+mn-lt"/>
                        </a:rPr>
                        <a:t>(план)</a:t>
                      </a:r>
                      <a:endParaRPr lang="ru-RU" sz="1800" b="1" i="0" u="none" strike="noStrike" dirty="0">
                        <a:solidFill>
                          <a:schemeClr val="tx1"/>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800" b="1" u="none" strike="noStrike" dirty="0" smtClean="0">
                          <a:solidFill>
                            <a:schemeClr val="tx1"/>
                          </a:solidFill>
                          <a:effectLst/>
                          <a:latin typeface="+mn-lt"/>
                        </a:rPr>
                        <a:t>2020 год </a:t>
                      </a:r>
                      <a:r>
                        <a:rPr lang="ru-RU" sz="1800" b="1" u="none" strike="noStrike" dirty="0">
                          <a:solidFill>
                            <a:schemeClr val="tx1"/>
                          </a:solidFill>
                          <a:effectLst/>
                          <a:latin typeface="+mn-lt"/>
                        </a:rPr>
                        <a:t/>
                      </a:r>
                      <a:br>
                        <a:rPr lang="ru-RU" sz="1800" b="1" u="none" strike="noStrike" dirty="0">
                          <a:solidFill>
                            <a:schemeClr val="tx1"/>
                          </a:solidFill>
                          <a:effectLst/>
                          <a:latin typeface="+mn-lt"/>
                        </a:rPr>
                      </a:br>
                      <a:r>
                        <a:rPr lang="ru-RU" sz="1800" b="1" u="none" strike="noStrike" dirty="0">
                          <a:solidFill>
                            <a:schemeClr val="tx1"/>
                          </a:solidFill>
                          <a:effectLst/>
                          <a:latin typeface="+mn-lt"/>
                        </a:rPr>
                        <a:t>(факт)</a:t>
                      </a:r>
                      <a:endParaRPr lang="ru-RU" sz="1800" b="1" i="0" u="none" strike="noStrike" dirty="0">
                        <a:solidFill>
                          <a:schemeClr val="tx1"/>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96632">
                <a:tc>
                  <a:txBody>
                    <a:bodyPr/>
                    <a:lstStyle/>
                    <a:p>
                      <a:pPr algn="ctr" rtl="0" fontAlgn="b"/>
                      <a:r>
                        <a:rPr lang="ru-RU" sz="1600" b="1" i="0" u="none" strike="noStrike">
                          <a:solidFill>
                            <a:srgbClr val="000000"/>
                          </a:solidFill>
                          <a:effectLst/>
                          <a:latin typeface="Arial"/>
                        </a:rPr>
                        <a:t>ВСЕГО</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400" b="1" i="0" u="none" strike="noStrike" dirty="0" smtClean="0">
                          <a:solidFill>
                            <a:schemeClr val="tx1"/>
                          </a:solidFill>
                          <a:effectLst/>
                          <a:latin typeface="Arial"/>
                        </a:rPr>
                        <a:t>88 720 189,1</a:t>
                      </a:r>
                      <a:endParaRPr lang="ru-RU" sz="1400" b="1"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400" b="1" i="0" u="none" strike="noStrike" dirty="0" smtClean="0">
                          <a:solidFill>
                            <a:schemeClr val="tx1"/>
                          </a:solidFill>
                          <a:effectLst/>
                          <a:latin typeface="Arial"/>
                        </a:rPr>
                        <a:t>86</a:t>
                      </a:r>
                      <a:r>
                        <a:rPr lang="ru-RU" sz="1400" b="1" i="0" u="none" strike="noStrike" baseline="0" dirty="0" smtClean="0">
                          <a:solidFill>
                            <a:schemeClr val="tx1"/>
                          </a:solidFill>
                          <a:effectLst/>
                          <a:latin typeface="Arial"/>
                        </a:rPr>
                        <a:t> 514 371,3</a:t>
                      </a:r>
                      <a:endParaRPr lang="ru-RU" sz="1400" b="1"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172053">
                <a:tc>
                  <a:txBody>
                    <a:bodyPr/>
                    <a:lstStyle/>
                    <a:p>
                      <a:pPr algn="l" rtl="0" fontAlgn="b"/>
                      <a:r>
                        <a:rPr lang="ru-RU" sz="1400" b="0" i="0" u="none" strike="noStrike" dirty="0">
                          <a:solidFill>
                            <a:srgbClr val="000000"/>
                          </a:solidFill>
                          <a:effectLst/>
                          <a:latin typeface="Arial"/>
                        </a:rPr>
                        <a:t>Безвозмездные поступления от федерального бюджета</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400" b="0" i="0" u="none" strike="noStrike" dirty="0" smtClean="0">
                          <a:solidFill>
                            <a:schemeClr val="tx1"/>
                          </a:solidFill>
                          <a:effectLst/>
                          <a:latin typeface="Arial"/>
                        </a:rPr>
                        <a:t>82 804 130,1</a:t>
                      </a:r>
                      <a:endParaRPr lang="ru-RU" sz="14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400" b="0" i="0" u="none" strike="noStrike" dirty="0" smtClean="0">
                          <a:solidFill>
                            <a:schemeClr val="tx1"/>
                          </a:solidFill>
                          <a:effectLst/>
                          <a:latin typeface="Arial"/>
                        </a:rPr>
                        <a:t>81 634 174,1</a:t>
                      </a:r>
                      <a:endParaRPr lang="ru-RU" sz="14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55944">
                <a:tc>
                  <a:txBody>
                    <a:bodyPr/>
                    <a:lstStyle/>
                    <a:p>
                      <a:pPr algn="l" rtl="0" fontAlgn="b"/>
                      <a:r>
                        <a:rPr lang="ru-RU" sz="1200" b="0" i="0" u="none" strike="noStrike" dirty="0">
                          <a:solidFill>
                            <a:srgbClr val="000000"/>
                          </a:solidFill>
                          <a:effectLst/>
                          <a:latin typeface="Arial"/>
                        </a:rPr>
                        <a:t>Дотации</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200" b="0" i="0" u="none" strike="noStrike" dirty="0" smtClean="0">
                          <a:solidFill>
                            <a:schemeClr val="tx1"/>
                          </a:solidFill>
                          <a:effectLst/>
                          <a:latin typeface="Arial"/>
                        </a:rPr>
                        <a:t>25 149 383,1</a:t>
                      </a:r>
                      <a:endParaRPr lang="ru-RU" sz="12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200" b="0" i="0" u="none" strike="noStrike" dirty="0" smtClean="0">
                          <a:solidFill>
                            <a:schemeClr val="tx1"/>
                          </a:solidFill>
                          <a:effectLst/>
                          <a:latin typeface="Arial"/>
                        </a:rPr>
                        <a:t>25 218 100,5</a:t>
                      </a:r>
                      <a:endParaRPr lang="ru-RU" sz="12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55944">
                <a:tc>
                  <a:txBody>
                    <a:bodyPr/>
                    <a:lstStyle/>
                    <a:p>
                      <a:pPr algn="l" rtl="0" fontAlgn="b"/>
                      <a:r>
                        <a:rPr lang="ru-RU" sz="1200" b="0" i="0" u="none" strike="noStrike">
                          <a:solidFill>
                            <a:srgbClr val="000000"/>
                          </a:solidFill>
                          <a:effectLst/>
                          <a:latin typeface="Arial"/>
                        </a:rPr>
                        <a:t>Субсидии</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200" b="0" i="0" u="none" strike="noStrike" dirty="0" smtClean="0">
                          <a:solidFill>
                            <a:schemeClr val="tx1"/>
                          </a:solidFill>
                          <a:effectLst/>
                          <a:latin typeface="Arial"/>
                        </a:rPr>
                        <a:t>21 296 457,6</a:t>
                      </a:r>
                      <a:endParaRPr lang="ru-RU" sz="12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200" b="0" i="0" u="none" strike="noStrike" dirty="0" smtClean="0">
                          <a:solidFill>
                            <a:schemeClr val="tx1"/>
                          </a:solidFill>
                          <a:effectLst/>
                          <a:latin typeface="Arial"/>
                        </a:rPr>
                        <a:t>20 943 609,8</a:t>
                      </a:r>
                      <a:endParaRPr lang="ru-RU" sz="12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55944">
                <a:tc>
                  <a:txBody>
                    <a:bodyPr/>
                    <a:lstStyle/>
                    <a:p>
                      <a:pPr algn="l" rtl="0" fontAlgn="b"/>
                      <a:r>
                        <a:rPr lang="ru-RU" sz="1200" b="0" i="0" u="none" strike="noStrike">
                          <a:solidFill>
                            <a:srgbClr val="000000"/>
                          </a:solidFill>
                          <a:effectLst/>
                          <a:latin typeface="Arial"/>
                        </a:rPr>
                        <a:t>Субвенции</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200" b="0" i="0" u="none" strike="noStrike" dirty="0" smtClean="0">
                          <a:solidFill>
                            <a:schemeClr val="tx1"/>
                          </a:solidFill>
                          <a:effectLst/>
                          <a:latin typeface="Arial"/>
                        </a:rPr>
                        <a:t>14 803 033,5</a:t>
                      </a:r>
                      <a:endParaRPr lang="ru-RU" sz="12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200" b="0" i="0" u="none" strike="noStrike" dirty="0" smtClean="0">
                          <a:solidFill>
                            <a:schemeClr val="tx1"/>
                          </a:solidFill>
                          <a:effectLst/>
                          <a:latin typeface="Arial"/>
                        </a:rPr>
                        <a:t>13 677 959,0</a:t>
                      </a:r>
                      <a:endParaRPr lang="ru-RU" sz="12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55944">
                <a:tc>
                  <a:txBody>
                    <a:bodyPr/>
                    <a:lstStyle/>
                    <a:p>
                      <a:pPr algn="l" rtl="0" fontAlgn="b"/>
                      <a:r>
                        <a:rPr lang="ru-RU" sz="1200" b="0" i="0" u="none" strike="noStrike">
                          <a:solidFill>
                            <a:srgbClr val="000000"/>
                          </a:solidFill>
                          <a:effectLst/>
                          <a:latin typeface="Arial"/>
                        </a:rPr>
                        <a:t>Иные межбюджетные трансферты</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200" b="0" i="0" u="none" strike="noStrike" dirty="0" smtClean="0">
                          <a:solidFill>
                            <a:schemeClr val="tx1"/>
                          </a:solidFill>
                          <a:effectLst/>
                          <a:latin typeface="Arial"/>
                        </a:rPr>
                        <a:t>21 555 255,9</a:t>
                      </a:r>
                      <a:endParaRPr lang="ru-RU" sz="12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200" b="0" i="0" u="none" strike="noStrike" dirty="0" smtClean="0">
                          <a:solidFill>
                            <a:schemeClr val="tx1"/>
                          </a:solidFill>
                          <a:effectLst/>
                          <a:latin typeface="Arial"/>
                        </a:rPr>
                        <a:t>21 794 504,8</a:t>
                      </a:r>
                      <a:endParaRPr lang="ru-RU" sz="12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344106">
                <a:tc>
                  <a:txBody>
                    <a:bodyPr/>
                    <a:lstStyle/>
                    <a:p>
                      <a:pPr algn="just" rtl="0" fontAlgn="b"/>
                      <a:r>
                        <a:rPr lang="ru-RU" sz="1400" b="0" i="0" u="none" strike="noStrike" dirty="0">
                          <a:solidFill>
                            <a:srgbClr val="000000"/>
                          </a:solidFill>
                          <a:effectLst/>
                          <a:latin typeface="Arial"/>
                        </a:rPr>
                        <a:t>Безвозмездные поступления от бюджета Пенсионного фонда Российской Федерации</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400" b="0" i="0" u="none" strike="noStrike" dirty="0" smtClean="0">
                          <a:solidFill>
                            <a:schemeClr val="tx1"/>
                          </a:solidFill>
                          <a:effectLst/>
                          <a:latin typeface="Arial"/>
                        </a:rPr>
                        <a:t>229,0</a:t>
                      </a:r>
                      <a:endParaRPr lang="ru-RU" sz="14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400" b="0" i="0" u="none" strike="noStrike" dirty="0" smtClean="0">
                          <a:solidFill>
                            <a:schemeClr val="tx1"/>
                          </a:solidFill>
                          <a:effectLst/>
                          <a:latin typeface="Arial"/>
                        </a:rPr>
                        <a:t>250,2</a:t>
                      </a:r>
                      <a:endParaRPr lang="ru-RU" sz="14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44106">
                <a:tc>
                  <a:txBody>
                    <a:bodyPr/>
                    <a:lstStyle/>
                    <a:p>
                      <a:pPr algn="just" rtl="0" fontAlgn="b"/>
                      <a:r>
                        <a:rPr lang="ru-RU" sz="1400" b="0" i="0" u="none" strike="noStrike" dirty="0" smtClean="0">
                          <a:solidFill>
                            <a:srgbClr val="000000"/>
                          </a:solidFill>
                          <a:effectLst/>
                          <a:latin typeface="+mn-lt"/>
                        </a:rPr>
                        <a:t>Прочие безвозмездные поступления от государственных (муниципальных) организаций в бюджеты субъектов Российской Федерации</a:t>
                      </a:r>
                      <a:endParaRPr lang="ru-RU" sz="1400" b="0" i="0" u="none" strike="noStrike" dirty="0">
                        <a:solidFill>
                          <a:srgbClr val="000000"/>
                        </a:solidFill>
                        <a:effectLst/>
                        <a:latin typeface="Arial"/>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endParaRPr lang="ru-RU" sz="14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400" b="0" i="0" u="none" strike="noStrike" dirty="0" smtClean="0">
                          <a:solidFill>
                            <a:schemeClr val="tx1"/>
                          </a:solidFill>
                          <a:effectLst/>
                          <a:latin typeface="Arial"/>
                        </a:rPr>
                        <a:t>188 216,3</a:t>
                      </a:r>
                      <a:endParaRPr lang="ru-RU" sz="14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03221">
                <a:tc>
                  <a:txBody>
                    <a:bodyPr/>
                    <a:lstStyle/>
                    <a:p>
                      <a:pPr algn="just" rtl="0" fontAlgn="b"/>
                      <a:r>
                        <a:rPr lang="ru-RU" sz="1400" b="0" i="0" u="none" strike="noStrike" dirty="0">
                          <a:solidFill>
                            <a:srgbClr val="000000"/>
                          </a:solidFill>
                          <a:effectLst/>
                          <a:latin typeface="Arial"/>
                        </a:rPr>
                        <a:t>Безвозмездные поступления, получаемые от государственной корпорации - Фонда содействия реформированию жилищно-коммунального хозяйства</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7EFF5"/>
                    </a:solidFill>
                  </a:tcPr>
                </a:tc>
                <a:tc>
                  <a:txBody>
                    <a:bodyPr/>
                    <a:lstStyle/>
                    <a:p>
                      <a:pPr algn="r" fontAlgn="ctr"/>
                      <a:r>
                        <a:rPr lang="ru-RU" sz="1400" b="0" i="0" u="none" strike="noStrike" dirty="0" smtClean="0">
                          <a:solidFill>
                            <a:schemeClr val="tx1"/>
                          </a:solidFill>
                          <a:effectLst/>
                          <a:latin typeface="Arial"/>
                        </a:rPr>
                        <a:t>101 540,6</a:t>
                      </a:r>
                      <a:endParaRPr lang="ru-RU" sz="14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7EFF5"/>
                    </a:solidFill>
                  </a:tcPr>
                </a:tc>
                <a:tc>
                  <a:txBody>
                    <a:bodyPr/>
                    <a:lstStyle/>
                    <a:p>
                      <a:pPr algn="r" fontAlgn="ctr"/>
                      <a:r>
                        <a:rPr lang="ru-RU" sz="1400" b="0" i="0" u="none" strike="noStrike" dirty="0" smtClean="0">
                          <a:solidFill>
                            <a:schemeClr val="tx1"/>
                          </a:solidFill>
                          <a:effectLst/>
                          <a:latin typeface="Arial"/>
                        </a:rPr>
                        <a:t>101 820,9</a:t>
                      </a:r>
                      <a:endParaRPr lang="ru-RU" sz="14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7EFF5"/>
                    </a:solidFill>
                  </a:tcPr>
                </a:tc>
              </a:tr>
              <a:tr h="452189">
                <a:tc>
                  <a:txBody>
                    <a:bodyPr/>
                    <a:lstStyle/>
                    <a:p>
                      <a:pPr algn="just" rtl="0" fontAlgn="b"/>
                      <a:r>
                        <a:rPr lang="ru-RU" sz="1400" b="0" i="0" u="none" strike="noStrike" dirty="0">
                          <a:solidFill>
                            <a:srgbClr val="000000"/>
                          </a:solidFill>
                          <a:effectLst/>
                          <a:latin typeface="Arial"/>
                        </a:rPr>
                        <a:t>Безвозмездные </a:t>
                      </a:r>
                      <a:r>
                        <a:rPr lang="ru-RU" sz="1400" b="0" i="0" u="none" strike="noStrike" dirty="0" smtClean="0">
                          <a:solidFill>
                            <a:srgbClr val="000000"/>
                          </a:solidFill>
                          <a:effectLst/>
                          <a:latin typeface="Arial"/>
                        </a:rPr>
                        <a:t>поступления, получаемые </a:t>
                      </a:r>
                      <a:r>
                        <a:rPr lang="ru-RU" sz="1400" b="0" i="0" u="none" strike="noStrike" dirty="0">
                          <a:solidFill>
                            <a:srgbClr val="000000"/>
                          </a:solidFill>
                          <a:effectLst/>
                          <a:latin typeface="Arial"/>
                        </a:rPr>
                        <a:t>от некоммерческой организации «Фонд поддержки детей, находящихся в трудной жизненной ситуации» </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400" b="0" i="0" u="none" strike="noStrike" dirty="0" smtClean="0">
                          <a:solidFill>
                            <a:schemeClr val="tx1"/>
                          </a:solidFill>
                          <a:effectLst/>
                          <a:latin typeface="Arial"/>
                        </a:rPr>
                        <a:t>446,4</a:t>
                      </a:r>
                      <a:endParaRPr lang="ru-RU" sz="14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400" b="0" i="0" u="none" strike="noStrike" dirty="0" smtClean="0">
                          <a:solidFill>
                            <a:schemeClr val="tx1"/>
                          </a:solidFill>
                          <a:effectLst/>
                          <a:latin typeface="Arial"/>
                        </a:rPr>
                        <a:t>428,1</a:t>
                      </a:r>
                      <a:endParaRPr lang="ru-RU" sz="14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44106">
                <a:tc>
                  <a:txBody>
                    <a:bodyPr/>
                    <a:lstStyle/>
                    <a:p>
                      <a:pPr algn="just" rtl="0" fontAlgn="b"/>
                      <a:r>
                        <a:rPr lang="ru-RU" sz="1400" b="0" i="0" u="none" strike="noStrike" dirty="0">
                          <a:solidFill>
                            <a:srgbClr val="000000"/>
                          </a:solidFill>
                          <a:effectLst/>
                          <a:latin typeface="Arial"/>
                        </a:rPr>
                        <a:t>Безвозмездные </a:t>
                      </a:r>
                      <a:r>
                        <a:rPr lang="ru-RU" sz="1400" b="0" i="0" u="none" strike="noStrike" dirty="0" smtClean="0">
                          <a:solidFill>
                            <a:srgbClr val="000000"/>
                          </a:solidFill>
                          <a:effectLst/>
                          <a:latin typeface="Arial"/>
                        </a:rPr>
                        <a:t>поступления, получаемые </a:t>
                      </a:r>
                      <a:r>
                        <a:rPr lang="ru-RU" sz="1400" b="0" i="0" u="none" strike="noStrike" dirty="0">
                          <a:solidFill>
                            <a:srgbClr val="000000"/>
                          </a:solidFill>
                          <a:effectLst/>
                          <a:latin typeface="Arial"/>
                        </a:rPr>
                        <a:t>от некоммерческой организации </a:t>
                      </a:r>
                      <a:r>
                        <a:rPr lang="ru-RU" sz="1400" b="0" i="0" u="none" strike="noStrike" dirty="0" smtClean="0">
                          <a:solidFill>
                            <a:srgbClr val="000000"/>
                          </a:solidFill>
                          <a:effectLst/>
                          <a:latin typeface="Arial"/>
                        </a:rPr>
                        <a:t>«Фонд </a:t>
                      </a:r>
                      <a:r>
                        <a:rPr lang="ru-RU" sz="1400" b="0" i="0" u="none" strike="noStrike" dirty="0">
                          <a:solidFill>
                            <a:srgbClr val="000000"/>
                          </a:solidFill>
                          <a:effectLst/>
                          <a:latin typeface="Arial"/>
                        </a:rPr>
                        <a:t>развития моногородов»</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400" b="0" i="0" u="none" strike="noStrike" dirty="0" smtClean="0">
                          <a:solidFill>
                            <a:schemeClr val="tx1"/>
                          </a:solidFill>
                          <a:effectLst/>
                          <a:latin typeface="Arial"/>
                        </a:rPr>
                        <a:t>160 189,4</a:t>
                      </a:r>
                      <a:endParaRPr lang="ru-RU" sz="14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400" b="0" i="0" u="none" strike="noStrike" dirty="0" smtClean="0">
                          <a:solidFill>
                            <a:schemeClr val="tx1"/>
                          </a:solidFill>
                          <a:effectLst/>
                          <a:latin typeface="Arial"/>
                        </a:rPr>
                        <a:t>151 864,0</a:t>
                      </a:r>
                      <a:endParaRPr lang="ru-RU" sz="14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44106">
                <a:tc>
                  <a:txBody>
                    <a:bodyPr/>
                    <a:lstStyle/>
                    <a:p>
                      <a:pPr algn="just" rtl="0" fontAlgn="b"/>
                      <a:r>
                        <a:rPr lang="ru-RU" sz="1400" b="0" i="0" u="none" strike="noStrike" dirty="0">
                          <a:solidFill>
                            <a:srgbClr val="000000"/>
                          </a:solidFill>
                          <a:effectLst/>
                          <a:latin typeface="Arial"/>
                        </a:rPr>
                        <a:t>Прочие безвозмездные поступления</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400" b="0" i="0" u="none" strike="noStrike" dirty="0" smtClean="0">
                          <a:solidFill>
                            <a:schemeClr val="tx1"/>
                          </a:solidFill>
                          <a:effectLst/>
                          <a:latin typeface="Arial"/>
                        </a:rPr>
                        <a:t>4 234 000,0</a:t>
                      </a:r>
                      <a:endParaRPr lang="ru-RU" sz="14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400" b="0" i="0" u="none" strike="noStrike" dirty="0" smtClean="0">
                          <a:solidFill>
                            <a:schemeClr val="tx1"/>
                          </a:solidFill>
                          <a:effectLst/>
                          <a:latin typeface="Arial"/>
                        </a:rPr>
                        <a:t>3 002 582,6</a:t>
                      </a:r>
                      <a:endParaRPr lang="ru-RU" sz="14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72053">
                <a:tc>
                  <a:txBody>
                    <a:bodyPr/>
                    <a:lstStyle/>
                    <a:p>
                      <a:pPr algn="just" rtl="0" fontAlgn="b"/>
                      <a:r>
                        <a:rPr lang="ru-RU" sz="1400" b="0" i="0" u="none" strike="noStrike" dirty="0">
                          <a:solidFill>
                            <a:srgbClr val="000000"/>
                          </a:solidFill>
                          <a:effectLst/>
                          <a:latin typeface="Arial"/>
                        </a:rPr>
                        <a:t>Возврат остатков субсидий, субвенций и иных межбюджетных трансфертов, имеющих целевое назначение, прошлых лет</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400" b="0" i="0" u="none" strike="noStrike" dirty="0" smtClean="0">
                          <a:solidFill>
                            <a:schemeClr val="tx1"/>
                          </a:solidFill>
                          <a:effectLst/>
                          <a:latin typeface="Arial"/>
                        </a:rPr>
                        <a:t>1 352 899,6</a:t>
                      </a:r>
                      <a:endParaRPr lang="ru-RU" sz="14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400" b="0" i="0" u="none" strike="noStrike" dirty="0" smtClean="0">
                          <a:solidFill>
                            <a:schemeClr val="tx1"/>
                          </a:solidFill>
                          <a:effectLst/>
                          <a:latin typeface="Arial"/>
                        </a:rPr>
                        <a:t>1 368 281,1</a:t>
                      </a:r>
                      <a:endParaRPr lang="ru-RU" sz="14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44106">
                <a:tc>
                  <a:txBody>
                    <a:bodyPr/>
                    <a:lstStyle/>
                    <a:p>
                      <a:pPr algn="just" rtl="0" fontAlgn="b"/>
                      <a:r>
                        <a:rPr lang="ru-RU" sz="1400" b="0" i="0" u="none" strike="noStrike" dirty="0">
                          <a:solidFill>
                            <a:srgbClr val="000000"/>
                          </a:solidFill>
                          <a:effectLst/>
                          <a:latin typeface="Arial"/>
                        </a:rPr>
                        <a:t>Отрицательные трансферты</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400" b="0" i="0" u="none" strike="noStrike" dirty="0" smtClean="0">
                          <a:solidFill>
                            <a:schemeClr val="tx1"/>
                          </a:solidFill>
                          <a:effectLst/>
                          <a:latin typeface="Arial"/>
                        </a:rPr>
                        <a:t>66 754,0</a:t>
                      </a:r>
                      <a:endParaRPr lang="ru-RU" sz="14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400" b="0" i="0" u="none" strike="noStrike" dirty="0" smtClean="0">
                          <a:solidFill>
                            <a:schemeClr val="tx1"/>
                          </a:solidFill>
                          <a:effectLst/>
                          <a:latin typeface="Arial"/>
                        </a:rPr>
                        <a:t>66 754,0</a:t>
                      </a:r>
                      <a:endParaRPr lang="ru-RU" sz="14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5" name="Прямоугольник 4"/>
          <p:cNvSpPr/>
          <p:nvPr/>
        </p:nvSpPr>
        <p:spPr>
          <a:xfrm>
            <a:off x="7712529" y="282447"/>
            <a:ext cx="1341970" cy="307777"/>
          </a:xfrm>
          <a:prstGeom prst="rect">
            <a:avLst/>
          </a:prstGeom>
        </p:spPr>
        <p:txBody>
          <a:bodyPr wrap="none">
            <a:spAutoFit/>
          </a:bodyPr>
          <a:lstStyle/>
          <a:p>
            <a:r>
              <a:rPr lang="ru-RU" sz="1400" dirty="0" smtClean="0">
                <a:solidFill>
                  <a:srgbClr val="000000"/>
                </a:solidFill>
              </a:rPr>
              <a:t>(тыс. рублей)</a:t>
            </a:r>
            <a:r>
              <a:rPr lang="ru-RU" sz="1400" dirty="0" smtClean="0"/>
              <a:t> </a:t>
            </a:r>
            <a:endParaRPr lang="ru-RU" sz="1400" dirty="0"/>
          </a:p>
        </p:txBody>
      </p:sp>
    </p:spTree>
    <p:extLst>
      <p:ext uri="{BB962C8B-B14F-4D97-AF65-F5344CB8AC3E}">
        <p14:creationId xmlns:p14="http://schemas.microsoft.com/office/powerpoint/2010/main" val="19127856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p:txBody>
          <a:bodyPr/>
          <a:lstStyle/>
          <a:p>
            <a:r>
              <a:rPr lang="ru-RU" dirty="0" smtClean="0"/>
              <a:t>Классификация расходов бюджета</a:t>
            </a:r>
            <a:endParaRPr lang="ru-RU" dirty="0"/>
          </a:p>
        </p:txBody>
      </p:sp>
      <p:sp>
        <p:nvSpPr>
          <p:cNvPr id="4" name="TextBox 3"/>
          <p:cNvSpPr txBox="1"/>
          <p:nvPr/>
        </p:nvSpPr>
        <p:spPr>
          <a:xfrm>
            <a:off x="574355" y="693253"/>
            <a:ext cx="8423460" cy="646331"/>
          </a:xfrm>
          <a:prstGeom prst="rect">
            <a:avLst/>
          </a:prstGeom>
          <a:noFill/>
        </p:spPr>
        <p:txBody>
          <a:bodyPr wrap="none" rtlCol="0">
            <a:spAutoFit/>
          </a:bodyPr>
          <a:lstStyle/>
          <a:p>
            <a:r>
              <a:rPr lang="ru-RU" dirty="0" smtClean="0"/>
              <a:t>Расходы бюджета распределяются по единой классификации, включающей </a:t>
            </a:r>
          </a:p>
          <a:p>
            <a:r>
              <a:rPr lang="ru-RU" dirty="0" smtClean="0"/>
              <a:t>14 разделов</a:t>
            </a:r>
            <a:endParaRPr lang="ru-RU" dirty="0"/>
          </a:p>
        </p:txBody>
      </p:sp>
      <p:sp>
        <p:nvSpPr>
          <p:cNvPr id="6" name="TextBox 5"/>
          <p:cNvSpPr txBox="1"/>
          <p:nvPr/>
        </p:nvSpPr>
        <p:spPr>
          <a:xfrm>
            <a:off x="991728" y="1194799"/>
            <a:ext cx="1172290" cy="1631216"/>
          </a:xfrm>
          <a:prstGeom prst="rect">
            <a:avLst/>
          </a:prstGeom>
          <a:noFill/>
        </p:spPr>
        <p:txBody>
          <a:bodyPr wrap="square" rtlCol="0">
            <a:spAutoFit/>
          </a:bodyPr>
          <a:lstStyle/>
          <a:p>
            <a:r>
              <a:rPr lang="ru-RU" sz="9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1</a:t>
            </a:r>
            <a:endParaRPr lang="ru-RU" sz="9600" b="1" dirty="0">
              <a:ln w="22225">
                <a:solidFill>
                  <a:schemeClr val="accent2"/>
                </a:solidFill>
                <a:prstDash val="solid"/>
              </a:ln>
              <a:solidFill>
                <a:schemeClr val="accent2">
                  <a:lumMod val="40000"/>
                  <a:lumOff val="60000"/>
                </a:schemeClr>
              </a:solidFill>
              <a:latin typeface="Arial Black" panose="020B0A04020102020204" pitchFamily="34" charset="0"/>
            </a:endParaRPr>
          </a:p>
        </p:txBody>
      </p:sp>
      <p:sp>
        <p:nvSpPr>
          <p:cNvPr id="5" name="Прямоугольник 4"/>
          <p:cNvSpPr/>
          <p:nvPr/>
        </p:nvSpPr>
        <p:spPr>
          <a:xfrm>
            <a:off x="427282" y="1890325"/>
            <a:ext cx="2244589" cy="523220"/>
          </a:xfrm>
          <a:prstGeom prst="rect">
            <a:avLst/>
          </a:prstGeom>
        </p:spPr>
        <p:txBody>
          <a:bodyPr wrap="none">
            <a:spAutoFit/>
          </a:bodyPr>
          <a:lstStyle/>
          <a:p>
            <a:pPr algn="ctr" fontAlgn="t"/>
            <a:r>
              <a:rPr lang="ru-RU" sz="1400" i="1" dirty="0">
                <a:solidFill>
                  <a:schemeClr val="accent2"/>
                </a:solidFill>
              </a:rPr>
              <a:t>Общегосударственные </a:t>
            </a:r>
            <a:r>
              <a:rPr lang="ru-RU" sz="1400" i="1" dirty="0" smtClean="0">
                <a:solidFill>
                  <a:schemeClr val="accent2"/>
                </a:solidFill>
              </a:rPr>
              <a:t/>
            </a:r>
            <a:br>
              <a:rPr lang="ru-RU" sz="1400" i="1" dirty="0" smtClean="0">
                <a:solidFill>
                  <a:schemeClr val="accent2"/>
                </a:solidFill>
              </a:rPr>
            </a:br>
            <a:r>
              <a:rPr lang="ru-RU" sz="1400" i="1" dirty="0" smtClean="0">
                <a:solidFill>
                  <a:schemeClr val="accent2"/>
                </a:solidFill>
              </a:rPr>
              <a:t>вопросы</a:t>
            </a:r>
            <a:endParaRPr lang="ru-RU" sz="1400" i="1" dirty="0">
              <a:solidFill>
                <a:schemeClr val="accent2"/>
              </a:solidFill>
              <a:latin typeface="Times New Roman" panose="02020603050405020304" pitchFamily="18" charset="0"/>
            </a:endParaRPr>
          </a:p>
        </p:txBody>
      </p:sp>
      <p:sp>
        <p:nvSpPr>
          <p:cNvPr id="7" name="TextBox 6"/>
          <p:cNvSpPr txBox="1"/>
          <p:nvPr/>
        </p:nvSpPr>
        <p:spPr>
          <a:xfrm>
            <a:off x="2677932" y="1197168"/>
            <a:ext cx="1172290" cy="1631216"/>
          </a:xfrm>
          <a:prstGeom prst="rect">
            <a:avLst/>
          </a:prstGeom>
          <a:noFill/>
        </p:spPr>
        <p:txBody>
          <a:bodyPr wrap="square" rtlCol="0">
            <a:spAutoFit/>
          </a:bodyPr>
          <a:lstStyle/>
          <a:p>
            <a:r>
              <a:rPr lang="ru-RU"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2</a:t>
            </a:r>
          </a:p>
        </p:txBody>
      </p:sp>
      <p:sp>
        <p:nvSpPr>
          <p:cNvPr id="8" name="Прямоугольник 7"/>
          <p:cNvSpPr/>
          <p:nvPr/>
        </p:nvSpPr>
        <p:spPr>
          <a:xfrm>
            <a:off x="2161269" y="1669923"/>
            <a:ext cx="2149563" cy="307777"/>
          </a:xfrm>
          <a:prstGeom prst="rect">
            <a:avLst/>
          </a:prstGeom>
        </p:spPr>
        <p:txBody>
          <a:bodyPr wrap="none">
            <a:spAutoFit/>
          </a:bodyPr>
          <a:lstStyle/>
          <a:p>
            <a:pPr algn="ctr" fontAlgn="t"/>
            <a:r>
              <a:rPr lang="ru-RU" sz="1400" i="1" dirty="0">
                <a:solidFill>
                  <a:schemeClr val="accent1"/>
                </a:solidFill>
              </a:rPr>
              <a:t>Национальная оборона</a:t>
            </a:r>
          </a:p>
        </p:txBody>
      </p:sp>
      <p:sp>
        <p:nvSpPr>
          <p:cNvPr id="9" name="TextBox 8"/>
          <p:cNvSpPr txBox="1"/>
          <p:nvPr/>
        </p:nvSpPr>
        <p:spPr>
          <a:xfrm>
            <a:off x="4398680" y="1177895"/>
            <a:ext cx="1172290" cy="1631216"/>
          </a:xfrm>
          <a:prstGeom prst="rect">
            <a:avLst/>
          </a:prstGeom>
          <a:noFill/>
        </p:spPr>
        <p:txBody>
          <a:bodyPr wrap="square" rtlCol="0">
            <a:spAutoFit/>
          </a:bodyPr>
          <a:lstStyle/>
          <a:p>
            <a:r>
              <a:rPr lang="ru-RU" sz="9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3</a:t>
            </a:r>
            <a:endParaRPr lang="ru-RU"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endParaRPr>
          </a:p>
        </p:txBody>
      </p:sp>
      <p:sp>
        <p:nvSpPr>
          <p:cNvPr id="10" name="Прямоугольник 9"/>
          <p:cNvSpPr/>
          <p:nvPr/>
        </p:nvSpPr>
        <p:spPr>
          <a:xfrm>
            <a:off x="4068393" y="1745099"/>
            <a:ext cx="2000511" cy="954107"/>
          </a:xfrm>
          <a:prstGeom prst="rect">
            <a:avLst/>
          </a:prstGeom>
        </p:spPr>
        <p:txBody>
          <a:bodyPr wrap="square">
            <a:spAutoFit/>
          </a:bodyPr>
          <a:lstStyle/>
          <a:p>
            <a:pPr algn="ctr" fontAlgn="t"/>
            <a:r>
              <a:rPr lang="ru-RU" sz="1400" i="1" dirty="0"/>
              <a:t>Национальная безопасность и правоохранительная деятельность </a:t>
            </a:r>
          </a:p>
        </p:txBody>
      </p:sp>
      <p:sp>
        <p:nvSpPr>
          <p:cNvPr id="11" name="TextBox 10"/>
          <p:cNvSpPr txBox="1"/>
          <p:nvPr/>
        </p:nvSpPr>
        <p:spPr>
          <a:xfrm>
            <a:off x="6068905" y="1209622"/>
            <a:ext cx="1172290" cy="1631216"/>
          </a:xfrm>
          <a:prstGeom prst="rect">
            <a:avLst/>
          </a:prstGeom>
          <a:noFill/>
        </p:spPr>
        <p:txBody>
          <a:bodyPr wrap="square" rtlCol="0">
            <a:spAutoFit/>
          </a:bodyPr>
          <a:lstStyle/>
          <a:p>
            <a:r>
              <a:rPr lang="ru-RU"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4</a:t>
            </a:r>
          </a:p>
        </p:txBody>
      </p:sp>
      <p:sp>
        <p:nvSpPr>
          <p:cNvPr id="12" name="Прямоугольник 11"/>
          <p:cNvSpPr/>
          <p:nvPr/>
        </p:nvSpPr>
        <p:spPr>
          <a:xfrm>
            <a:off x="5741435" y="2002701"/>
            <a:ext cx="1871726" cy="523220"/>
          </a:xfrm>
          <a:prstGeom prst="rect">
            <a:avLst/>
          </a:prstGeom>
        </p:spPr>
        <p:txBody>
          <a:bodyPr wrap="square">
            <a:spAutoFit/>
          </a:bodyPr>
          <a:lstStyle/>
          <a:p>
            <a:pPr algn="ctr" fontAlgn="t"/>
            <a:r>
              <a:rPr lang="ru-RU" sz="1400" i="1" dirty="0">
                <a:solidFill>
                  <a:schemeClr val="accent3"/>
                </a:solidFill>
              </a:rPr>
              <a:t>Национальная экономика</a:t>
            </a:r>
          </a:p>
        </p:txBody>
      </p:sp>
      <p:sp>
        <p:nvSpPr>
          <p:cNvPr id="13" name="TextBox 12"/>
          <p:cNvSpPr txBox="1"/>
          <p:nvPr/>
        </p:nvSpPr>
        <p:spPr>
          <a:xfrm>
            <a:off x="7778921" y="1194799"/>
            <a:ext cx="1172290" cy="1631216"/>
          </a:xfrm>
          <a:prstGeom prst="rect">
            <a:avLst/>
          </a:prstGeom>
          <a:noFill/>
        </p:spPr>
        <p:txBody>
          <a:bodyPr wrap="square" rtlCol="0">
            <a:spAutoFit/>
          </a:bodyPr>
          <a:lstStyle/>
          <a:p>
            <a:r>
              <a:rPr lang="ru-RU" sz="9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5</a:t>
            </a:r>
            <a:endParaRPr lang="ru-RU"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endParaRPr>
          </a:p>
        </p:txBody>
      </p:sp>
      <p:sp>
        <p:nvSpPr>
          <p:cNvPr id="14" name="Прямоугольник 13"/>
          <p:cNvSpPr/>
          <p:nvPr/>
        </p:nvSpPr>
        <p:spPr>
          <a:xfrm>
            <a:off x="7369980" y="1773288"/>
            <a:ext cx="1871726" cy="738664"/>
          </a:xfrm>
          <a:prstGeom prst="rect">
            <a:avLst/>
          </a:prstGeom>
        </p:spPr>
        <p:txBody>
          <a:bodyPr wrap="square">
            <a:spAutoFit/>
          </a:bodyPr>
          <a:lstStyle/>
          <a:p>
            <a:pPr algn="ctr" fontAlgn="t"/>
            <a:r>
              <a:rPr lang="ru-RU" sz="1400" i="1" dirty="0">
                <a:solidFill>
                  <a:schemeClr val="tx2"/>
                </a:solidFill>
              </a:rPr>
              <a:t>Жилищно-коммунальное хозяйство</a:t>
            </a:r>
          </a:p>
        </p:txBody>
      </p:sp>
      <p:sp>
        <p:nvSpPr>
          <p:cNvPr id="15" name="TextBox 14"/>
          <p:cNvSpPr txBox="1"/>
          <p:nvPr/>
        </p:nvSpPr>
        <p:spPr>
          <a:xfrm>
            <a:off x="863957" y="2855714"/>
            <a:ext cx="1172290" cy="1631216"/>
          </a:xfrm>
          <a:prstGeom prst="rect">
            <a:avLst/>
          </a:prstGeom>
          <a:noFill/>
        </p:spPr>
        <p:txBody>
          <a:bodyPr wrap="square" rtlCol="0">
            <a:spAutoFit/>
          </a:bodyPr>
          <a:lstStyle/>
          <a:p>
            <a:r>
              <a:rPr lang="ru-RU"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6</a:t>
            </a:r>
          </a:p>
        </p:txBody>
      </p:sp>
      <p:sp>
        <p:nvSpPr>
          <p:cNvPr id="16" name="Прямоугольник 15"/>
          <p:cNvSpPr/>
          <p:nvPr/>
        </p:nvSpPr>
        <p:spPr>
          <a:xfrm>
            <a:off x="424999" y="3330093"/>
            <a:ext cx="1871726" cy="523220"/>
          </a:xfrm>
          <a:prstGeom prst="rect">
            <a:avLst/>
          </a:prstGeom>
        </p:spPr>
        <p:txBody>
          <a:bodyPr wrap="square">
            <a:spAutoFit/>
          </a:bodyPr>
          <a:lstStyle/>
          <a:p>
            <a:pPr algn="ctr" fontAlgn="t"/>
            <a:r>
              <a:rPr lang="ru-RU" sz="1400" i="1" dirty="0">
                <a:solidFill>
                  <a:schemeClr val="accent3"/>
                </a:solidFill>
              </a:rPr>
              <a:t>Охрана окружающей среды</a:t>
            </a:r>
          </a:p>
        </p:txBody>
      </p:sp>
      <p:sp>
        <p:nvSpPr>
          <p:cNvPr id="17" name="TextBox 16"/>
          <p:cNvSpPr txBox="1"/>
          <p:nvPr/>
        </p:nvSpPr>
        <p:spPr>
          <a:xfrm>
            <a:off x="2558001" y="2922069"/>
            <a:ext cx="1172290" cy="1631216"/>
          </a:xfrm>
          <a:prstGeom prst="rect">
            <a:avLst/>
          </a:prstGeom>
          <a:noFill/>
        </p:spPr>
        <p:txBody>
          <a:bodyPr wrap="square" rtlCol="0">
            <a:spAutoFit/>
          </a:bodyPr>
          <a:lstStyle/>
          <a:p>
            <a:r>
              <a:rPr lang="ru-RU" sz="9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7</a:t>
            </a:r>
            <a:endParaRPr lang="ru-RU"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endParaRPr>
          </a:p>
        </p:txBody>
      </p:sp>
      <p:sp>
        <p:nvSpPr>
          <p:cNvPr id="18" name="Прямоугольник 17"/>
          <p:cNvSpPr/>
          <p:nvPr/>
        </p:nvSpPr>
        <p:spPr>
          <a:xfrm>
            <a:off x="2131317" y="3485734"/>
            <a:ext cx="1871726" cy="307777"/>
          </a:xfrm>
          <a:prstGeom prst="rect">
            <a:avLst/>
          </a:prstGeom>
        </p:spPr>
        <p:txBody>
          <a:bodyPr wrap="square">
            <a:spAutoFit/>
          </a:bodyPr>
          <a:lstStyle/>
          <a:p>
            <a:pPr algn="ctr" fontAlgn="t"/>
            <a:r>
              <a:rPr lang="ru-RU" sz="1400" i="1" dirty="0">
                <a:solidFill>
                  <a:srgbClr val="7030A0"/>
                </a:solidFill>
              </a:rPr>
              <a:t>Образование</a:t>
            </a:r>
          </a:p>
        </p:txBody>
      </p:sp>
      <p:sp>
        <p:nvSpPr>
          <p:cNvPr id="19" name="TextBox 18"/>
          <p:cNvSpPr txBox="1"/>
          <p:nvPr/>
        </p:nvSpPr>
        <p:spPr>
          <a:xfrm>
            <a:off x="4235462" y="2898220"/>
            <a:ext cx="1172290" cy="1631216"/>
          </a:xfrm>
          <a:prstGeom prst="rect">
            <a:avLst/>
          </a:prstGeom>
          <a:noFill/>
        </p:spPr>
        <p:txBody>
          <a:bodyPr wrap="square" rtlCol="0">
            <a:spAutoFit/>
          </a:bodyPr>
          <a:lstStyle/>
          <a:p>
            <a:r>
              <a:rPr lang="ru-RU"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8</a:t>
            </a:r>
          </a:p>
        </p:txBody>
      </p:sp>
      <p:sp>
        <p:nvSpPr>
          <p:cNvPr id="20" name="Прямоугольник 19"/>
          <p:cNvSpPr/>
          <p:nvPr/>
        </p:nvSpPr>
        <p:spPr>
          <a:xfrm>
            <a:off x="3850222" y="3409712"/>
            <a:ext cx="1871726" cy="523220"/>
          </a:xfrm>
          <a:prstGeom prst="rect">
            <a:avLst/>
          </a:prstGeom>
        </p:spPr>
        <p:txBody>
          <a:bodyPr wrap="square">
            <a:spAutoFit/>
          </a:bodyPr>
          <a:lstStyle/>
          <a:p>
            <a:pPr algn="ctr" fontAlgn="t"/>
            <a:r>
              <a:rPr lang="ru-RU" sz="1400" i="1" dirty="0">
                <a:solidFill>
                  <a:schemeClr val="accent6"/>
                </a:solidFill>
              </a:rPr>
              <a:t>Культура, кинематография</a:t>
            </a:r>
          </a:p>
        </p:txBody>
      </p:sp>
      <p:sp>
        <p:nvSpPr>
          <p:cNvPr id="21" name="TextBox 20"/>
          <p:cNvSpPr txBox="1"/>
          <p:nvPr/>
        </p:nvSpPr>
        <p:spPr>
          <a:xfrm>
            <a:off x="5917831" y="2920283"/>
            <a:ext cx="1172290" cy="1631216"/>
          </a:xfrm>
          <a:prstGeom prst="rect">
            <a:avLst/>
          </a:prstGeom>
          <a:noFill/>
        </p:spPr>
        <p:txBody>
          <a:bodyPr wrap="square" rtlCol="0">
            <a:spAutoFit/>
          </a:bodyPr>
          <a:lstStyle/>
          <a:p>
            <a:r>
              <a:rPr lang="ru-RU" sz="9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9</a:t>
            </a:r>
            <a:endParaRPr lang="ru-RU"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endParaRPr>
          </a:p>
        </p:txBody>
      </p:sp>
      <p:sp>
        <p:nvSpPr>
          <p:cNvPr id="22" name="Прямоугольник 21"/>
          <p:cNvSpPr/>
          <p:nvPr/>
        </p:nvSpPr>
        <p:spPr>
          <a:xfrm>
            <a:off x="5502480" y="3545536"/>
            <a:ext cx="1871726" cy="307777"/>
          </a:xfrm>
          <a:prstGeom prst="rect">
            <a:avLst/>
          </a:prstGeom>
        </p:spPr>
        <p:txBody>
          <a:bodyPr wrap="square">
            <a:spAutoFit/>
          </a:bodyPr>
          <a:lstStyle/>
          <a:p>
            <a:pPr algn="ctr" fontAlgn="t"/>
            <a:r>
              <a:rPr lang="ru-RU" sz="1400" i="1" dirty="0">
                <a:solidFill>
                  <a:schemeClr val="accent2"/>
                </a:solidFill>
              </a:rPr>
              <a:t>Здравоохранение</a:t>
            </a:r>
          </a:p>
        </p:txBody>
      </p:sp>
      <p:sp>
        <p:nvSpPr>
          <p:cNvPr id="23" name="TextBox 22"/>
          <p:cNvSpPr txBox="1"/>
          <p:nvPr/>
        </p:nvSpPr>
        <p:spPr>
          <a:xfrm>
            <a:off x="7338476" y="2897256"/>
            <a:ext cx="1934733" cy="1569660"/>
          </a:xfrm>
          <a:prstGeom prst="rect">
            <a:avLst/>
          </a:prstGeom>
          <a:noFill/>
        </p:spPr>
        <p:txBody>
          <a:bodyPr wrap="square" rtlCol="0">
            <a:spAutoFit/>
          </a:bodyPr>
          <a:lstStyle/>
          <a:p>
            <a:r>
              <a:rPr lang="ru-RU" sz="9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10</a:t>
            </a:r>
            <a:endParaRPr lang="ru-RU" sz="9600" b="1" dirty="0">
              <a:ln w="22225">
                <a:solidFill>
                  <a:schemeClr val="accent2"/>
                </a:solidFill>
                <a:prstDash val="solid"/>
              </a:ln>
              <a:solidFill>
                <a:schemeClr val="accent2">
                  <a:lumMod val="40000"/>
                  <a:lumOff val="60000"/>
                </a:schemeClr>
              </a:solidFill>
              <a:latin typeface="Arial Black" panose="020B0A04020102020204" pitchFamily="34" charset="0"/>
            </a:endParaRPr>
          </a:p>
        </p:txBody>
      </p:sp>
      <p:sp>
        <p:nvSpPr>
          <p:cNvPr id="24" name="Прямоугольник 23"/>
          <p:cNvSpPr/>
          <p:nvPr/>
        </p:nvSpPr>
        <p:spPr>
          <a:xfrm>
            <a:off x="7369979" y="3553781"/>
            <a:ext cx="1871726" cy="523220"/>
          </a:xfrm>
          <a:prstGeom prst="rect">
            <a:avLst/>
          </a:prstGeom>
        </p:spPr>
        <p:txBody>
          <a:bodyPr wrap="square">
            <a:spAutoFit/>
          </a:bodyPr>
          <a:lstStyle/>
          <a:p>
            <a:pPr algn="ctr" fontAlgn="t"/>
            <a:r>
              <a:rPr lang="ru-RU" sz="1400" i="1" dirty="0" smtClean="0"/>
              <a:t>Социальная</a:t>
            </a:r>
            <a:br>
              <a:rPr lang="ru-RU" sz="1400" i="1" dirty="0" smtClean="0"/>
            </a:br>
            <a:r>
              <a:rPr lang="ru-RU" sz="1400" i="1" dirty="0" smtClean="0"/>
              <a:t>политика</a:t>
            </a:r>
            <a:endParaRPr lang="ru-RU" sz="1400" i="1" dirty="0"/>
          </a:p>
        </p:txBody>
      </p:sp>
      <p:sp>
        <p:nvSpPr>
          <p:cNvPr id="25" name="TextBox 24"/>
          <p:cNvSpPr txBox="1"/>
          <p:nvPr/>
        </p:nvSpPr>
        <p:spPr>
          <a:xfrm>
            <a:off x="520417" y="4445398"/>
            <a:ext cx="1934733" cy="1569660"/>
          </a:xfrm>
          <a:prstGeom prst="rect">
            <a:avLst/>
          </a:prstGeom>
          <a:noFill/>
        </p:spPr>
        <p:txBody>
          <a:bodyPr wrap="square" rtlCol="0">
            <a:spAutoFit/>
          </a:bodyPr>
          <a:lstStyle/>
          <a:p>
            <a:r>
              <a:rPr lang="ru-RU" sz="9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11</a:t>
            </a:r>
            <a:endParaRPr lang="ru-RU"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endParaRPr>
          </a:p>
        </p:txBody>
      </p:sp>
      <p:sp>
        <p:nvSpPr>
          <p:cNvPr id="26" name="Прямоугольник 25"/>
          <p:cNvSpPr/>
          <p:nvPr/>
        </p:nvSpPr>
        <p:spPr>
          <a:xfrm>
            <a:off x="522969" y="5120892"/>
            <a:ext cx="1871726" cy="523220"/>
          </a:xfrm>
          <a:prstGeom prst="rect">
            <a:avLst/>
          </a:prstGeom>
        </p:spPr>
        <p:txBody>
          <a:bodyPr wrap="square">
            <a:spAutoFit/>
          </a:bodyPr>
          <a:lstStyle/>
          <a:p>
            <a:pPr algn="ctr" fontAlgn="t"/>
            <a:r>
              <a:rPr lang="ru-RU" sz="1400" i="1" dirty="0">
                <a:solidFill>
                  <a:schemeClr val="accent6"/>
                </a:solidFill>
              </a:rPr>
              <a:t>Физическая культура и спорт</a:t>
            </a:r>
          </a:p>
        </p:txBody>
      </p:sp>
      <p:sp>
        <p:nvSpPr>
          <p:cNvPr id="27" name="TextBox 26"/>
          <p:cNvSpPr txBox="1"/>
          <p:nvPr/>
        </p:nvSpPr>
        <p:spPr>
          <a:xfrm>
            <a:off x="2612142" y="4444424"/>
            <a:ext cx="1934733" cy="1569660"/>
          </a:xfrm>
          <a:prstGeom prst="rect">
            <a:avLst/>
          </a:prstGeom>
          <a:noFill/>
        </p:spPr>
        <p:txBody>
          <a:bodyPr wrap="square" rtlCol="0">
            <a:spAutoFit/>
          </a:bodyPr>
          <a:lstStyle/>
          <a:p>
            <a:r>
              <a:rPr lang="ru-RU" sz="9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12</a:t>
            </a:r>
            <a:endParaRPr lang="ru-RU"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endParaRPr>
          </a:p>
        </p:txBody>
      </p:sp>
      <p:sp>
        <p:nvSpPr>
          <p:cNvPr id="28" name="Прямоугольник 27"/>
          <p:cNvSpPr/>
          <p:nvPr/>
        </p:nvSpPr>
        <p:spPr>
          <a:xfrm>
            <a:off x="2471373" y="5153886"/>
            <a:ext cx="2039083" cy="523220"/>
          </a:xfrm>
          <a:prstGeom prst="rect">
            <a:avLst/>
          </a:prstGeom>
        </p:spPr>
        <p:txBody>
          <a:bodyPr wrap="square">
            <a:spAutoFit/>
          </a:bodyPr>
          <a:lstStyle/>
          <a:p>
            <a:pPr algn="ctr" fontAlgn="t"/>
            <a:r>
              <a:rPr lang="ru-RU" sz="1400" i="1" dirty="0"/>
              <a:t>Средства  массовой </a:t>
            </a:r>
            <a:r>
              <a:rPr lang="ru-RU" sz="1400" i="1" dirty="0" smtClean="0"/>
              <a:t>информации</a:t>
            </a:r>
            <a:endParaRPr lang="ru-RU" sz="1400" i="1" dirty="0"/>
          </a:p>
        </p:txBody>
      </p:sp>
      <p:sp>
        <p:nvSpPr>
          <p:cNvPr id="29" name="TextBox 28"/>
          <p:cNvSpPr txBox="1"/>
          <p:nvPr/>
        </p:nvSpPr>
        <p:spPr>
          <a:xfrm>
            <a:off x="4826287" y="4437219"/>
            <a:ext cx="1934733" cy="1569660"/>
          </a:xfrm>
          <a:prstGeom prst="rect">
            <a:avLst/>
          </a:prstGeom>
          <a:noFill/>
        </p:spPr>
        <p:txBody>
          <a:bodyPr wrap="square" rtlCol="0">
            <a:spAutoFit/>
          </a:bodyPr>
          <a:lstStyle/>
          <a:p>
            <a:r>
              <a:rPr lang="ru-RU" sz="9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13</a:t>
            </a:r>
            <a:endParaRPr lang="ru-RU"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endParaRPr>
          </a:p>
        </p:txBody>
      </p:sp>
      <p:sp>
        <p:nvSpPr>
          <p:cNvPr id="30" name="Прямоугольник 29"/>
          <p:cNvSpPr/>
          <p:nvPr/>
        </p:nvSpPr>
        <p:spPr>
          <a:xfrm>
            <a:off x="4837422" y="5110884"/>
            <a:ext cx="1871726" cy="954107"/>
          </a:xfrm>
          <a:prstGeom prst="rect">
            <a:avLst/>
          </a:prstGeom>
        </p:spPr>
        <p:txBody>
          <a:bodyPr wrap="square">
            <a:spAutoFit/>
          </a:bodyPr>
          <a:lstStyle/>
          <a:p>
            <a:pPr algn="ctr" fontAlgn="t"/>
            <a:r>
              <a:rPr lang="ru-RU" sz="1400" i="1" dirty="0">
                <a:solidFill>
                  <a:srgbClr val="7030A0"/>
                </a:solidFill>
              </a:rPr>
              <a:t>Обслуживание государственного </a:t>
            </a:r>
            <a:r>
              <a:rPr lang="ru-RU" sz="1400" i="1" dirty="0" smtClean="0">
                <a:solidFill>
                  <a:srgbClr val="7030A0"/>
                </a:solidFill>
              </a:rPr>
              <a:t>(муниципального) </a:t>
            </a:r>
            <a:r>
              <a:rPr lang="ru-RU" sz="1400" i="1" dirty="0">
                <a:solidFill>
                  <a:srgbClr val="7030A0"/>
                </a:solidFill>
              </a:rPr>
              <a:t>долга</a:t>
            </a:r>
          </a:p>
        </p:txBody>
      </p:sp>
      <p:sp>
        <p:nvSpPr>
          <p:cNvPr id="31" name="TextBox 30"/>
          <p:cNvSpPr txBox="1"/>
          <p:nvPr/>
        </p:nvSpPr>
        <p:spPr>
          <a:xfrm>
            <a:off x="6970122" y="4467376"/>
            <a:ext cx="1934733" cy="1569660"/>
          </a:xfrm>
          <a:prstGeom prst="rect">
            <a:avLst/>
          </a:prstGeom>
          <a:noFill/>
        </p:spPr>
        <p:txBody>
          <a:bodyPr wrap="square" rtlCol="0">
            <a:spAutoFit/>
          </a:bodyPr>
          <a:lstStyle/>
          <a:p>
            <a:r>
              <a:rPr lang="ru-RU" sz="9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14</a:t>
            </a:r>
            <a:endParaRPr lang="ru-RU"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endParaRPr>
          </a:p>
        </p:txBody>
      </p:sp>
      <p:sp>
        <p:nvSpPr>
          <p:cNvPr id="32" name="Прямоугольник 31"/>
          <p:cNvSpPr/>
          <p:nvPr/>
        </p:nvSpPr>
        <p:spPr>
          <a:xfrm>
            <a:off x="6752727" y="5013534"/>
            <a:ext cx="2471740" cy="1169551"/>
          </a:xfrm>
          <a:prstGeom prst="rect">
            <a:avLst/>
          </a:prstGeom>
        </p:spPr>
        <p:txBody>
          <a:bodyPr wrap="square">
            <a:spAutoFit/>
          </a:bodyPr>
          <a:lstStyle/>
          <a:p>
            <a:pPr algn="ctr" fontAlgn="t"/>
            <a:r>
              <a:rPr lang="ru-RU" sz="1400" i="1" dirty="0">
                <a:solidFill>
                  <a:schemeClr val="tx2"/>
                </a:solidFill>
              </a:rPr>
              <a:t>Межбюджетные трансферты общего характера бюджетам бюджетной системы Российской Федерации</a:t>
            </a:r>
          </a:p>
        </p:txBody>
      </p:sp>
    </p:spTree>
    <p:extLst>
      <p:ext uri="{BB962C8B-B14F-4D97-AF65-F5344CB8AC3E}">
        <p14:creationId xmlns:p14="http://schemas.microsoft.com/office/powerpoint/2010/main" val="1056543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00050" y="0"/>
            <a:ext cx="8382000" cy="400110"/>
          </a:xfrm>
          <a:prstGeom prst="rect">
            <a:avLst/>
          </a:prstGeom>
        </p:spPr>
        <p:txBody>
          <a:bodyPr wrap="square">
            <a:spAutoFit/>
          </a:bodyPr>
          <a:lstStyle/>
          <a:p>
            <a:pPr algn="ctr"/>
            <a:r>
              <a:rPr lang="ru-RU" sz="2000" b="1" dirty="0">
                <a:solidFill>
                  <a:schemeClr val="accent2"/>
                </a:solidFill>
              </a:rPr>
              <a:t>Уважаемые </a:t>
            </a:r>
            <a:r>
              <a:rPr lang="ru-RU" sz="2000" b="1" dirty="0" smtClean="0">
                <a:solidFill>
                  <a:schemeClr val="accent2"/>
                </a:solidFill>
              </a:rPr>
              <a:t>татарстанцы! </a:t>
            </a:r>
            <a:r>
              <a:rPr lang="ru-RU" sz="2000" b="1" dirty="0" err="1" smtClean="0">
                <a:solidFill>
                  <a:schemeClr val="accent2"/>
                </a:solidFill>
              </a:rPr>
              <a:t>Хөрмәтле</a:t>
            </a:r>
            <a:r>
              <a:rPr lang="ru-RU" sz="2000" b="1" dirty="0" smtClean="0">
                <a:solidFill>
                  <a:schemeClr val="accent2"/>
                </a:solidFill>
              </a:rPr>
              <a:t> </a:t>
            </a:r>
            <a:r>
              <a:rPr lang="ru-RU" sz="2000" b="1" dirty="0" err="1">
                <a:solidFill>
                  <a:schemeClr val="accent2"/>
                </a:solidFill>
              </a:rPr>
              <a:t>дуслар</a:t>
            </a:r>
            <a:r>
              <a:rPr lang="ru-RU" sz="2000" b="1" dirty="0">
                <a:solidFill>
                  <a:schemeClr val="accent2"/>
                </a:solidFill>
              </a:rPr>
              <a:t>!</a:t>
            </a:r>
          </a:p>
        </p:txBody>
      </p:sp>
      <p:grpSp>
        <p:nvGrpSpPr>
          <p:cNvPr id="8" name="Группа 7"/>
          <p:cNvGrpSpPr/>
          <p:nvPr/>
        </p:nvGrpSpPr>
        <p:grpSpPr>
          <a:xfrm>
            <a:off x="797507" y="495360"/>
            <a:ext cx="8061620" cy="2656058"/>
            <a:chOff x="792478" y="838945"/>
            <a:chExt cx="7869554" cy="2656058"/>
          </a:xfrm>
        </p:grpSpPr>
        <p:sp>
          <p:nvSpPr>
            <p:cNvPr id="6" name="Прямоугольник 5"/>
            <p:cNvSpPr/>
            <p:nvPr/>
          </p:nvSpPr>
          <p:spPr>
            <a:xfrm>
              <a:off x="2901839" y="987009"/>
              <a:ext cx="5760193" cy="2507994"/>
            </a:xfrm>
            <a:prstGeom prst="rect">
              <a:avLst/>
            </a:prstGeom>
          </p:spPr>
          <p:txBody>
            <a:bodyPr wrap="square">
              <a:spAutoFit/>
            </a:bodyPr>
            <a:lstStyle/>
            <a:p>
              <a:pPr indent="270510" algn="just">
                <a:lnSpc>
                  <a:spcPct val="115000"/>
                </a:lnSpc>
                <a:spcAft>
                  <a:spcPts val="0"/>
                </a:spcAft>
              </a:pPr>
              <a:r>
                <a:rPr lang="ru-RU" sz="1050" i="1" dirty="0">
                  <a:ea typeface="Calibri" panose="020F0502020204030204" pitchFamily="34" charset="0"/>
                  <a:cs typeface="Times New Roman" panose="02020603050405020304" pitchFamily="18" charset="0"/>
                </a:rPr>
                <a:t>Эффективное, ответственное и прозрачное управление общественными финансами является одним из необходимых условий для повышения уровня и качества жизни населения, устойчивого экономического роста, модернизации экономики и социальной сферы и достижения других стратегических целей </a:t>
              </a:r>
              <a:r>
                <a:rPr lang="ru-RU" sz="1050" i="1" dirty="0" smtClean="0">
                  <a:ea typeface="Calibri" panose="020F0502020204030204" pitchFamily="34" charset="0"/>
                  <a:cs typeface="Times New Roman" panose="02020603050405020304" pitchFamily="18" charset="0"/>
                </a:rPr>
                <a:t>социально-экономического </a:t>
              </a:r>
              <a:r>
                <a:rPr lang="ru-RU" sz="1050" i="1" dirty="0">
                  <a:ea typeface="Calibri" panose="020F0502020204030204" pitchFamily="34" charset="0"/>
                  <a:cs typeface="Times New Roman" panose="02020603050405020304" pitchFamily="18" charset="0"/>
                </a:rPr>
                <a:t>развития Республики Татарстан</a:t>
              </a:r>
              <a:r>
                <a:rPr lang="ru-RU" sz="1050" i="1" dirty="0" smtClean="0">
                  <a:ea typeface="Calibri" panose="020F0502020204030204" pitchFamily="34" charset="0"/>
                  <a:cs typeface="Times New Roman" panose="02020603050405020304" pitchFamily="18" charset="0"/>
                </a:rPr>
                <a:t>. </a:t>
              </a:r>
              <a:endParaRPr lang="ru-RU" sz="1050" i="1" dirty="0">
                <a:ea typeface="Calibri" panose="020F0502020204030204" pitchFamily="34" charset="0"/>
                <a:cs typeface="Times New Roman" panose="02020603050405020304" pitchFamily="18" charset="0"/>
              </a:endParaRPr>
            </a:p>
            <a:p>
              <a:pPr indent="270510" algn="just">
                <a:lnSpc>
                  <a:spcPct val="115000"/>
                </a:lnSpc>
                <a:spcAft>
                  <a:spcPts val="0"/>
                </a:spcAft>
              </a:pPr>
              <a:r>
                <a:rPr lang="ru-RU" sz="1050" i="1" dirty="0" smtClean="0">
                  <a:ea typeface="Calibri" panose="020F0502020204030204" pitchFamily="34" charset="0"/>
                  <a:cs typeface="Times New Roman" panose="02020603050405020304" pitchFamily="18" charset="0"/>
                </a:rPr>
                <a:t>Несмотря на нестабильную экономическую ситуацию в Республике Татарстан, сложившуюся в 2020 году в связи с распространением новой </a:t>
              </a:r>
              <a:r>
                <a:rPr lang="ru-RU" sz="1050" i="1" dirty="0" err="1" smtClean="0">
                  <a:ea typeface="Calibri" panose="020F0502020204030204" pitchFamily="34" charset="0"/>
                  <a:cs typeface="Times New Roman" panose="02020603050405020304" pitchFamily="18" charset="0"/>
                </a:rPr>
                <a:t>коронавирусной</a:t>
              </a:r>
              <a:r>
                <a:rPr lang="ru-RU" sz="1050" i="1" dirty="0" smtClean="0">
                  <a:ea typeface="Calibri" panose="020F0502020204030204" pitchFamily="34" charset="0"/>
                  <a:cs typeface="Times New Roman" panose="02020603050405020304" pitchFamily="18" charset="0"/>
                </a:rPr>
                <a:t> инфекции, волатильностью цен на нефть и курса доллара, проводимая </a:t>
              </a:r>
              <a:r>
                <a:rPr lang="ru-RU" sz="1050" i="1" dirty="0">
                  <a:ea typeface="Calibri" panose="020F0502020204030204" pitchFamily="34" charset="0"/>
                  <a:cs typeface="Times New Roman" panose="02020603050405020304" pitchFamily="18" charset="0"/>
                </a:rPr>
                <a:t>в </a:t>
              </a:r>
              <a:r>
                <a:rPr lang="ru-RU" sz="1050" i="1" dirty="0" smtClean="0">
                  <a:ea typeface="Calibri" panose="020F0502020204030204" pitchFamily="34" charset="0"/>
                  <a:cs typeface="Times New Roman" panose="02020603050405020304" pitchFamily="18" charset="0"/>
                </a:rPr>
                <a:t>прошедшем году </a:t>
              </a:r>
              <a:r>
                <a:rPr lang="ru-RU" sz="1050" i="1" dirty="0">
                  <a:ea typeface="Calibri" panose="020F0502020204030204" pitchFamily="34" charset="0"/>
                  <a:cs typeface="Times New Roman" panose="02020603050405020304" pitchFamily="18" charset="0"/>
                </a:rPr>
                <a:t>бюджетная и налоговая </a:t>
              </a:r>
              <a:r>
                <a:rPr lang="ru-RU" sz="1050" i="1" dirty="0" smtClean="0">
                  <a:ea typeface="Calibri" panose="020F0502020204030204" pitchFamily="34" charset="0"/>
                  <a:cs typeface="Times New Roman" panose="02020603050405020304" pitchFamily="18" charset="0"/>
                </a:rPr>
                <a:t>политики республики были направлены </a:t>
              </a:r>
              <a:r>
                <a:rPr lang="ru-RU" sz="1050" i="1" dirty="0">
                  <a:ea typeface="Calibri" panose="020F0502020204030204" pitchFamily="34" charset="0"/>
                  <a:cs typeface="Times New Roman" panose="02020603050405020304" pitchFamily="18" charset="0"/>
                </a:rPr>
                <a:t>на реализацию задач, поставленных в послании Президента Республики Татарстан Государственному Совету Республики Татарстан</a:t>
              </a:r>
              <a:r>
                <a:rPr lang="ru-RU" sz="1050" i="1" dirty="0" smtClean="0">
                  <a:ea typeface="Calibri" panose="020F0502020204030204" pitchFamily="34" charset="0"/>
                  <a:cs typeface="Times New Roman" panose="02020603050405020304" pitchFamily="18" charset="0"/>
                </a:rPr>
                <a:t>, </a:t>
              </a:r>
              <a:r>
                <a:rPr lang="ru-RU" sz="1050" i="1" dirty="0">
                  <a:ea typeface="Calibri" panose="020F0502020204030204" pitchFamily="34" charset="0"/>
                  <a:cs typeface="Times New Roman" panose="02020603050405020304" pitchFamily="18" charset="0"/>
                </a:rPr>
                <a:t>а также на </a:t>
              </a:r>
              <a:r>
                <a:rPr lang="ru-RU" sz="1050" i="1" dirty="0">
                  <a:ea typeface="Calibri" panose="020F0502020204030204" pitchFamily="34" charset="0"/>
                  <a:cs typeface="Times New Roman" panose="02020603050405020304" pitchFamily="18" charset="0"/>
                </a:rPr>
                <a:t>обеспечение долгосрочной сбалансированности и устойчивости бюджетной </a:t>
              </a:r>
              <a:r>
                <a:rPr lang="ru-RU" sz="1050" i="1" dirty="0" smtClean="0">
                  <a:ea typeface="Calibri" panose="020F0502020204030204" pitchFamily="34" charset="0"/>
                  <a:cs typeface="Times New Roman" panose="02020603050405020304" pitchFamily="18" charset="0"/>
                </a:rPr>
                <a:t>системы, </a:t>
              </a:r>
              <a:r>
                <a:rPr lang="ru-RU" sz="1050" i="1" dirty="0" smtClean="0">
                  <a:ea typeface="Calibri" panose="020F0502020204030204" pitchFamily="34" charset="0"/>
                  <a:cs typeface="Times New Roman" panose="02020603050405020304" pitchFamily="18" charset="0"/>
                </a:rPr>
                <a:t>социальной стабильности и дальнейшего </a:t>
              </a:r>
              <a:r>
                <a:rPr lang="ru-RU" sz="1050" i="1" dirty="0">
                  <a:ea typeface="Calibri" panose="020F0502020204030204" pitchFamily="34" charset="0"/>
                  <a:cs typeface="Times New Roman" panose="02020603050405020304" pitchFamily="18" charset="0"/>
                </a:rPr>
                <a:t>интенсивного развития экономики </a:t>
              </a:r>
              <a:r>
                <a:rPr lang="ru-RU" sz="1050" i="1" dirty="0" smtClean="0">
                  <a:ea typeface="Calibri" panose="020F0502020204030204" pitchFamily="34" charset="0"/>
                  <a:cs typeface="Times New Roman" panose="02020603050405020304" pitchFamily="18" charset="0"/>
                </a:rPr>
                <a:t>республики. </a:t>
              </a:r>
              <a:endParaRPr lang="ru-RU" sz="1050" i="1" dirty="0">
                <a:ea typeface="Calibri" panose="020F0502020204030204" pitchFamily="34" charset="0"/>
                <a:cs typeface="Times New Roman" panose="02020603050405020304" pitchFamily="18" charset="0"/>
              </a:endParaRPr>
            </a:p>
          </p:txBody>
        </p:sp>
        <p:pic>
          <p:nvPicPr>
            <p:cNvPr id="7" name="Рисунок 6"/>
            <p:cNvPicPr>
              <a:picLocks noChangeAspect="1"/>
            </p:cNvPicPr>
            <p:nvPr/>
          </p:nvPicPr>
          <p:blipFill>
            <a:blip r:embed="rId2"/>
            <a:stretch>
              <a:fillRect/>
            </a:stretch>
          </p:blipFill>
          <p:spPr>
            <a:xfrm>
              <a:off x="792478" y="838945"/>
              <a:ext cx="1779322" cy="2656058"/>
            </a:xfrm>
            <a:prstGeom prst="rect">
              <a:avLst/>
            </a:prstGeom>
          </p:spPr>
        </p:pic>
      </p:grpSp>
      <p:sp>
        <p:nvSpPr>
          <p:cNvPr id="10" name="Прямоугольник 9"/>
          <p:cNvSpPr/>
          <p:nvPr/>
        </p:nvSpPr>
        <p:spPr>
          <a:xfrm>
            <a:off x="519704" y="3290195"/>
            <a:ext cx="8462370" cy="3330912"/>
          </a:xfrm>
          <a:prstGeom prst="rect">
            <a:avLst/>
          </a:prstGeom>
        </p:spPr>
        <p:txBody>
          <a:bodyPr wrap="square">
            <a:spAutoFit/>
          </a:bodyPr>
          <a:lstStyle/>
          <a:p>
            <a:pPr indent="270510" algn="just">
              <a:lnSpc>
                <a:spcPct val="115000"/>
              </a:lnSpc>
              <a:spcAft>
                <a:spcPts val="0"/>
              </a:spcAft>
            </a:pPr>
            <a:r>
              <a:rPr lang="ru-RU" sz="1050" i="1" dirty="0">
                <a:ea typeface="Calibri" panose="020F0502020204030204" pitchFamily="34" charset="0"/>
                <a:cs typeface="Times New Roman" panose="02020603050405020304" pitchFamily="18" charset="0"/>
              </a:rPr>
              <a:t>В целях реализации принципа прозрачности (открытости), а также для повышения эффективности принимаемых решений, обеспечения целевого использования бюджетных средств и возможности общественного контроля проводится информирование населения об осуществлении бюджетного процесса. Для повышения доступности информации о состоянии общественных финансов в республике Министерством финансов Республики Татарстан в последние несколько лет разрабатывается брошюра «Бюджет для граждан». </a:t>
            </a:r>
            <a:endParaRPr lang="ru-RU" sz="1050" i="1" dirty="0" smtClean="0">
              <a:ea typeface="Calibri" panose="020F0502020204030204" pitchFamily="34" charset="0"/>
              <a:cs typeface="Times New Roman" panose="02020603050405020304" pitchFamily="18" charset="0"/>
            </a:endParaRPr>
          </a:p>
          <a:p>
            <a:pPr indent="270510" algn="just">
              <a:lnSpc>
                <a:spcPct val="115000"/>
              </a:lnSpc>
              <a:spcAft>
                <a:spcPts val="0"/>
              </a:spcAft>
            </a:pPr>
            <a:r>
              <a:rPr lang="ru-RU" sz="1050" i="1" dirty="0" smtClean="0">
                <a:ea typeface="Calibri" panose="020F0502020204030204" pitchFamily="34" charset="0"/>
                <a:cs typeface="Times New Roman" panose="02020603050405020304" pitchFamily="18" charset="0"/>
              </a:rPr>
              <a:t>«</a:t>
            </a:r>
            <a:r>
              <a:rPr lang="ru-RU" sz="1050" i="1" dirty="0">
                <a:ea typeface="Calibri" panose="020F0502020204030204" pitchFamily="34" charset="0"/>
                <a:cs typeface="Times New Roman" panose="02020603050405020304" pitchFamily="18" charset="0"/>
              </a:rPr>
              <a:t>Бюджет для граждан» формируется для предоставления Вам возможности ознакомления с основными целями, задачами и приоритетными направлениями политики Республики Татарстан в бюджетной сфере, основными характеристиками бюджета республики и результатами его исполнения.</a:t>
            </a:r>
          </a:p>
          <a:p>
            <a:pPr indent="270510" algn="just">
              <a:lnSpc>
                <a:spcPct val="115000"/>
              </a:lnSpc>
              <a:spcAft>
                <a:spcPts val="0"/>
              </a:spcAft>
            </a:pPr>
            <a:r>
              <a:rPr lang="ru-RU" sz="1050" i="1" dirty="0">
                <a:ea typeface="Calibri" panose="020F0502020204030204" pitchFamily="34" charset="0"/>
                <a:cs typeface="Times New Roman" panose="02020603050405020304" pitchFamily="18" charset="0"/>
              </a:rPr>
              <a:t>При формировании брошюры «Бюджет для граждан» </a:t>
            </a:r>
            <a:r>
              <a:rPr lang="ru-RU" sz="1050" i="1" dirty="0" smtClean="0">
                <a:ea typeface="Calibri" panose="020F0502020204030204" pitchFamily="34" charset="0"/>
                <a:cs typeface="Times New Roman" panose="02020603050405020304" pitchFamily="18" charset="0"/>
              </a:rPr>
              <a:t>на основе Закона </a:t>
            </a:r>
            <a:r>
              <a:rPr lang="ru-RU" sz="1050" i="1" dirty="0">
                <a:ea typeface="Calibri" panose="020F0502020204030204" pitchFamily="34" charset="0"/>
                <a:cs typeface="Times New Roman" panose="02020603050405020304" pitchFamily="18" charset="0"/>
              </a:rPr>
              <a:t>Республики Татарстан «Об исполнении бюджета Республики Татарстан за </a:t>
            </a:r>
            <a:r>
              <a:rPr lang="ru-RU" sz="1050" i="1" dirty="0" smtClean="0">
                <a:ea typeface="Calibri" panose="020F0502020204030204" pitchFamily="34" charset="0"/>
                <a:cs typeface="Times New Roman" panose="02020603050405020304" pitchFamily="18" charset="0"/>
              </a:rPr>
              <a:t>2020 </a:t>
            </a:r>
            <a:r>
              <a:rPr lang="ru-RU" sz="1050" i="1" dirty="0">
                <a:ea typeface="Calibri" panose="020F0502020204030204" pitchFamily="34" charset="0"/>
                <a:cs typeface="Times New Roman" panose="02020603050405020304" pitchFamily="18" charset="0"/>
              </a:rPr>
              <a:t>год» учтены результаты опроса по теме «Бюджет для граждан», проведенного в сети Интернет на официальном сайте Министерства финансов Республики Татарстан.</a:t>
            </a:r>
          </a:p>
          <a:p>
            <a:pPr indent="270510" algn="just">
              <a:lnSpc>
                <a:spcPct val="115000"/>
              </a:lnSpc>
              <a:spcAft>
                <a:spcPts val="0"/>
              </a:spcAft>
            </a:pPr>
            <a:r>
              <a:rPr lang="ru-RU" sz="1050" i="1" dirty="0">
                <a:ea typeface="Calibri" panose="020F0502020204030204" pitchFamily="34" charset="0"/>
                <a:cs typeface="Times New Roman" panose="02020603050405020304" pitchFamily="18" charset="0"/>
              </a:rPr>
              <a:t>Уважаемые друзья! Надеемся, что представленная информация вызовет у Вас интерес, и приглашаем Вас посещать официальный сайт Министерства финансов Республики Татарстан и в дальнейшем, где будут продолжены публикации по вопросам бюджета и бюджетного процесса в нашей республике.</a:t>
            </a:r>
          </a:p>
          <a:p>
            <a:pPr marL="4219575" lvl="1">
              <a:lnSpc>
                <a:spcPct val="115000"/>
              </a:lnSpc>
            </a:pPr>
            <a:r>
              <a:rPr lang="ru-RU" sz="1200" b="1" i="1" dirty="0">
                <a:solidFill>
                  <a:schemeClr val="accent3"/>
                </a:solidFill>
                <a:ea typeface="Calibri" panose="020F0502020204030204" pitchFamily="34" charset="0"/>
                <a:cs typeface="Times New Roman" panose="02020603050405020304" pitchFamily="18" charset="0"/>
              </a:rPr>
              <a:t>С наилучшими пожеланиями,</a:t>
            </a:r>
          </a:p>
          <a:p>
            <a:pPr marL="4219575" lvl="1">
              <a:lnSpc>
                <a:spcPct val="115000"/>
              </a:lnSpc>
            </a:pPr>
            <a:r>
              <a:rPr lang="ru-RU" sz="1200" b="1" i="1" dirty="0">
                <a:solidFill>
                  <a:schemeClr val="accent3"/>
                </a:solidFill>
                <a:ea typeface="Calibri" panose="020F0502020204030204" pitchFamily="34" charset="0"/>
                <a:cs typeface="Times New Roman" panose="02020603050405020304" pitchFamily="18" charset="0"/>
              </a:rPr>
              <a:t>Министр финансов Республики Татарстан</a:t>
            </a:r>
          </a:p>
          <a:p>
            <a:pPr marL="4219575" lvl="1">
              <a:lnSpc>
                <a:spcPct val="115000"/>
              </a:lnSpc>
            </a:pPr>
            <a:r>
              <a:rPr lang="ru-RU" sz="1200" b="1" i="1" dirty="0" err="1">
                <a:solidFill>
                  <a:schemeClr val="accent3"/>
                </a:solidFill>
                <a:ea typeface="Calibri" panose="020F0502020204030204" pitchFamily="34" charset="0"/>
                <a:cs typeface="Times New Roman" panose="02020603050405020304" pitchFamily="18" charset="0"/>
              </a:rPr>
              <a:t>Р.Р.Гайзатуллин</a:t>
            </a:r>
            <a:endParaRPr lang="ru-RU" sz="1200" b="1" i="1" dirty="0">
              <a:solidFill>
                <a:schemeClr val="accent3"/>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73845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60070" y="122238"/>
            <a:ext cx="8088112" cy="574747"/>
          </a:xfrm>
        </p:spPr>
        <p:txBody>
          <a:bodyPr>
            <a:normAutofit fontScale="77500" lnSpcReduction="20000"/>
          </a:bodyPr>
          <a:lstStyle/>
          <a:p>
            <a:r>
              <a:rPr lang="ru-RU" dirty="0"/>
              <a:t>Исполнение бюджета Республики </a:t>
            </a:r>
            <a:r>
              <a:rPr lang="ru-RU" dirty="0" smtClean="0"/>
              <a:t>Татарстан по </a:t>
            </a:r>
            <a:r>
              <a:rPr lang="ru-RU" dirty="0"/>
              <a:t>разделам классификации расходов в </a:t>
            </a:r>
            <a:r>
              <a:rPr lang="ru-RU" dirty="0" smtClean="0"/>
              <a:t>2020 </a:t>
            </a:r>
            <a:r>
              <a:rPr lang="ru-RU" dirty="0"/>
              <a:t>году</a:t>
            </a:r>
          </a:p>
        </p:txBody>
      </p:sp>
      <p:graphicFrame>
        <p:nvGraphicFramePr>
          <p:cNvPr id="4" name="Таблица 3"/>
          <p:cNvGraphicFramePr>
            <a:graphicFrameLocks noGrp="1"/>
          </p:cNvGraphicFramePr>
          <p:nvPr>
            <p:extLst>
              <p:ext uri="{D42A27DB-BD31-4B8C-83A1-F6EECF244321}">
                <p14:modId xmlns:p14="http://schemas.microsoft.com/office/powerpoint/2010/main" val="3158398568"/>
              </p:ext>
            </p:extLst>
          </p:nvPr>
        </p:nvGraphicFramePr>
        <p:xfrm>
          <a:off x="588518" y="694813"/>
          <a:ext cx="8432800" cy="5086704"/>
        </p:xfrm>
        <a:graphic>
          <a:graphicData uri="http://schemas.openxmlformats.org/drawingml/2006/table">
            <a:tbl>
              <a:tblPr>
                <a:tableStyleId>{5C22544A-7EE6-4342-B048-85BDC9FD1C3A}</a:tableStyleId>
              </a:tblPr>
              <a:tblGrid>
                <a:gridCol w="4178139"/>
                <a:gridCol w="1408017"/>
                <a:gridCol w="1576367"/>
                <a:gridCol w="1270277"/>
              </a:tblGrid>
              <a:tr h="683636">
                <a:tc>
                  <a:txBody>
                    <a:bodyPr/>
                    <a:lstStyle/>
                    <a:p>
                      <a:pPr algn="ctr" fontAlgn="ctr"/>
                      <a:r>
                        <a:rPr lang="ru-RU" sz="1600" b="1" u="none" strike="noStrike" dirty="0">
                          <a:solidFill>
                            <a:sysClr val="windowText" lastClr="000000"/>
                          </a:solidFill>
                          <a:effectLst/>
                        </a:rPr>
                        <a:t>Наименование</a:t>
                      </a:r>
                      <a:endParaRPr lang="ru-RU" sz="1600" b="1" i="0" u="none" strike="noStrike" dirty="0">
                        <a:solidFill>
                          <a:sysClr val="windowText" lastClr="000000"/>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600" b="1" u="none" strike="noStrike" dirty="0" smtClean="0">
                          <a:solidFill>
                            <a:schemeClr val="tx1"/>
                          </a:solidFill>
                          <a:effectLst/>
                        </a:rPr>
                        <a:t>2020 </a:t>
                      </a:r>
                      <a:r>
                        <a:rPr lang="ru-RU" sz="1600" b="1" u="none" strike="noStrike" dirty="0">
                          <a:solidFill>
                            <a:schemeClr val="tx1"/>
                          </a:solidFill>
                          <a:effectLst/>
                        </a:rPr>
                        <a:t>год (план),</a:t>
                      </a:r>
                      <a:br>
                        <a:rPr lang="ru-RU" sz="1600" b="1" u="none" strike="noStrike" dirty="0">
                          <a:solidFill>
                            <a:schemeClr val="tx1"/>
                          </a:solidFill>
                          <a:effectLst/>
                        </a:rPr>
                      </a:br>
                      <a:r>
                        <a:rPr lang="ru-RU" sz="1600" b="1" u="none" strike="noStrike" dirty="0" smtClean="0">
                          <a:solidFill>
                            <a:schemeClr val="tx1"/>
                          </a:solidFill>
                          <a:effectLst/>
                        </a:rPr>
                        <a:t>тыс. рублей</a:t>
                      </a:r>
                      <a:endParaRPr lang="ru-RU" sz="1600" b="1" i="0" u="none" strike="noStrike" dirty="0">
                        <a:solidFill>
                          <a:schemeClr val="tx1"/>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600" b="1" u="none" strike="noStrike" dirty="0" smtClean="0">
                          <a:solidFill>
                            <a:schemeClr val="tx1"/>
                          </a:solidFill>
                          <a:effectLst/>
                        </a:rPr>
                        <a:t>2020 год </a:t>
                      </a:r>
                      <a:r>
                        <a:rPr lang="ru-RU" sz="1600" b="1" u="none" strike="noStrike" dirty="0">
                          <a:solidFill>
                            <a:schemeClr val="tx1"/>
                          </a:solidFill>
                          <a:effectLst/>
                        </a:rPr>
                        <a:t>(факт),</a:t>
                      </a:r>
                      <a:br>
                        <a:rPr lang="ru-RU" sz="1600" b="1" u="none" strike="noStrike" dirty="0">
                          <a:solidFill>
                            <a:schemeClr val="tx1"/>
                          </a:solidFill>
                          <a:effectLst/>
                        </a:rPr>
                      </a:br>
                      <a:r>
                        <a:rPr lang="ru-RU" sz="1600" b="1" u="none" strike="noStrike" dirty="0">
                          <a:solidFill>
                            <a:schemeClr val="tx1"/>
                          </a:solidFill>
                          <a:effectLst/>
                        </a:rPr>
                        <a:t>тыс</a:t>
                      </a:r>
                      <a:r>
                        <a:rPr lang="ru-RU" sz="1600" b="1" u="none" strike="noStrike" dirty="0" smtClean="0">
                          <a:solidFill>
                            <a:schemeClr val="tx1"/>
                          </a:solidFill>
                          <a:effectLst/>
                        </a:rPr>
                        <a:t>. рублей</a:t>
                      </a:r>
                      <a:endParaRPr lang="ru-RU" sz="1600" b="1" i="0" u="none" strike="noStrike" dirty="0">
                        <a:solidFill>
                          <a:schemeClr val="tx1"/>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600" b="1" u="none" strike="noStrike" dirty="0">
                          <a:solidFill>
                            <a:schemeClr val="tx1"/>
                          </a:solidFill>
                          <a:effectLst/>
                        </a:rPr>
                        <a:t>% </a:t>
                      </a:r>
                      <a:r>
                        <a:rPr lang="ru-RU" sz="1400" b="1" u="none" strike="noStrike" dirty="0">
                          <a:solidFill>
                            <a:schemeClr val="tx1"/>
                          </a:solidFill>
                          <a:effectLst/>
                        </a:rPr>
                        <a:t>исполнения</a:t>
                      </a:r>
                      <a:endParaRPr lang="ru-RU" sz="1400" b="1" i="0" u="none" strike="noStrike" dirty="0">
                        <a:solidFill>
                          <a:schemeClr val="tx1"/>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227879">
                <a:tc>
                  <a:txBody>
                    <a:bodyPr/>
                    <a:lstStyle/>
                    <a:p>
                      <a:pPr algn="ctr" rtl="0" fontAlgn="b"/>
                      <a:r>
                        <a:rPr lang="ru-RU" sz="1600" b="1" i="0" u="none" strike="noStrike" dirty="0">
                          <a:solidFill>
                            <a:srgbClr val="000000"/>
                          </a:solidFill>
                          <a:effectLst/>
                          <a:latin typeface="Arial"/>
                        </a:rPr>
                        <a:t>ИТОГО</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400" b="1" i="0" u="none" strike="noStrike" dirty="0">
                          <a:solidFill>
                            <a:srgbClr val="000000"/>
                          </a:solidFill>
                          <a:effectLst/>
                          <a:latin typeface="Arial"/>
                        </a:rPr>
                        <a:t>324 750 658,6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400" b="1" i="0" u="none" strike="noStrike">
                          <a:solidFill>
                            <a:srgbClr val="000000"/>
                          </a:solidFill>
                          <a:effectLst/>
                          <a:latin typeface="Arial"/>
                        </a:rPr>
                        <a:t>316 973 183,0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400" b="1" i="0" u="none" strike="noStrike" dirty="0">
                          <a:solidFill>
                            <a:srgbClr val="000000"/>
                          </a:solidFill>
                          <a:effectLst/>
                          <a:latin typeface="Arial"/>
                        </a:rPr>
                        <a:t>97,6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227879">
                <a:tc>
                  <a:txBody>
                    <a:bodyPr/>
                    <a:lstStyle/>
                    <a:p>
                      <a:pPr algn="l" rtl="0" fontAlgn="t"/>
                      <a:r>
                        <a:rPr lang="ru-RU" sz="1400" b="0" i="0" u="none" strike="noStrike">
                          <a:solidFill>
                            <a:srgbClr val="000000"/>
                          </a:solidFill>
                          <a:effectLst/>
                          <a:latin typeface="Arial"/>
                        </a:rPr>
                        <a:t>Общегосударственные вопросы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dirty="0">
                          <a:solidFill>
                            <a:srgbClr val="000000"/>
                          </a:solidFill>
                          <a:effectLst/>
                          <a:latin typeface="Arial"/>
                        </a:rPr>
                        <a:t>13 923 770,4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dirty="0">
                          <a:solidFill>
                            <a:srgbClr val="000000"/>
                          </a:solidFill>
                          <a:effectLst/>
                          <a:latin typeface="Arial"/>
                        </a:rPr>
                        <a:t>11 825 188,1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a:solidFill>
                            <a:srgbClr val="000000"/>
                          </a:solidFill>
                          <a:effectLst/>
                          <a:latin typeface="Arial"/>
                        </a:rPr>
                        <a:t>84,9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27879">
                <a:tc>
                  <a:txBody>
                    <a:bodyPr/>
                    <a:lstStyle/>
                    <a:p>
                      <a:pPr algn="l" rtl="0" fontAlgn="t"/>
                      <a:r>
                        <a:rPr lang="ru-RU" sz="1400" b="0" i="0" u="none" strike="noStrike">
                          <a:solidFill>
                            <a:srgbClr val="000000"/>
                          </a:solidFill>
                          <a:effectLst/>
                          <a:latin typeface="Arial"/>
                        </a:rPr>
                        <a:t>Национальная оборона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dirty="0">
                          <a:solidFill>
                            <a:srgbClr val="000000"/>
                          </a:solidFill>
                          <a:effectLst/>
                          <a:latin typeface="Arial"/>
                        </a:rPr>
                        <a:t>197 734,2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dirty="0">
                          <a:solidFill>
                            <a:srgbClr val="000000"/>
                          </a:solidFill>
                          <a:effectLst/>
                          <a:latin typeface="Arial"/>
                        </a:rPr>
                        <a:t>196 391,7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a:solidFill>
                            <a:srgbClr val="000000"/>
                          </a:solidFill>
                          <a:effectLst/>
                          <a:latin typeface="Arial"/>
                        </a:rPr>
                        <a:t>99,3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455757">
                <a:tc>
                  <a:txBody>
                    <a:bodyPr/>
                    <a:lstStyle/>
                    <a:p>
                      <a:pPr algn="l" rtl="0" fontAlgn="t"/>
                      <a:r>
                        <a:rPr lang="ru-RU" sz="1400" b="0" i="0" u="none" strike="noStrike" dirty="0">
                          <a:solidFill>
                            <a:srgbClr val="000000"/>
                          </a:solidFill>
                          <a:effectLst/>
                          <a:latin typeface="Arial"/>
                        </a:rPr>
                        <a:t>Национальная безопасность и правоохранительная деятельность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a:solidFill>
                            <a:srgbClr val="000000"/>
                          </a:solidFill>
                          <a:effectLst/>
                          <a:latin typeface="Arial"/>
                        </a:rPr>
                        <a:t>1 741 198,8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dirty="0">
                          <a:solidFill>
                            <a:srgbClr val="000000"/>
                          </a:solidFill>
                          <a:effectLst/>
                          <a:latin typeface="Arial"/>
                        </a:rPr>
                        <a:t>1 735 530,9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a:solidFill>
                            <a:srgbClr val="000000"/>
                          </a:solidFill>
                          <a:effectLst/>
                          <a:latin typeface="Arial"/>
                        </a:rPr>
                        <a:t>99,7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27879">
                <a:tc>
                  <a:txBody>
                    <a:bodyPr/>
                    <a:lstStyle/>
                    <a:p>
                      <a:pPr algn="l" rtl="0" fontAlgn="t"/>
                      <a:r>
                        <a:rPr lang="ru-RU" sz="1400" b="0" i="0" u="none" strike="noStrike">
                          <a:solidFill>
                            <a:srgbClr val="000000"/>
                          </a:solidFill>
                          <a:effectLst/>
                          <a:latin typeface="Arial"/>
                        </a:rPr>
                        <a:t>Национальная экономика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a:solidFill>
                            <a:srgbClr val="000000"/>
                          </a:solidFill>
                          <a:effectLst/>
                          <a:latin typeface="Arial"/>
                        </a:rPr>
                        <a:t>90 150 628,2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dirty="0">
                          <a:solidFill>
                            <a:srgbClr val="000000"/>
                          </a:solidFill>
                          <a:effectLst/>
                          <a:latin typeface="Arial"/>
                        </a:rPr>
                        <a:t>87 546 736,8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a:solidFill>
                            <a:srgbClr val="000000"/>
                          </a:solidFill>
                          <a:effectLst/>
                          <a:latin typeface="Arial"/>
                        </a:rPr>
                        <a:t>97,1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27879">
                <a:tc>
                  <a:txBody>
                    <a:bodyPr/>
                    <a:lstStyle/>
                    <a:p>
                      <a:pPr algn="l" rtl="0" fontAlgn="t"/>
                      <a:r>
                        <a:rPr lang="ru-RU" sz="1400" b="0" i="0" u="none" strike="noStrike">
                          <a:solidFill>
                            <a:srgbClr val="000000"/>
                          </a:solidFill>
                          <a:effectLst/>
                          <a:latin typeface="Arial"/>
                        </a:rPr>
                        <a:t>Жилищно-коммунальное хозяйство</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a:solidFill>
                            <a:srgbClr val="000000"/>
                          </a:solidFill>
                          <a:effectLst/>
                          <a:latin typeface="Arial"/>
                        </a:rPr>
                        <a:t>17 977 326,6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dirty="0">
                          <a:solidFill>
                            <a:srgbClr val="000000"/>
                          </a:solidFill>
                          <a:effectLst/>
                          <a:latin typeface="Arial"/>
                        </a:rPr>
                        <a:t>17 682 350,2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dirty="0">
                          <a:solidFill>
                            <a:srgbClr val="000000"/>
                          </a:solidFill>
                          <a:effectLst/>
                          <a:latin typeface="Arial"/>
                        </a:rPr>
                        <a:t>98,4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27879">
                <a:tc>
                  <a:txBody>
                    <a:bodyPr/>
                    <a:lstStyle/>
                    <a:p>
                      <a:pPr algn="l" rtl="0" fontAlgn="t"/>
                      <a:r>
                        <a:rPr lang="ru-RU" sz="1400" b="0" i="0" u="none" strike="noStrike">
                          <a:solidFill>
                            <a:srgbClr val="000000"/>
                          </a:solidFill>
                          <a:effectLst/>
                          <a:latin typeface="Arial"/>
                        </a:rPr>
                        <a:t>Охрана окружающей среды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a:solidFill>
                            <a:srgbClr val="000000"/>
                          </a:solidFill>
                          <a:effectLst/>
                          <a:latin typeface="Arial"/>
                        </a:rPr>
                        <a:t>2 985 811,0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dirty="0">
                          <a:solidFill>
                            <a:srgbClr val="000000"/>
                          </a:solidFill>
                          <a:effectLst/>
                          <a:latin typeface="Arial"/>
                        </a:rPr>
                        <a:t>2 851 587,4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dirty="0">
                          <a:solidFill>
                            <a:srgbClr val="000000"/>
                          </a:solidFill>
                          <a:effectLst/>
                          <a:latin typeface="Arial"/>
                        </a:rPr>
                        <a:t>95,5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27879">
                <a:tc>
                  <a:txBody>
                    <a:bodyPr/>
                    <a:lstStyle/>
                    <a:p>
                      <a:pPr algn="l" rtl="0" fontAlgn="t"/>
                      <a:r>
                        <a:rPr lang="ru-RU" sz="1400" b="0" i="0" u="none" strike="noStrike">
                          <a:solidFill>
                            <a:srgbClr val="000000"/>
                          </a:solidFill>
                          <a:effectLst/>
                          <a:latin typeface="Arial"/>
                        </a:rPr>
                        <a:t>Образование</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a:solidFill>
                            <a:srgbClr val="000000"/>
                          </a:solidFill>
                          <a:effectLst/>
                          <a:latin typeface="Arial"/>
                        </a:rPr>
                        <a:t>73 489 183,9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dirty="0">
                          <a:solidFill>
                            <a:srgbClr val="000000"/>
                          </a:solidFill>
                          <a:effectLst/>
                          <a:latin typeface="Arial"/>
                        </a:rPr>
                        <a:t>72 615 678,3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dirty="0">
                          <a:solidFill>
                            <a:srgbClr val="000000"/>
                          </a:solidFill>
                          <a:effectLst/>
                          <a:latin typeface="Arial"/>
                        </a:rPr>
                        <a:t>98,8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27879">
                <a:tc>
                  <a:txBody>
                    <a:bodyPr/>
                    <a:lstStyle/>
                    <a:p>
                      <a:pPr algn="l" rtl="0" fontAlgn="t"/>
                      <a:r>
                        <a:rPr lang="ru-RU" sz="1400" b="0" i="0" u="none" strike="noStrike">
                          <a:solidFill>
                            <a:srgbClr val="000000"/>
                          </a:solidFill>
                          <a:effectLst/>
                          <a:latin typeface="Arial"/>
                        </a:rPr>
                        <a:t>Культура, кинематография</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a:solidFill>
                            <a:srgbClr val="000000"/>
                          </a:solidFill>
                          <a:effectLst/>
                          <a:latin typeface="Arial"/>
                        </a:rPr>
                        <a:t>11 522 946,0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dirty="0">
                          <a:solidFill>
                            <a:srgbClr val="000000"/>
                          </a:solidFill>
                          <a:effectLst/>
                          <a:latin typeface="Arial"/>
                        </a:rPr>
                        <a:t>11 377 657,1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dirty="0">
                          <a:solidFill>
                            <a:srgbClr val="000000"/>
                          </a:solidFill>
                          <a:effectLst/>
                          <a:latin typeface="Arial"/>
                        </a:rPr>
                        <a:t>98,7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27879">
                <a:tc>
                  <a:txBody>
                    <a:bodyPr/>
                    <a:lstStyle/>
                    <a:p>
                      <a:pPr algn="l" rtl="0" fontAlgn="t"/>
                      <a:r>
                        <a:rPr lang="ru-RU" sz="1400" b="0" i="0" u="none" strike="noStrike">
                          <a:solidFill>
                            <a:srgbClr val="000000"/>
                          </a:solidFill>
                          <a:effectLst/>
                          <a:latin typeface="Arial"/>
                        </a:rPr>
                        <a:t>Здравоохранение</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a:solidFill>
                            <a:srgbClr val="000000"/>
                          </a:solidFill>
                          <a:effectLst/>
                          <a:latin typeface="Arial"/>
                        </a:rPr>
                        <a:t>37 143 993,2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dirty="0">
                          <a:solidFill>
                            <a:srgbClr val="000000"/>
                          </a:solidFill>
                          <a:effectLst/>
                          <a:latin typeface="Arial"/>
                        </a:rPr>
                        <a:t>36 934 594,2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dirty="0">
                          <a:solidFill>
                            <a:srgbClr val="000000"/>
                          </a:solidFill>
                          <a:effectLst/>
                          <a:latin typeface="Arial"/>
                        </a:rPr>
                        <a:t>99,4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27879">
                <a:tc>
                  <a:txBody>
                    <a:bodyPr/>
                    <a:lstStyle/>
                    <a:p>
                      <a:pPr algn="l" rtl="0" fontAlgn="t"/>
                      <a:r>
                        <a:rPr lang="ru-RU" sz="1400" b="0" i="0" u="none" strike="noStrike">
                          <a:solidFill>
                            <a:srgbClr val="000000"/>
                          </a:solidFill>
                          <a:effectLst/>
                          <a:latin typeface="Arial"/>
                        </a:rPr>
                        <a:t>Социальная политика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a:solidFill>
                            <a:srgbClr val="000000"/>
                          </a:solidFill>
                          <a:effectLst/>
                          <a:latin typeface="Arial"/>
                        </a:rPr>
                        <a:t>50 537 359,5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dirty="0">
                          <a:solidFill>
                            <a:srgbClr val="000000"/>
                          </a:solidFill>
                          <a:effectLst/>
                          <a:latin typeface="Arial"/>
                        </a:rPr>
                        <a:t>48 750 002,4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dirty="0">
                          <a:solidFill>
                            <a:srgbClr val="000000"/>
                          </a:solidFill>
                          <a:effectLst/>
                          <a:latin typeface="Arial"/>
                        </a:rPr>
                        <a:t>96,5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27879">
                <a:tc>
                  <a:txBody>
                    <a:bodyPr/>
                    <a:lstStyle/>
                    <a:p>
                      <a:pPr algn="l" rtl="0" fontAlgn="t"/>
                      <a:r>
                        <a:rPr lang="ru-RU" sz="1400" b="0" i="0" u="none" strike="noStrike">
                          <a:solidFill>
                            <a:srgbClr val="000000"/>
                          </a:solidFill>
                          <a:effectLst/>
                          <a:latin typeface="Arial"/>
                        </a:rPr>
                        <a:t>Физическая культура и спорт</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a:solidFill>
                            <a:srgbClr val="000000"/>
                          </a:solidFill>
                          <a:effectLst/>
                          <a:latin typeface="Arial"/>
                        </a:rPr>
                        <a:t>8 679 259,0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dirty="0">
                          <a:solidFill>
                            <a:srgbClr val="000000"/>
                          </a:solidFill>
                          <a:effectLst/>
                          <a:latin typeface="Arial"/>
                        </a:rPr>
                        <a:t>8 900 270,6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dirty="0">
                          <a:solidFill>
                            <a:srgbClr val="000000"/>
                          </a:solidFill>
                          <a:effectLst/>
                          <a:latin typeface="Arial"/>
                        </a:rPr>
                        <a:t>102,5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27879">
                <a:tc>
                  <a:txBody>
                    <a:bodyPr/>
                    <a:lstStyle/>
                    <a:p>
                      <a:pPr algn="l" rtl="0" fontAlgn="t"/>
                      <a:r>
                        <a:rPr lang="ru-RU" sz="1400" b="0" i="0" u="none" strike="noStrike">
                          <a:solidFill>
                            <a:srgbClr val="000000"/>
                          </a:solidFill>
                          <a:effectLst/>
                          <a:latin typeface="Arial"/>
                        </a:rPr>
                        <a:t>Средства  массовой информации</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a:solidFill>
                            <a:srgbClr val="000000"/>
                          </a:solidFill>
                          <a:effectLst/>
                          <a:latin typeface="Arial"/>
                        </a:rPr>
                        <a:t>1 787 370,8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dirty="0">
                          <a:solidFill>
                            <a:srgbClr val="000000"/>
                          </a:solidFill>
                          <a:effectLst/>
                          <a:latin typeface="Arial"/>
                        </a:rPr>
                        <a:t>1 780 129,1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dirty="0">
                          <a:solidFill>
                            <a:srgbClr val="000000"/>
                          </a:solidFill>
                          <a:effectLst/>
                          <a:latin typeface="Arial"/>
                        </a:rPr>
                        <a:t>99,6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455757">
                <a:tc>
                  <a:txBody>
                    <a:bodyPr/>
                    <a:lstStyle/>
                    <a:p>
                      <a:pPr algn="just" rtl="0" fontAlgn="t"/>
                      <a:r>
                        <a:rPr lang="ru-RU" sz="1400" b="0" i="0" u="none" strike="noStrike" dirty="0">
                          <a:solidFill>
                            <a:srgbClr val="000000"/>
                          </a:solidFill>
                          <a:effectLst/>
                          <a:latin typeface="Arial"/>
                        </a:rPr>
                        <a:t>Обслуживание государственного (муниципального) долга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a:solidFill>
                            <a:srgbClr val="000000"/>
                          </a:solidFill>
                          <a:effectLst/>
                          <a:latin typeface="Arial"/>
                        </a:rPr>
                        <a:t>84 325,5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dirty="0">
                          <a:solidFill>
                            <a:srgbClr val="000000"/>
                          </a:solidFill>
                          <a:effectLst/>
                          <a:latin typeface="Arial"/>
                        </a:rPr>
                        <a:t>84 325,5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dirty="0">
                          <a:solidFill>
                            <a:srgbClr val="000000"/>
                          </a:solidFill>
                          <a:effectLst/>
                          <a:latin typeface="Arial"/>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683636">
                <a:tc>
                  <a:txBody>
                    <a:bodyPr/>
                    <a:lstStyle/>
                    <a:p>
                      <a:pPr algn="just" rtl="0" fontAlgn="t"/>
                      <a:r>
                        <a:rPr lang="ru-RU" sz="1400" b="0" i="0" u="none" strike="noStrike">
                          <a:solidFill>
                            <a:srgbClr val="000000"/>
                          </a:solidFill>
                          <a:effectLst/>
                          <a:latin typeface="Arial"/>
                        </a:rPr>
                        <a:t>Межбюджетные трансферты общего характера бюджетам бюджетной системы Российской Федерации</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a:solidFill>
                            <a:srgbClr val="000000"/>
                          </a:solidFill>
                          <a:effectLst/>
                          <a:latin typeface="Arial"/>
                        </a:rPr>
                        <a:t>14 529 751,5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dirty="0">
                          <a:solidFill>
                            <a:srgbClr val="000000"/>
                          </a:solidFill>
                          <a:effectLst/>
                          <a:latin typeface="Arial"/>
                        </a:rPr>
                        <a:t>14 692 740,7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dirty="0">
                          <a:solidFill>
                            <a:srgbClr val="000000"/>
                          </a:solidFill>
                          <a:effectLst/>
                          <a:latin typeface="Arial"/>
                        </a:rPr>
                        <a:t>101,1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6669773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581952567"/>
              </p:ext>
            </p:extLst>
          </p:nvPr>
        </p:nvGraphicFramePr>
        <p:xfrm>
          <a:off x="514350" y="495301"/>
          <a:ext cx="8515350" cy="5194935"/>
        </p:xfrm>
        <a:graphic>
          <a:graphicData uri="http://schemas.openxmlformats.org/drawingml/2006/table">
            <a:tbl>
              <a:tblPr>
                <a:tableStyleId>{616DA210-FB5B-4158-B5E0-FEB733F419BA}</a:tableStyleId>
              </a:tblPr>
              <a:tblGrid>
                <a:gridCol w="4333829"/>
                <a:gridCol w="1606147"/>
                <a:gridCol w="1273841"/>
                <a:gridCol w="1301533"/>
              </a:tblGrid>
              <a:tr h="518606">
                <a:tc>
                  <a:txBody>
                    <a:bodyPr/>
                    <a:lstStyle/>
                    <a:p>
                      <a:pPr algn="ctr" fontAlgn="ctr"/>
                      <a:r>
                        <a:rPr lang="ru-RU" sz="1400" b="1" u="none" strike="noStrike" dirty="0">
                          <a:effectLst/>
                        </a:rPr>
                        <a:t>Структура расходов</a:t>
                      </a:r>
                      <a:endParaRPr lang="ru-RU" sz="1400" b="1" i="0" u="none" strike="noStrike" dirty="0">
                        <a:solidFill>
                          <a:srgbClr val="000000"/>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1" u="none" strike="noStrike" dirty="0" smtClean="0">
                          <a:solidFill>
                            <a:schemeClr val="tx1"/>
                          </a:solidFill>
                          <a:effectLst/>
                        </a:rPr>
                        <a:t>2020 год</a:t>
                      </a:r>
                      <a:br>
                        <a:rPr lang="ru-RU" sz="1400" b="1" u="none" strike="noStrike" dirty="0" smtClean="0">
                          <a:solidFill>
                            <a:schemeClr val="tx1"/>
                          </a:solidFill>
                          <a:effectLst/>
                        </a:rPr>
                      </a:br>
                      <a:r>
                        <a:rPr lang="ru-RU" sz="1400" b="1" u="none" strike="noStrike" dirty="0" smtClean="0">
                          <a:solidFill>
                            <a:schemeClr val="tx1"/>
                          </a:solidFill>
                          <a:effectLst/>
                        </a:rPr>
                        <a:t>(</a:t>
                      </a:r>
                      <a:r>
                        <a:rPr lang="ru-RU" sz="1400" b="1" u="none" strike="noStrike" dirty="0">
                          <a:solidFill>
                            <a:schemeClr val="tx1"/>
                          </a:solidFill>
                          <a:effectLst/>
                        </a:rPr>
                        <a:t>план),</a:t>
                      </a:r>
                      <a:br>
                        <a:rPr lang="ru-RU" sz="1400" b="1" u="none" strike="noStrike" dirty="0">
                          <a:solidFill>
                            <a:schemeClr val="tx1"/>
                          </a:solidFill>
                          <a:effectLst/>
                        </a:rPr>
                      </a:br>
                      <a:r>
                        <a:rPr lang="ru-RU" sz="1400" b="1" u="none" strike="noStrike" dirty="0">
                          <a:solidFill>
                            <a:schemeClr val="tx1"/>
                          </a:solidFill>
                          <a:effectLst/>
                        </a:rPr>
                        <a:t>тыс</a:t>
                      </a:r>
                      <a:r>
                        <a:rPr lang="ru-RU" sz="1400" b="1" u="none" strike="noStrike" dirty="0" smtClean="0">
                          <a:solidFill>
                            <a:schemeClr val="tx1"/>
                          </a:solidFill>
                          <a:effectLst/>
                        </a:rPr>
                        <a:t>. рублей</a:t>
                      </a:r>
                      <a:endParaRPr lang="ru-RU" sz="1400" b="1" i="0" u="none" strike="noStrike" dirty="0">
                        <a:solidFill>
                          <a:schemeClr val="tx1"/>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1" u="none" strike="noStrike" dirty="0" smtClean="0">
                          <a:solidFill>
                            <a:schemeClr val="tx1"/>
                          </a:solidFill>
                          <a:effectLst/>
                        </a:rPr>
                        <a:t>2020 год</a:t>
                      </a:r>
                      <a:br>
                        <a:rPr lang="ru-RU" sz="1400" b="1" u="none" strike="noStrike" dirty="0" smtClean="0">
                          <a:solidFill>
                            <a:schemeClr val="tx1"/>
                          </a:solidFill>
                          <a:effectLst/>
                        </a:rPr>
                      </a:br>
                      <a:r>
                        <a:rPr lang="ru-RU" sz="1400" b="1" u="none" strike="noStrike" dirty="0" smtClean="0">
                          <a:solidFill>
                            <a:schemeClr val="tx1"/>
                          </a:solidFill>
                          <a:effectLst/>
                        </a:rPr>
                        <a:t>(</a:t>
                      </a:r>
                      <a:r>
                        <a:rPr lang="ru-RU" sz="1400" b="1" u="none" strike="noStrike" dirty="0">
                          <a:solidFill>
                            <a:schemeClr val="tx1"/>
                          </a:solidFill>
                          <a:effectLst/>
                        </a:rPr>
                        <a:t>факт),</a:t>
                      </a:r>
                      <a:br>
                        <a:rPr lang="ru-RU" sz="1400" b="1" u="none" strike="noStrike" dirty="0">
                          <a:solidFill>
                            <a:schemeClr val="tx1"/>
                          </a:solidFill>
                          <a:effectLst/>
                        </a:rPr>
                      </a:br>
                      <a:r>
                        <a:rPr lang="ru-RU" sz="1400" b="1" u="none" strike="noStrike" dirty="0">
                          <a:solidFill>
                            <a:schemeClr val="tx1"/>
                          </a:solidFill>
                          <a:effectLst/>
                        </a:rPr>
                        <a:t>тыс</a:t>
                      </a:r>
                      <a:r>
                        <a:rPr lang="ru-RU" sz="1400" b="1" u="none" strike="noStrike" dirty="0" smtClean="0">
                          <a:solidFill>
                            <a:schemeClr val="tx1"/>
                          </a:solidFill>
                          <a:effectLst/>
                        </a:rPr>
                        <a:t>. рублей</a:t>
                      </a:r>
                      <a:endParaRPr lang="ru-RU" sz="1400" b="1" i="0" u="none" strike="noStrike" dirty="0">
                        <a:solidFill>
                          <a:schemeClr val="tx1"/>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1" u="none" strike="noStrike" dirty="0">
                          <a:solidFill>
                            <a:schemeClr val="tx1"/>
                          </a:solidFill>
                          <a:effectLst/>
                        </a:rPr>
                        <a:t>% исполнения</a:t>
                      </a:r>
                      <a:endParaRPr lang="ru-RU" sz="1400" b="1" i="0" u="none" strike="noStrike" dirty="0">
                        <a:solidFill>
                          <a:schemeClr val="tx1"/>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2869">
                <a:tc>
                  <a:txBody>
                    <a:bodyPr/>
                    <a:lstStyle/>
                    <a:p>
                      <a:pPr algn="ctr" rtl="0" fontAlgn="ctr"/>
                      <a:r>
                        <a:rPr lang="ru-RU" sz="1400" b="1" i="0" u="none" strike="noStrike" dirty="0">
                          <a:solidFill>
                            <a:srgbClr val="000000"/>
                          </a:solidFill>
                          <a:effectLst/>
                          <a:latin typeface="Arial"/>
                        </a:rPr>
                        <a:t>Всего</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400" b="1" i="0" u="none" strike="noStrike" dirty="0">
                          <a:solidFill>
                            <a:srgbClr val="000000"/>
                          </a:solidFill>
                          <a:effectLst/>
                          <a:latin typeface="Arial"/>
                        </a:rPr>
                        <a:t>13 923 770,4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400" b="1" i="0" u="none" strike="noStrike">
                          <a:solidFill>
                            <a:srgbClr val="000000"/>
                          </a:solidFill>
                          <a:effectLst/>
                          <a:latin typeface="Arial"/>
                        </a:rPr>
                        <a:t>11 825 188,1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400" b="1" i="0" u="none" strike="noStrike">
                          <a:solidFill>
                            <a:srgbClr val="000000"/>
                          </a:solidFill>
                          <a:effectLst/>
                          <a:latin typeface="Arial"/>
                        </a:rPr>
                        <a:t>84,9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481562">
                <a:tc>
                  <a:txBody>
                    <a:bodyPr/>
                    <a:lstStyle/>
                    <a:p>
                      <a:pPr algn="just" rtl="0" fontAlgn="t"/>
                      <a:r>
                        <a:rPr lang="ru-RU" sz="1300" b="0" i="0" u="none" strike="noStrike">
                          <a:solidFill>
                            <a:srgbClr val="000000"/>
                          </a:solidFill>
                          <a:effectLst/>
                          <a:latin typeface="Arial"/>
                        </a:rPr>
                        <a:t>Функционирование высшего должностного лица субъекта Российской Федерации и муниципального образования</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400" b="0" i="0" u="none" strike="noStrike" dirty="0">
                          <a:solidFill>
                            <a:srgbClr val="000000"/>
                          </a:solidFill>
                          <a:effectLst/>
                          <a:latin typeface="Arial"/>
                        </a:rPr>
                        <a:t>452 808,7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400" b="0" i="0" u="none" strike="noStrike">
                          <a:solidFill>
                            <a:srgbClr val="000000"/>
                          </a:solidFill>
                          <a:effectLst/>
                          <a:latin typeface="Arial"/>
                        </a:rPr>
                        <a:t>447 722,1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400" b="0" i="0" u="none" strike="noStrike">
                          <a:solidFill>
                            <a:srgbClr val="000000"/>
                          </a:solidFill>
                          <a:effectLst/>
                          <a:latin typeface="Arial"/>
                        </a:rPr>
                        <a:t>98,9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642083">
                <a:tc>
                  <a:txBody>
                    <a:bodyPr/>
                    <a:lstStyle/>
                    <a:p>
                      <a:pPr algn="just" rtl="0" fontAlgn="t"/>
                      <a:r>
                        <a:rPr lang="ru-RU" sz="1300" b="0" i="0" u="none" strike="noStrike">
                          <a:solidFill>
                            <a:srgbClr val="000000"/>
                          </a:solidFill>
                          <a:effectLst/>
                          <a:latin typeface="Arial"/>
                        </a:rPr>
                        <a:t>Функционирование законодательных (представительных) органов государственной власти и представительных органов муниципальных образований</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400" b="0" i="0" u="none" strike="noStrike" dirty="0">
                          <a:solidFill>
                            <a:srgbClr val="000000"/>
                          </a:solidFill>
                          <a:effectLst/>
                          <a:latin typeface="Arial"/>
                        </a:rPr>
                        <a:t>381 707,2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400" b="0" i="0" u="none" strike="noStrike" dirty="0">
                          <a:solidFill>
                            <a:srgbClr val="000000"/>
                          </a:solidFill>
                          <a:effectLst/>
                          <a:latin typeface="Arial"/>
                        </a:rPr>
                        <a:t>376 961,6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400" b="0" i="0" u="none" strike="noStrike">
                          <a:solidFill>
                            <a:srgbClr val="000000"/>
                          </a:solidFill>
                          <a:effectLst/>
                          <a:latin typeface="Arial"/>
                        </a:rPr>
                        <a:t>98,8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642083">
                <a:tc>
                  <a:txBody>
                    <a:bodyPr/>
                    <a:lstStyle/>
                    <a:p>
                      <a:pPr algn="just" rtl="0" fontAlgn="t"/>
                      <a:r>
                        <a:rPr lang="ru-RU" sz="1300" b="0" i="0" u="none" strike="noStrike">
                          <a:solidFill>
                            <a:srgbClr val="000000"/>
                          </a:solidFill>
                          <a:effectLst/>
                          <a:latin typeface="Arial"/>
                        </a:rPr>
                        <a:t>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400" b="0" i="0" u="none" strike="noStrike">
                          <a:solidFill>
                            <a:srgbClr val="000000"/>
                          </a:solidFill>
                          <a:effectLst/>
                          <a:latin typeface="Arial"/>
                        </a:rPr>
                        <a:t>281 039,4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400" b="0" i="0" u="none" strike="noStrike" dirty="0">
                          <a:solidFill>
                            <a:srgbClr val="000000"/>
                          </a:solidFill>
                          <a:effectLst/>
                          <a:latin typeface="Arial"/>
                        </a:rPr>
                        <a:t>287 755,9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400" b="0" i="0" u="none" strike="noStrike">
                          <a:solidFill>
                            <a:srgbClr val="000000"/>
                          </a:solidFill>
                          <a:effectLst/>
                          <a:latin typeface="Arial"/>
                        </a:rPr>
                        <a:t>102,4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60521">
                <a:tc>
                  <a:txBody>
                    <a:bodyPr/>
                    <a:lstStyle/>
                    <a:p>
                      <a:pPr algn="just" rtl="0" fontAlgn="t"/>
                      <a:r>
                        <a:rPr lang="ru-RU" sz="1300" b="0" i="0" u="none" strike="noStrike">
                          <a:solidFill>
                            <a:srgbClr val="000000"/>
                          </a:solidFill>
                          <a:effectLst/>
                          <a:latin typeface="Arial"/>
                        </a:rPr>
                        <a:t>Судебная система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400" b="0" i="0" u="none" strike="noStrike">
                          <a:solidFill>
                            <a:srgbClr val="000000"/>
                          </a:solidFill>
                          <a:effectLst/>
                          <a:latin typeface="Arial"/>
                        </a:rPr>
                        <a:t>665 242,8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400" b="0" i="0" u="none" strike="noStrike" dirty="0">
                          <a:solidFill>
                            <a:srgbClr val="000000"/>
                          </a:solidFill>
                          <a:effectLst/>
                          <a:latin typeface="Arial"/>
                        </a:rPr>
                        <a:t>682 124,3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400" b="0" i="0" u="none" strike="noStrike">
                          <a:solidFill>
                            <a:srgbClr val="000000"/>
                          </a:solidFill>
                          <a:effectLst/>
                          <a:latin typeface="Arial"/>
                        </a:rPr>
                        <a:t>102,5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481562">
                <a:tc>
                  <a:txBody>
                    <a:bodyPr/>
                    <a:lstStyle/>
                    <a:p>
                      <a:pPr algn="just" rtl="0" fontAlgn="t"/>
                      <a:r>
                        <a:rPr lang="ru-RU" sz="1300" b="0" i="0" u="none" strike="noStrike">
                          <a:solidFill>
                            <a:srgbClr val="000000"/>
                          </a:solidFill>
                          <a:effectLst/>
                          <a:latin typeface="Arial"/>
                        </a:rPr>
                        <a:t>Обеспечение деятельности финансовых, налоговых и таможенных органов и органов финансового (финансово-бюджетного) надзора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400" b="0" i="0" u="none" strike="noStrike">
                          <a:solidFill>
                            <a:srgbClr val="000000"/>
                          </a:solidFill>
                          <a:effectLst/>
                          <a:latin typeface="Arial"/>
                        </a:rPr>
                        <a:t>1 072 118,2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400" b="0" i="0" u="none" strike="noStrike" dirty="0">
                          <a:solidFill>
                            <a:srgbClr val="000000"/>
                          </a:solidFill>
                          <a:effectLst/>
                          <a:latin typeface="Arial"/>
                        </a:rPr>
                        <a:t>1 067 630,3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400" b="0" i="0" u="none" strike="noStrike">
                          <a:solidFill>
                            <a:srgbClr val="000000"/>
                          </a:solidFill>
                          <a:effectLst/>
                          <a:latin typeface="Arial"/>
                        </a:rPr>
                        <a:t>99,6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60521">
                <a:tc>
                  <a:txBody>
                    <a:bodyPr/>
                    <a:lstStyle/>
                    <a:p>
                      <a:pPr algn="just" rtl="0" fontAlgn="t"/>
                      <a:r>
                        <a:rPr lang="ru-RU" sz="1300" b="0" i="0" u="none" strike="noStrike">
                          <a:solidFill>
                            <a:srgbClr val="000000"/>
                          </a:solidFill>
                          <a:effectLst/>
                          <a:latin typeface="Arial"/>
                        </a:rPr>
                        <a:t>Обеспечение проведения выборов и референдумов</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400" b="0" i="0" u="none" strike="noStrike">
                          <a:solidFill>
                            <a:srgbClr val="000000"/>
                          </a:solidFill>
                          <a:effectLst/>
                          <a:latin typeface="Arial"/>
                        </a:rPr>
                        <a:t>845 955,8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400" b="0" i="0" u="none" strike="noStrike" dirty="0">
                          <a:solidFill>
                            <a:srgbClr val="000000"/>
                          </a:solidFill>
                          <a:effectLst/>
                          <a:latin typeface="Arial"/>
                        </a:rPr>
                        <a:t>844 476,8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400" b="0" i="0" u="none" strike="noStrike">
                          <a:solidFill>
                            <a:srgbClr val="000000"/>
                          </a:solidFill>
                          <a:effectLst/>
                          <a:latin typeface="Arial"/>
                        </a:rPr>
                        <a:t>99,8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60521">
                <a:tc>
                  <a:txBody>
                    <a:bodyPr/>
                    <a:lstStyle/>
                    <a:p>
                      <a:pPr algn="just" rtl="0" fontAlgn="t"/>
                      <a:r>
                        <a:rPr lang="ru-RU" sz="1300" b="0" i="0" u="none" strike="noStrike">
                          <a:solidFill>
                            <a:srgbClr val="000000"/>
                          </a:solidFill>
                          <a:effectLst/>
                          <a:latin typeface="Arial"/>
                        </a:rPr>
                        <a:t>Фундаментальные исследования</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400" b="0" i="0" u="none" strike="noStrike">
                          <a:solidFill>
                            <a:srgbClr val="000000"/>
                          </a:solidFill>
                          <a:effectLst/>
                          <a:latin typeface="Arial"/>
                        </a:rPr>
                        <a:t>394 844,3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400" b="0" i="0" u="none" strike="noStrike" dirty="0">
                          <a:solidFill>
                            <a:srgbClr val="000000"/>
                          </a:solidFill>
                          <a:effectLst/>
                          <a:latin typeface="Arial"/>
                        </a:rPr>
                        <a:t>395 794,2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400" b="0" i="0" u="none" strike="noStrike">
                          <a:solidFill>
                            <a:srgbClr val="000000"/>
                          </a:solidFill>
                          <a:effectLst/>
                          <a:latin typeface="Arial"/>
                        </a:rPr>
                        <a:t>100,2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60521">
                <a:tc>
                  <a:txBody>
                    <a:bodyPr/>
                    <a:lstStyle/>
                    <a:p>
                      <a:pPr algn="just" rtl="0" fontAlgn="t"/>
                      <a:r>
                        <a:rPr lang="ru-RU" sz="1300" b="0" i="0" u="none" strike="noStrike">
                          <a:solidFill>
                            <a:srgbClr val="000000"/>
                          </a:solidFill>
                          <a:effectLst/>
                          <a:latin typeface="Arial"/>
                        </a:rPr>
                        <a:t>Резервные фонды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400" b="0" i="0" u="none" strike="noStrike">
                          <a:solidFill>
                            <a:srgbClr val="000000"/>
                          </a:solidFill>
                          <a:effectLst/>
                          <a:latin typeface="Arial"/>
                        </a:rPr>
                        <a:t>1 608 522,3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400" b="0" i="0" u="none" strike="noStrike" dirty="0">
                          <a:solidFill>
                            <a:srgbClr val="000000"/>
                          </a:solidFill>
                          <a:effectLst/>
                          <a:latin typeface="Arial"/>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400" b="0" i="0" u="none" strike="noStrike">
                          <a:solidFill>
                            <a:srgbClr val="000000"/>
                          </a:solidFill>
                          <a:effectLst/>
                          <a:latin typeface="Arial"/>
                        </a:rPr>
                        <a:t>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21042">
                <a:tc>
                  <a:txBody>
                    <a:bodyPr/>
                    <a:lstStyle/>
                    <a:p>
                      <a:pPr algn="just" rtl="0" fontAlgn="t"/>
                      <a:r>
                        <a:rPr lang="ru-RU" sz="1300" b="0" i="0" u="none" strike="noStrike">
                          <a:solidFill>
                            <a:srgbClr val="000000"/>
                          </a:solidFill>
                          <a:effectLst/>
                          <a:latin typeface="Arial"/>
                        </a:rPr>
                        <a:t>Прикладные научные исследования в области общегосударственных вопросов</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400" b="0" i="0" u="none" strike="noStrike">
                          <a:solidFill>
                            <a:srgbClr val="000000"/>
                          </a:solidFill>
                          <a:effectLst/>
                          <a:latin typeface="Arial"/>
                        </a:rPr>
                        <a:t>94 773,7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400" b="0" i="0" u="none" strike="noStrike" dirty="0">
                          <a:solidFill>
                            <a:srgbClr val="000000"/>
                          </a:solidFill>
                          <a:effectLst/>
                          <a:latin typeface="Arial"/>
                        </a:rPr>
                        <a:t>94 796,9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400" b="0" i="0" u="none" strike="noStrike">
                          <a:solidFill>
                            <a:srgbClr val="000000"/>
                          </a:solidFill>
                          <a:effectLst/>
                          <a:latin typeface="Arial"/>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60521">
                <a:tc>
                  <a:txBody>
                    <a:bodyPr/>
                    <a:lstStyle/>
                    <a:p>
                      <a:pPr algn="just" rtl="0" fontAlgn="t"/>
                      <a:r>
                        <a:rPr lang="ru-RU" sz="1300" b="0" i="0" u="none" strike="noStrike">
                          <a:solidFill>
                            <a:srgbClr val="000000"/>
                          </a:solidFill>
                          <a:effectLst/>
                          <a:latin typeface="Arial"/>
                        </a:rPr>
                        <a:t>Другие общегосударственные вопросы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400" b="0" i="0" u="none" strike="noStrike">
                          <a:solidFill>
                            <a:srgbClr val="000000"/>
                          </a:solidFill>
                          <a:effectLst/>
                          <a:latin typeface="Arial"/>
                        </a:rPr>
                        <a:t>8 126 758,0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400" b="0" i="0" u="none" strike="noStrike" dirty="0">
                          <a:solidFill>
                            <a:srgbClr val="000000"/>
                          </a:solidFill>
                          <a:effectLst/>
                          <a:latin typeface="Arial"/>
                        </a:rPr>
                        <a:t>7 627 926,0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400" b="0" i="0" u="none" strike="noStrike" dirty="0">
                          <a:solidFill>
                            <a:srgbClr val="000000"/>
                          </a:solidFill>
                          <a:effectLst/>
                          <a:latin typeface="Arial"/>
                        </a:rPr>
                        <a:t>93,9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5" name="Текст 4"/>
          <p:cNvSpPr>
            <a:spLocks noGrp="1"/>
          </p:cNvSpPr>
          <p:nvPr>
            <p:ph type="body" sz="quarter" idx="14"/>
          </p:nvPr>
        </p:nvSpPr>
        <p:spPr>
          <a:xfrm>
            <a:off x="567690" y="137479"/>
            <a:ext cx="8088112" cy="449262"/>
          </a:xfrm>
        </p:spPr>
        <p:txBody>
          <a:bodyPr>
            <a:normAutofit fontScale="62500" lnSpcReduction="20000"/>
          </a:bodyPr>
          <a:lstStyle/>
          <a:p>
            <a:r>
              <a:rPr lang="ru-RU" dirty="0"/>
              <a:t>Расходы по разделу </a:t>
            </a:r>
            <a:r>
              <a:rPr lang="ru-RU" dirty="0" smtClean="0"/>
              <a:t>«Общегосударственные вопросы» </a:t>
            </a:r>
            <a:r>
              <a:rPr lang="ru-RU" dirty="0"/>
              <a:t>в </a:t>
            </a:r>
            <a:r>
              <a:rPr lang="ru-RU" dirty="0" smtClean="0"/>
              <a:t>2020 </a:t>
            </a:r>
            <a:r>
              <a:rPr lang="ru-RU" dirty="0"/>
              <a:t>году</a:t>
            </a:r>
          </a:p>
        </p:txBody>
      </p:sp>
      <p:sp>
        <p:nvSpPr>
          <p:cNvPr id="6" name="Прямоугольник 5"/>
          <p:cNvSpPr/>
          <p:nvPr/>
        </p:nvSpPr>
        <p:spPr>
          <a:xfrm>
            <a:off x="514350" y="5740533"/>
            <a:ext cx="8515350" cy="1015663"/>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ru-RU" sz="1200" dirty="0" smtClean="0">
                <a:solidFill>
                  <a:srgbClr val="000000"/>
                </a:solidFill>
              </a:rPr>
              <a:t>По разделу «Общегосударственные вопросы» отражены расходы на </a:t>
            </a:r>
            <a:r>
              <a:rPr lang="ru-RU" sz="1200" dirty="0">
                <a:solidFill>
                  <a:srgbClr val="000000"/>
                </a:solidFill>
              </a:rPr>
              <a:t>функционирование Президента Республики Татарстан и его аппарата, функционирование Государственного Совета Республики Татарстан, функционирование высших органов исполнительной власти Республики Татарстан, функционирование судебной системы, обеспечение деятельности финансовых и контрольно-счетных органов, обеспечение проведения выборов и референдумов, финансирование резервного фонда и другие общегосударственные вопросы.</a:t>
            </a:r>
            <a:endParaRPr lang="ru-RU" sz="1200" dirty="0"/>
          </a:p>
        </p:txBody>
      </p:sp>
    </p:spTree>
    <p:extLst>
      <p:ext uri="{BB962C8B-B14F-4D97-AF65-F5344CB8AC3E}">
        <p14:creationId xmlns:p14="http://schemas.microsoft.com/office/powerpoint/2010/main" val="24058327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Стрелка вниз 11"/>
          <p:cNvSpPr/>
          <p:nvPr/>
        </p:nvSpPr>
        <p:spPr>
          <a:xfrm>
            <a:off x="3867843" y="903014"/>
            <a:ext cx="1381125" cy="307636"/>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3" name="Текст 2"/>
          <p:cNvSpPr>
            <a:spLocks noGrp="1"/>
          </p:cNvSpPr>
          <p:nvPr>
            <p:ph type="body" sz="quarter" idx="14"/>
          </p:nvPr>
        </p:nvSpPr>
        <p:spPr/>
        <p:txBody>
          <a:bodyPr>
            <a:noAutofit/>
          </a:bodyPr>
          <a:lstStyle/>
          <a:p>
            <a:r>
              <a:rPr lang="ru-RU" sz="1800" dirty="0"/>
              <a:t>Расходы бюджета Республики Татарстан на содержание органов власти Республики Татарстан в </a:t>
            </a:r>
            <a:r>
              <a:rPr lang="ru-RU" sz="1800" dirty="0" smtClean="0"/>
              <a:t>2020 </a:t>
            </a:r>
            <a:r>
              <a:rPr lang="ru-RU" sz="1800" dirty="0"/>
              <a:t>году</a:t>
            </a:r>
          </a:p>
        </p:txBody>
      </p:sp>
      <p:sp>
        <p:nvSpPr>
          <p:cNvPr id="4" name="Прямоугольник 3"/>
          <p:cNvSpPr/>
          <p:nvPr/>
        </p:nvSpPr>
        <p:spPr>
          <a:xfrm>
            <a:off x="514350" y="620785"/>
            <a:ext cx="8522146" cy="33855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sz="1600" b="1" dirty="0">
                <a:solidFill>
                  <a:schemeClr val="tx2"/>
                </a:solidFill>
              </a:rPr>
              <a:t>Система органов государственной власти Республики Татарстан</a:t>
            </a:r>
            <a:r>
              <a:rPr lang="ru-RU" sz="1600" dirty="0">
                <a:solidFill>
                  <a:schemeClr val="tx2"/>
                </a:solidFill>
              </a:rPr>
              <a:t> </a:t>
            </a:r>
          </a:p>
        </p:txBody>
      </p:sp>
      <p:sp>
        <p:nvSpPr>
          <p:cNvPr id="5" name="Прямоугольник 4"/>
          <p:cNvSpPr/>
          <p:nvPr/>
        </p:nvSpPr>
        <p:spPr>
          <a:xfrm>
            <a:off x="514350" y="1241568"/>
            <a:ext cx="1047750" cy="1542366"/>
          </a:xfrm>
          <a:prstGeom prst="rect">
            <a:avLst/>
          </a:prstGeom>
        </p:spPr>
        <p:style>
          <a:lnRef idx="1">
            <a:schemeClr val="accent1"/>
          </a:lnRef>
          <a:fillRef idx="2">
            <a:schemeClr val="accent1"/>
          </a:fillRef>
          <a:effectRef idx="1">
            <a:schemeClr val="accent1"/>
          </a:effectRef>
          <a:fontRef idx="minor">
            <a:schemeClr val="dk1"/>
          </a:fontRef>
        </p:style>
        <p:txBody>
          <a:bodyPr wrap="square" anchor="ctr">
            <a:noAutofit/>
          </a:bodyPr>
          <a:lstStyle/>
          <a:p>
            <a:pPr algn="ctr"/>
            <a:r>
              <a:rPr lang="ru-RU" sz="1200" dirty="0">
                <a:solidFill>
                  <a:schemeClr val="tx2"/>
                </a:solidFill>
              </a:rPr>
              <a:t>Аппараты Президента Республики Татарстан и Кабинета Министров Республики Татарстан</a:t>
            </a:r>
          </a:p>
        </p:txBody>
      </p:sp>
      <p:sp>
        <p:nvSpPr>
          <p:cNvPr id="6" name="Прямоугольник 5"/>
          <p:cNvSpPr/>
          <p:nvPr/>
        </p:nvSpPr>
        <p:spPr>
          <a:xfrm>
            <a:off x="1612452" y="1241568"/>
            <a:ext cx="1016448" cy="1542366"/>
          </a:xfrm>
          <a:prstGeom prst="rect">
            <a:avLst/>
          </a:prstGeom>
        </p:spPr>
        <p:style>
          <a:lnRef idx="1">
            <a:schemeClr val="accent1"/>
          </a:lnRef>
          <a:fillRef idx="2">
            <a:schemeClr val="accent1"/>
          </a:fillRef>
          <a:effectRef idx="1">
            <a:schemeClr val="accent1"/>
          </a:effectRef>
          <a:fontRef idx="minor">
            <a:schemeClr val="dk1"/>
          </a:fontRef>
        </p:style>
        <p:txBody>
          <a:bodyPr wrap="square" anchor="ctr">
            <a:noAutofit/>
          </a:bodyPr>
          <a:lstStyle/>
          <a:p>
            <a:pPr algn="ctr"/>
            <a:r>
              <a:rPr lang="ru-RU" sz="1200" dirty="0">
                <a:solidFill>
                  <a:schemeClr val="tx2"/>
                </a:solidFill>
              </a:rPr>
              <a:t>44 органа </a:t>
            </a:r>
            <a:r>
              <a:rPr lang="ru-RU" sz="1200" dirty="0" smtClean="0">
                <a:solidFill>
                  <a:schemeClr val="tx2"/>
                </a:solidFill>
              </a:rPr>
              <a:t>исполни- тельной</a:t>
            </a:r>
            <a:r>
              <a:rPr lang="ru-RU" sz="1000" dirty="0" smtClean="0">
                <a:solidFill>
                  <a:schemeClr val="tx2"/>
                </a:solidFill>
              </a:rPr>
              <a:t> </a:t>
            </a:r>
            <a:r>
              <a:rPr lang="ru-RU" sz="1200" dirty="0">
                <a:solidFill>
                  <a:schemeClr val="tx2"/>
                </a:solidFill>
              </a:rPr>
              <a:t>власти</a:t>
            </a:r>
          </a:p>
        </p:txBody>
      </p:sp>
      <p:sp>
        <p:nvSpPr>
          <p:cNvPr id="7" name="Прямоугольник 6"/>
          <p:cNvSpPr/>
          <p:nvPr/>
        </p:nvSpPr>
        <p:spPr>
          <a:xfrm>
            <a:off x="2679252" y="1241568"/>
            <a:ext cx="1130747" cy="1542366"/>
          </a:xfrm>
          <a:prstGeom prst="rect">
            <a:avLst/>
          </a:prstGeom>
        </p:spPr>
        <p:style>
          <a:lnRef idx="1">
            <a:schemeClr val="accent1"/>
          </a:lnRef>
          <a:fillRef idx="2">
            <a:schemeClr val="accent1"/>
          </a:fillRef>
          <a:effectRef idx="1">
            <a:schemeClr val="accent1"/>
          </a:effectRef>
          <a:fontRef idx="minor">
            <a:schemeClr val="dk1"/>
          </a:fontRef>
        </p:style>
        <p:txBody>
          <a:bodyPr wrap="square" anchor="ctr">
            <a:noAutofit/>
          </a:bodyPr>
          <a:lstStyle/>
          <a:p>
            <a:pPr algn="ctr"/>
            <a:r>
              <a:rPr lang="ru-RU" sz="1200" dirty="0">
                <a:solidFill>
                  <a:schemeClr val="tx2"/>
                </a:solidFill>
              </a:rPr>
              <a:t>Аппарат </a:t>
            </a:r>
            <a:r>
              <a:rPr lang="ru-RU" sz="1200" dirty="0" err="1" smtClean="0">
                <a:solidFill>
                  <a:schemeClr val="tx2"/>
                </a:solidFill>
              </a:rPr>
              <a:t>Государ-ственного</a:t>
            </a:r>
            <a:r>
              <a:rPr lang="ru-RU" sz="1200" dirty="0" smtClean="0">
                <a:solidFill>
                  <a:schemeClr val="tx2"/>
                </a:solidFill>
              </a:rPr>
              <a:t> </a:t>
            </a:r>
            <a:r>
              <a:rPr lang="ru-RU" sz="1200" dirty="0">
                <a:solidFill>
                  <a:schemeClr val="tx2"/>
                </a:solidFill>
              </a:rPr>
              <a:t>Совета Республики Татарстан</a:t>
            </a:r>
          </a:p>
        </p:txBody>
      </p:sp>
      <p:sp>
        <p:nvSpPr>
          <p:cNvPr id="8" name="Прямоугольник 7"/>
          <p:cNvSpPr/>
          <p:nvPr/>
        </p:nvSpPr>
        <p:spPr>
          <a:xfrm>
            <a:off x="3860351" y="1241568"/>
            <a:ext cx="1035499" cy="1542366"/>
          </a:xfrm>
          <a:prstGeom prst="rect">
            <a:avLst/>
          </a:prstGeom>
        </p:spPr>
        <p:style>
          <a:lnRef idx="1">
            <a:schemeClr val="accent1"/>
          </a:lnRef>
          <a:fillRef idx="2">
            <a:schemeClr val="accent1"/>
          </a:fillRef>
          <a:effectRef idx="1">
            <a:schemeClr val="accent1"/>
          </a:effectRef>
          <a:fontRef idx="minor">
            <a:schemeClr val="dk1"/>
          </a:fontRef>
        </p:style>
        <p:txBody>
          <a:bodyPr wrap="square" anchor="ctr">
            <a:noAutofit/>
          </a:bodyPr>
          <a:lstStyle/>
          <a:p>
            <a:pPr algn="ctr"/>
            <a:r>
              <a:rPr lang="ru-RU" sz="1200" dirty="0">
                <a:solidFill>
                  <a:schemeClr val="tx2"/>
                </a:solidFill>
              </a:rPr>
              <a:t>Счетная палата Республики Татарстан</a:t>
            </a:r>
          </a:p>
        </p:txBody>
      </p:sp>
      <p:sp>
        <p:nvSpPr>
          <p:cNvPr id="9" name="Прямоугольник 8"/>
          <p:cNvSpPr/>
          <p:nvPr/>
        </p:nvSpPr>
        <p:spPr>
          <a:xfrm>
            <a:off x="4946202" y="1251777"/>
            <a:ext cx="1130747" cy="1542366"/>
          </a:xfrm>
          <a:prstGeom prst="rect">
            <a:avLst/>
          </a:prstGeom>
        </p:spPr>
        <p:style>
          <a:lnRef idx="1">
            <a:schemeClr val="accent1"/>
          </a:lnRef>
          <a:fillRef idx="2">
            <a:schemeClr val="accent1"/>
          </a:fillRef>
          <a:effectRef idx="1">
            <a:schemeClr val="accent1"/>
          </a:effectRef>
          <a:fontRef idx="minor">
            <a:schemeClr val="dk1"/>
          </a:fontRef>
        </p:style>
        <p:txBody>
          <a:bodyPr wrap="square" anchor="ctr">
            <a:noAutofit/>
          </a:bodyPr>
          <a:lstStyle/>
          <a:p>
            <a:pPr algn="ctr"/>
            <a:r>
              <a:rPr lang="ru-RU" sz="1200" dirty="0">
                <a:solidFill>
                  <a:schemeClr val="tx2"/>
                </a:solidFill>
              </a:rPr>
              <a:t>Центральная </a:t>
            </a:r>
            <a:r>
              <a:rPr lang="ru-RU" sz="1200" dirty="0" smtClean="0">
                <a:solidFill>
                  <a:schemeClr val="tx2"/>
                </a:solidFill>
              </a:rPr>
              <a:t>избиратель-</a:t>
            </a:r>
            <a:r>
              <a:rPr lang="ru-RU" sz="1200" dirty="0" err="1" smtClean="0">
                <a:solidFill>
                  <a:schemeClr val="tx2"/>
                </a:solidFill>
              </a:rPr>
              <a:t>ная</a:t>
            </a:r>
            <a:r>
              <a:rPr lang="ru-RU" sz="1200" dirty="0" smtClean="0">
                <a:solidFill>
                  <a:schemeClr val="tx2"/>
                </a:solidFill>
              </a:rPr>
              <a:t> </a:t>
            </a:r>
            <a:r>
              <a:rPr lang="ru-RU" sz="1200" dirty="0">
                <a:solidFill>
                  <a:schemeClr val="tx2"/>
                </a:solidFill>
              </a:rPr>
              <a:t>комиссия Республики Татарстан</a:t>
            </a:r>
          </a:p>
        </p:txBody>
      </p:sp>
      <p:sp>
        <p:nvSpPr>
          <p:cNvPr id="10" name="Прямоугольник 9"/>
          <p:cNvSpPr/>
          <p:nvPr/>
        </p:nvSpPr>
        <p:spPr>
          <a:xfrm>
            <a:off x="6127301" y="1241568"/>
            <a:ext cx="1035499" cy="1542366"/>
          </a:xfrm>
          <a:prstGeom prst="rect">
            <a:avLst/>
          </a:prstGeom>
        </p:spPr>
        <p:style>
          <a:lnRef idx="1">
            <a:schemeClr val="accent1"/>
          </a:lnRef>
          <a:fillRef idx="2">
            <a:schemeClr val="accent1"/>
          </a:fillRef>
          <a:effectRef idx="1">
            <a:schemeClr val="accent1"/>
          </a:effectRef>
          <a:fontRef idx="minor">
            <a:schemeClr val="dk1"/>
          </a:fontRef>
        </p:style>
        <p:txBody>
          <a:bodyPr wrap="square" anchor="ctr">
            <a:noAutofit/>
          </a:bodyPr>
          <a:lstStyle/>
          <a:p>
            <a:pPr algn="ctr"/>
            <a:r>
              <a:rPr lang="ru-RU" sz="1200" dirty="0" err="1" smtClean="0">
                <a:solidFill>
                  <a:schemeClr val="tx2"/>
                </a:solidFill>
              </a:rPr>
              <a:t>Конститу-ционный</a:t>
            </a:r>
            <a:r>
              <a:rPr lang="ru-RU" sz="1200" dirty="0" smtClean="0">
                <a:solidFill>
                  <a:schemeClr val="tx2"/>
                </a:solidFill>
              </a:rPr>
              <a:t> </a:t>
            </a:r>
            <a:r>
              <a:rPr lang="ru-RU" sz="1200" dirty="0">
                <a:solidFill>
                  <a:schemeClr val="tx2"/>
                </a:solidFill>
              </a:rPr>
              <a:t>суд Республики Татарстан</a:t>
            </a:r>
          </a:p>
        </p:txBody>
      </p:sp>
      <p:sp>
        <p:nvSpPr>
          <p:cNvPr id="11" name="Прямоугольник 10"/>
          <p:cNvSpPr/>
          <p:nvPr/>
        </p:nvSpPr>
        <p:spPr>
          <a:xfrm>
            <a:off x="7213152" y="1241568"/>
            <a:ext cx="1823344" cy="1542366"/>
          </a:xfrm>
          <a:prstGeom prst="rect">
            <a:avLst/>
          </a:prstGeom>
        </p:spPr>
        <p:style>
          <a:lnRef idx="1">
            <a:schemeClr val="accent1"/>
          </a:lnRef>
          <a:fillRef idx="2">
            <a:schemeClr val="accent1"/>
          </a:fillRef>
          <a:effectRef idx="1">
            <a:schemeClr val="accent1"/>
          </a:effectRef>
          <a:fontRef idx="minor">
            <a:schemeClr val="dk1"/>
          </a:fontRef>
        </p:style>
        <p:txBody>
          <a:bodyPr wrap="square" anchor="ctr">
            <a:noAutofit/>
          </a:bodyPr>
          <a:lstStyle/>
          <a:p>
            <a:pPr algn="ctr"/>
            <a:r>
              <a:rPr lang="ru-RU" sz="1200" dirty="0">
                <a:solidFill>
                  <a:schemeClr val="tx2"/>
                </a:solidFill>
              </a:rPr>
              <a:t>Аппараты Уполномоченного по правам человека в Республике Татарстан, Уполномоченного по правам ребенка в Республике Татарстан</a:t>
            </a:r>
          </a:p>
        </p:txBody>
      </p:sp>
      <p:graphicFrame>
        <p:nvGraphicFramePr>
          <p:cNvPr id="14" name="Диаграмма 13"/>
          <p:cNvGraphicFramePr/>
          <p:nvPr>
            <p:extLst>
              <p:ext uri="{D42A27DB-BD31-4B8C-83A1-F6EECF244321}">
                <p14:modId xmlns:p14="http://schemas.microsoft.com/office/powerpoint/2010/main" val="2096109393"/>
              </p:ext>
            </p:extLst>
          </p:nvPr>
        </p:nvGraphicFramePr>
        <p:xfrm>
          <a:off x="514352" y="3522658"/>
          <a:ext cx="2428874" cy="32119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Диаграмма 15"/>
          <p:cNvGraphicFramePr/>
          <p:nvPr>
            <p:extLst>
              <p:ext uri="{D42A27DB-BD31-4B8C-83A1-F6EECF244321}">
                <p14:modId xmlns:p14="http://schemas.microsoft.com/office/powerpoint/2010/main" val="614199333"/>
              </p:ext>
            </p:extLst>
          </p:nvPr>
        </p:nvGraphicFramePr>
        <p:xfrm>
          <a:off x="2943226" y="3522657"/>
          <a:ext cx="2533649" cy="32119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Таблица 16"/>
          <p:cNvGraphicFramePr>
            <a:graphicFrameLocks noGrp="1"/>
          </p:cNvGraphicFramePr>
          <p:nvPr>
            <p:extLst>
              <p:ext uri="{D42A27DB-BD31-4B8C-83A1-F6EECF244321}">
                <p14:modId xmlns:p14="http://schemas.microsoft.com/office/powerpoint/2010/main" val="214209384"/>
              </p:ext>
            </p:extLst>
          </p:nvPr>
        </p:nvGraphicFramePr>
        <p:xfrm>
          <a:off x="5690815" y="3711388"/>
          <a:ext cx="3238032" cy="1483019"/>
        </p:xfrm>
        <a:graphic>
          <a:graphicData uri="http://schemas.openxmlformats.org/drawingml/2006/table">
            <a:tbl>
              <a:tblPr>
                <a:tableStyleId>{F5AB1C69-6EDB-4FF4-983F-18BD219EF322}</a:tableStyleId>
              </a:tblPr>
              <a:tblGrid>
                <a:gridCol w="3238032"/>
              </a:tblGrid>
              <a:tr h="1483019">
                <a:tc>
                  <a:txBody>
                    <a:bodyPr/>
                    <a:lstStyle/>
                    <a:p>
                      <a:pPr marL="0" marR="0" indent="0" algn="just" defTabSz="685800" rtl="0" eaLnBrk="1" fontAlgn="ctr" latinLnBrk="0" hangingPunct="1">
                        <a:lnSpc>
                          <a:spcPct val="100000"/>
                        </a:lnSpc>
                        <a:spcBef>
                          <a:spcPts val="0"/>
                        </a:spcBef>
                        <a:spcAft>
                          <a:spcPts val="0"/>
                        </a:spcAft>
                        <a:buClrTx/>
                        <a:buSzTx/>
                        <a:buFontTx/>
                        <a:buNone/>
                        <a:tabLst/>
                        <a:defRPr/>
                      </a:pPr>
                      <a:r>
                        <a:rPr lang="ru-RU" sz="1100" dirty="0" smtClean="0">
                          <a:solidFill>
                            <a:srgbClr val="000000"/>
                          </a:solidFill>
                        </a:rPr>
                        <a:t>Количество работников органов власти составляет </a:t>
                      </a:r>
                      <a:r>
                        <a:rPr lang="ru-RU" sz="1100" dirty="0" smtClean="0">
                          <a:solidFill>
                            <a:schemeClr val="tx1"/>
                          </a:solidFill>
                        </a:rPr>
                        <a:t>6 732,5  человека, из них 361  </a:t>
                      </a:r>
                      <a:r>
                        <a:rPr lang="ru-RU" sz="1100" dirty="0" smtClean="0">
                          <a:solidFill>
                            <a:srgbClr val="000000"/>
                          </a:solidFill>
                        </a:rPr>
                        <a:t>человек осуществляют переданные федеральные полномочия и финансируются за счет средств, поступающих из федерального бюджета</a:t>
                      </a:r>
                      <a:r>
                        <a:rPr lang="ru-RU" sz="1100" u="none" strike="noStrike" baseline="0" dirty="0" smtClean="0">
                          <a:effectLst/>
                        </a:rPr>
                        <a:t>.</a:t>
                      </a:r>
                      <a:r>
                        <a:rPr lang="ru-RU" sz="1100" u="none" strike="noStrike" dirty="0" smtClean="0">
                          <a:effectLst/>
                        </a:rPr>
                        <a:t>                                                                                                </a:t>
                      </a:r>
                      <a:endParaRPr lang="ru-RU" sz="1100" b="0" i="0" u="none" strike="noStrike" dirty="0" smtClean="0">
                        <a:solidFill>
                          <a:srgbClr val="000000"/>
                        </a:solidFill>
                        <a:effectLst/>
                        <a:latin typeface="Calibri" panose="020F0502020204030204" pitchFamily="34" charset="0"/>
                      </a:endParaRPr>
                    </a:p>
                    <a:p>
                      <a:pPr algn="l" fontAlgn="ctr"/>
                      <a:r>
                        <a:rPr lang="ru-RU" sz="1100" u="none" strike="noStrike" dirty="0" smtClean="0">
                          <a:effectLst/>
                        </a:rPr>
                        <a:t>                                                                                                          </a:t>
                      </a:r>
                      <a:endParaRPr lang="ru-RU" sz="1100" b="0" i="0" u="none" strike="noStrike" dirty="0">
                        <a:solidFill>
                          <a:srgbClr val="000000"/>
                        </a:solidFill>
                        <a:effectLst/>
                        <a:latin typeface="Calibri" panose="020F0502020204030204" pitchFamily="34" charset="0"/>
                      </a:endParaRPr>
                    </a:p>
                  </a:txBody>
                  <a:tcPr marL="36000" marR="36000" marT="0" marB="0" anchor="ctr"/>
                </a:tc>
              </a:tr>
            </a:tbl>
          </a:graphicData>
        </a:graphic>
      </p:graphicFrame>
    </p:spTree>
    <p:extLst>
      <p:ext uri="{BB962C8B-B14F-4D97-AF65-F5344CB8AC3E}">
        <p14:creationId xmlns:p14="http://schemas.microsoft.com/office/powerpoint/2010/main" val="24744830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14350" y="169517"/>
            <a:ext cx="8088112" cy="430211"/>
          </a:xfrm>
        </p:spPr>
        <p:txBody>
          <a:bodyPr>
            <a:normAutofit/>
          </a:bodyPr>
          <a:lstStyle/>
          <a:p>
            <a:r>
              <a:rPr lang="ru-RU" sz="2000" dirty="0"/>
              <a:t>Расходы по разделу </a:t>
            </a:r>
            <a:r>
              <a:rPr lang="ru-RU" sz="2000" dirty="0" smtClean="0"/>
              <a:t>«Национальная оборона»</a:t>
            </a:r>
            <a:endParaRPr lang="ru-RU" sz="2000" dirty="0"/>
          </a:p>
        </p:txBody>
      </p:sp>
      <p:graphicFrame>
        <p:nvGraphicFramePr>
          <p:cNvPr id="4" name="Таблица 3"/>
          <p:cNvGraphicFramePr>
            <a:graphicFrameLocks noGrp="1"/>
          </p:cNvGraphicFramePr>
          <p:nvPr>
            <p:extLst>
              <p:ext uri="{D42A27DB-BD31-4B8C-83A1-F6EECF244321}">
                <p14:modId xmlns:p14="http://schemas.microsoft.com/office/powerpoint/2010/main" val="3655098270"/>
              </p:ext>
            </p:extLst>
          </p:nvPr>
        </p:nvGraphicFramePr>
        <p:xfrm>
          <a:off x="615056" y="670277"/>
          <a:ext cx="8395594" cy="1253545"/>
        </p:xfrm>
        <a:graphic>
          <a:graphicData uri="http://schemas.openxmlformats.org/drawingml/2006/table">
            <a:tbl>
              <a:tblPr>
                <a:tableStyleId>{616DA210-FB5B-4158-B5E0-FEB733F419BA}</a:tableStyleId>
              </a:tblPr>
              <a:tblGrid>
                <a:gridCol w="3944596"/>
                <a:gridCol w="1545855"/>
                <a:gridCol w="1399266"/>
                <a:gridCol w="1505877"/>
              </a:tblGrid>
              <a:tr h="390579">
                <a:tc>
                  <a:txBody>
                    <a:bodyPr/>
                    <a:lstStyle/>
                    <a:p>
                      <a:pPr algn="ctr" fontAlgn="ctr"/>
                      <a:r>
                        <a:rPr lang="ru-RU" sz="1400" b="1" u="none" strike="noStrike" dirty="0">
                          <a:effectLst/>
                        </a:rPr>
                        <a:t>Структура расходов</a:t>
                      </a:r>
                      <a:endParaRPr lang="ru-RU" sz="1400" b="1" i="0" u="none" strike="noStrike" dirty="0">
                        <a:solidFill>
                          <a:srgbClr val="000000"/>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1" u="none" strike="noStrike" dirty="0" smtClean="0">
                          <a:solidFill>
                            <a:schemeClr val="tx1"/>
                          </a:solidFill>
                          <a:effectLst/>
                        </a:rPr>
                        <a:t>2020 </a:t>
                      </a:r>
                      <a:r>
                        <a:rPr lang="ru-RU" sz="1400" b="1" u="none" strike="noStrike" dirty="0">
                          <a:solidFill>
                            <a:schemeClr val="tx1"/>
                          </a:solidFill>
                          <a:effectLst/>
                        </a:rPr>
                        <a:t>год </a:t>
                      </a:r>
                      <a:r>
                        <a:rPr lang="ru-RU" sz="1400" b="1" u="none" strike="noStrike" dirty="0" smtClean="0">
                          <a:solidFill>
                            <a:schemeClr val="tx1"/>
                          </a:solidFill>
                          <a:effectLst/>
                        </a:rPr>
                        <a:t/>
                      </a:r>
                      <a:br>
                        <a:rPr lang="ru-RU" sz="1400" b="1" u="none" strike="noStrike" dirty="0" smtClean="0">
                          <a:solidFill>
                            <a:schemeClr val="tx1"/>
                          </a:solidFill>
                          <a:effectLst/>
                        </a:rPr>
                      </a:br>
                      <a:r>
                        <a:rPr lang="ru-RU" sz="1400" b="1" u="none" strike="noStrike" dirty="0" smtClean="0">
                          <a:solidFill>
                            <a:schemeClr val="tx1"/>
                          </a:solidFill>
                          <a:effectLst/>
                        </a:rPr>
                        <a:t>(</a:t>
                      </a:r>
                      <a:r>
                        <a:rPr lang="ru-RU" sz="1400" b="1" u="none" strike="noStrike" dirty="0">
                          <a:solidFill>
                            <a:schemeClr val="tx1"/>
                          </a:solidFill>
                          <a:effectLst/>
                        </a:rPr>
                        <a:t>план),</a:t>
                      </a:r>
                      <a:br>
                        <a:rPr lang="ru-RU" sz="1400" b="1" u="none" strike="noStrike" dirty="0">
                          <a:solidFill>
                            <a:schemeClr val="tx1"/>
                          </a:solidFill>
                          <a:effectLst/>
                        </a:rPr>
                      </a:br>
                      <a:r>
                        <a:rPr lang="ru-RU" sz="1400" b="1" u="none" strike="noStrike" dirty="0">
                          <a:solidFill>
                            <a:schemeClr val="tx1"/>
                          </a:solidFill>
                          <a:effectLst/>
                        </a:rPr>
                        <a:t>тыс</a:t>
                      </a:r>
                      <a:r>
                        <a:rPr lang="ru-RU" sz="1400" b="1" u="none" strike="noStrike" dirty="0" smtClean="0">
                          <a:solidFill>
                            <a:schemeClr val="tx1"/>
                          </a:solidFill>
                          <a:effectLst/>
                        </a:rPr>
                        <a:t>. рублей</a:t>
                      </a:r>
                      <a:endParaRPr lang="ru-RU" sz="1400" b="1" i="0" u="none" strike="noStrike" dirty="0">
                        <a:solidFill>
                          <a:schemeClr val="tx1"/>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1" u="none" strike="noStrike" dirty="0" smtClean="0">
                          <a:solidFill>
                            <a:schemeClr val="tx1"/>
                          </a:solidFill>
                          <a:effectLst/>
                        </a:rPr>
                        <a:t>2020 </a:t>
                      </a:r>
                      <a:r>
                        <a:rPr lang="ru-RU" sz="1400" b="1" u="none" strike="noStrike" dirty="0">
                          <a:solidFill>
                            <a:schemeClr val="tx1"/>
                          </a:solidFill>
                          <a:effectLst/>
                        </a:rPr>
                        <a:t>год (факт),</a:t>
                      </a:r>
                      <a:br>
                        <a:rPr lang="ru-RU" sz="1400" b="1" u="none" strike="noStrike" dirty="0">
                          <a:solidFill>
                            <a:schemeClr val="tx1"/>
                          </a:solidFill>
                          <a:effectLst/>
                        </a:rPr>
                      </a:br>
                      <a:r>
                        <a:rPr lang="ru-RU" sz="1400" b="1" u="none" strike="noStrike" dirty="0">
                          <a:solidFill>
                            <a:schemeClr val="tx1"/>
                          </a:solidFill>
                          <a:effectLst/>
                        </a:rPr>
                        <a:t>тыс</a:t>
                      </a:r>
                      <a:r>
                        <a:rPr lang="ru-RU" sz="1400" b="1" u="none" strike="noStrike" dirty="0" smtClean="0">
                          <a:solidFill>
                            <a:schemeClr val="tx1"/>
                          </a:solidFill>
                          <a:effectLst/>
                        </a:rPr>
                        <a:t>. рублей</a:t>
                      </a:r>
                      <a:endParaRPr lang="ru-RU" sz="1400" b="1" i="0" u="none" strike="noStrike" dirty="0">
                        <a:solidFill>
                          <a:schemeClr val="tx1"/>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1" u="none" strike="noStrike" dirty="0">
                          <a:solidFill>
                            <a:schemeClr val="tx1"/>
                          </a:solidFill>
                          <a:effectLst/>
                        </a:rPr>
                        <a:t>% исполнения</a:t>
                      </a:r>
                      <a:endParaRPr lang="ru-RU" sz="1400" b="1" i="0" u="none" strike="noStrike" dirty="0">
                        <a:solidFill>
                          <a:schemeClr val="tx1"/>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95290">
                <a:tc>
                  <a:txBody>
                    <a:bodyPr/>
                    <a:lstStyle/>
                    <a:p>
                      <a:pPr algn="l" rtl="0" fontAlgn="ctr"/>
                      <a:r>
                        <a:rPr lang="ru-RU" sz="1400" b="1" i="0" u="none" strike="noStrike" dirty="0">
                          <a:solidFill>
                            <a:srgbClr val="000000"/>
                          </a:solidFill>
                          <a:effectLst/>
                          <a:latin typeface="Arial"/>
                        </a:rPr>
                        <a:t>Всего</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a:solidFill>
                            <a:srgbClr val="000000"/>
                          </a:solidFill>
                          <a:effectLst/>
                          <a:latin typeface="Arial"/>
                        </a:rPr>
                        <a:t>197 734,2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a:solidFill>
                            <a:srgbClr val="000000"/>
                          </a:solidFill>
                          <a:effectLst/>
                          <a:latin typeface="Arial"/>
                        </a:rPr>
                        <a:t>196 391,7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a:solidFill>
                            <a:srgbClr val="000000"/>
                          </a:solidFill>
                          <a:effectLst/>
                          <a:latin typeface="Arial"/>
                        </a:rPr>
                        <a:t>99,3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195290">
                <a:tc>
                  <a:txBody>
                    <a:bodyPr/>
                    <a:lstStyle/>
                    <a:p>
                      <a:pPr algn="l" rtl="0" fontAlgn="t"/>
                      <a:r>
                        <a:rPr lang="ru-RU" sz="1200" b="0" i="0" u="none" strike="noStrike" dirty="0">
                          <a:solidFill>
                            <a:srgbClr val="000000"/>
                          </a:solidFill>
                          <a:effectLst/>
                          <a:latin typeface="Arial"/>
                        </a:rPr>
                        <a:t>Мобилизационная и вневойсковая подготовка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Arial"/>
                        </a:rPr>
                        <a:t>170 162,4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Arial"/>
                        </a:rPr>
                        <a:t>168 819,9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a:rPr>
                        <a:t>99,2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5290">
                <a:tc>
                  <a:txBody>
                    <a:bodyPr/>
                    <a:lstStyle/>
                    <a:p>
                      <a:pPr algn="l" rtl="0" fontAlgn="t"/>
                      <a:r>
                        <a:rPr lang="ru-RU" sz="1200" b="0" i="0" u="none" strike="noStrike">
                          <a:solidFill>
                            <a:srgbClr val="000000"/>
                          </a:solidFill>
                          <a:effectLst/>
                          <a:latin typeface="Arial"/>
                        </a:rPr>
                        <a:t>Мобилизационная подготовка экономики</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a:rPr>
                        <a:t>27 571,8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Arial"/>
                        </a:rPr>
                        <a:t>27 571,8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Arial"/>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5" name="Текст 2"/>
          <p:cNvSpPr txBox="1">
            <a:spLocks/>
          </p:cNvSpPr>
          <p:nvPr/>
        </p:nvSpPr>
        <p:spPr>
          <a:xfrm>
            <a:off x="588386" y="2029326"/>
            <a:ext cx="8088112" cy="570571"/>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sz="2000" dirty="0"/>
              <a:t>Расходы по разделу </a:t>
            </a:r>
            <a:r>
              <a:rPr lang="ru-RU" sz="2000" dirty="0" smtClean="0"/>
              <a:t>«Национальная </a:t>
            </a:r>
            <a:r>
              <a:rPr lang="ru-RU" sz="2000" dirty="0"/>
              <a:t>безопасность и правоохранительная </a:t>
            </a:r>
            <a:r>
              <a:rPr lang="ru-RU" sz="2000" dirty="0" smtClean="0"/>
              <a:t>деятельность»</a:t>
            </a:r>
            <a:endParaRPr lang="ru-RU" sz="2000" dirty="0"/>
          </a:p>
        </p:txBody>
      </p:sp>
      <p:graphicFrame>
        <p:nvGraphicFramePr>
          <p:cNvPr id="6" name="Таблица 5"/>
          <p:cNvGraphicFramePr>
            <a:graphicFrameLocks noGrp="1"/>
          </p:cNvGraphicFramePr>
          <p:nvPr>
            <p:extLst>
              <p:ext uri="{D42A27DB-BD31-4B8C-83A1-F6EECF244321}">
                <p14:modId xmlns:p14="http://schemas.microsoft.com/office/powerpoint/2010/main" val="2592219133"/>
              </p:ext>
            </p:extLst>
          </p:nvPr>
        </p:nvGraphicFramePr>
        <p:xfrm>
          <a:off x="615056" y="2667000"/>
          <a:ext cx="8395594" cy="1427933"/>
        </p:xfrm>
        <a:graphic>
          <a:graphicData uri="http://schemas.openxmlformats.org/drawingml/2006/table">
            <a:tbl>
              <a:tblPr>
                <a:tableStyleId>{616DA210-FB5B-4158-B5E0-FEB733F419BA}</a:tableStyleId>
              </a:tblPr>
              <a:tblGrid>
                <a:gridCol w="3944596"/>
                <a:gridCol w="1549155"/>
                <a:gridCol w="1395966"/>
                <a:gridCol w="1505877"/>
              </a:tblGrid>
              <a:tr h="259080">
                <a:tc>
                  <a:txBody>
                    <a:bodyPr/>
                    <a:lstStyle/>
                    <a:p>
                      <a:pPr algn="l" rtl="0" fontAlgn="ctr"/>
                      <a:r>
                        <a:rPr lang="ru-RU" sz="1200" b="1" i="0" u="none" strike="noStrike" dirty="0">
                          <a:solidFill>
                            <a:srgbClr val="000000"/>
                          </a:solidFill>
                          <a:effectLst/>
                          <a:latin typeface="Arial"/>
                        </a:rPr>
                        <a:t>Всего</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a:solidFill>
                            <a:srgbClr val="000000"/>
                          </a:solidFill>
                          <a:effectLst/>
                          <a:latin typeface="Arial"/>
                        </a:rPr>
                        <a:t>1 741 198,8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a:solidFill>
                            <a:srgbClr val="000000"/>
                          </a:solidFill>
                          <a:effectLst/>
                          <a:latin typeface="Arial"/>
                        </a:rPr>
                        <a:t>1 735 530,9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a:solidFill>
                            <a:srgbClr val="000000"/>
                          </a:solidFill>
                          <a:effectLst/>
                          <a:latin typeface="Arial"/>
                        </a:rPr>
                        <a:t>99,7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585869">
                <a:tc>
                  <a:txBody>
                    <a:bodyPr/>
                    <a:lstStyle/>
                    <a:p>
                      <a:pPr algn="just" rtl="0" fontAlgn="t"/>
                      <a:r>
                        <a:rPr lang="ru-RU" sz="1200" b="0" i="0" u="none" strike="noStrike" dirty="0">
                          <a:solidFill>
                            <a:srgbClr val="000000"/>
                          </a:solidFill>
                          <a:effectLst/>
                          <a:latin typeface="Arial"/>
                        </a:rPr>
                        <a:t>Защита населения и территории от чрезвычайных ситуаций природного и техногенного характера, гражданская оборона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Arial"/>
                        </a:rPr>
                        <a:t>505 276,3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Arial"/>
                        </a:rPr>
                        <a:t>502 821,8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a:rPr>
                        <a:t>99,5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84179">
                <a:tc>
                  <a:txBody>
                    <a:bodyPr/>
                    <a:lstStyle/>
                    <a:p>
                      <a:pPr algn="just" rtl="0" fontAlgn="t"/>
                      <a:r>
                        <a:rPr lang="ru-RU" sz="1200" b="0" i="0" u="none" strike="noStrike">
                          <a:solidFill>
                            <a:srgbClr val="000000"/>
                          </a:solidFill>
                          <a:effectLst/>
                          <a:latin typeface="Arial"/>
                        </a:rPr>
                        <a:t>Обеспечение пожарной безопасности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a:rPr>
                        <a:t>1 069 167,3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Arial"/>
                        </a:rPr>
                        <a:t>1 066 342,8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a:rPr>
                        <a:t>99,7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90579">
                <a:tc>
                  <a:txBody>
                    <a:bodyPr/>
                    <a:lstStyle/>
                    <a:p>
                      <a:pPr algn="just" rtl="0" fontAlgn="t"/>
                      <a:r>
                        <a:rPr lang="ru-RU" sz="1200" b="0" i="0" u="none" strike="noStrike">
                          <a:solidFill>
                            <a:srgbClr val="000000"/>
                          </a:solidFill>
                          <a:effectLst/>
                          <a:latin typeface="Arial"/>
                        </a:rPr>
                        <a:t>Другие вопросы в области национальной безопасности и правоохранительной деятельности</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a:rPr>
                        <a:t>166 755,2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Arial"/>
                        </a:rPr>
                        <a:t>166 366,3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Arial"/>
                        </a:rPr>
                        <a:t>99,8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7" name="Текст 2"/>
          <p:cNvSpPr txBox="1">
            <a:spLocks/>
          </p:cNvSpPr>
          <p:nvPr/>
        </p:nvSpPr>
        <p:spPr>
          <a:xfrm>
            <a:off x="615056" y="4333634"/>
            <a:ext cx="8088112" cy="570571"/>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sz="2000" dirty="0"/>
              <a:t>Расходы по разделу </a:t>
            </a:r>
            <a:r>
              <a:rPr lang="ru-RU" sz="2000" dirty="0" smtClean="0"/>
              <a:t>«Национальная экономика»</a:t>
            </a:r>
            <a:endParaRPr lang="ru-RU" sz="2000" dirty="0"/>
          </a:p>
        </p:txBody>
      </p:sp>
      <p:graphicFrame>
        <p:nvGraphicFramePr>
          <p:cNvPr id="8" name="Таблица 7"/>
          <p:cNvGraphicFramePr>
            <a:graphicFrameLocks noGrp="1"/>
          </p:cNvGraphicFramePr>
          <p:nvPr>
            <p:extLst>
              <p:ext uri="{D42A27DB-BD31-4B8C-83A1-F6EECF244321}">
                <p14:modId xmlns:p14="http://schemas.microsoft.com/office/powerpoint/2010/main" val="1169576688"/>
              </p:ext>
            </p:extLst>
          </p:nvPr>
        </p:nvGraphicFramePr>
        <p:xfrm>
          <a:off x="615056" y="4752975"/>
          <a:ext cx="8395594" cy="1980495"/>
        </p:xfrm>
        <a:graphic>
          <a:graphicData uri="http://schemas.openxmlformats.org/drawingml/2006/table">
            <a:tbl>
              <a:tblPr>
                <a:tableStyleId>{616DA210-FB5B-4158-B5E0-FEB733F419BA}</a:tableStyleId>
              </a:tblPr>
              <a:tblGrid>
                <a:gridCol w="3944596"/>
                <a:gridCol w="1545855"/>
                <a:gridCol w="1399266"/>
                <a:gridCol w="1505877"/>
              </a:tblGrid>
              <a:tr h="195290">
                <a:tc>
                  <a:txBody>
                    <a:bodyPr/>
                    <a:lstStyle/>
                    <a:p>
                      <a:pPr algn="l" rtl="0" fontAlgn="ctr"/>
                      <a:r>
                        <a:rPr lang="ru-RU" sz="1400" b="1" i="0" u="none" strike="noStrike" dirty="0">
                          <a:solidFill>
                            <a:srgbClr val="000000"/>
                          </a:solidFill>
                          <a:effectLst/>
                          <a:latin typeface="Arial"/>
                        </a:rPr>
                        <a:t>Всего</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a:solidFill>
                            <a:srgbClr val="000000"/>
                          </a:solidFill>
                          <a:effectLst/>
                          <a:latin typeface="Arial"/>
                        </a:rPr>
                        <a:t>90 150 628,2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a:solidFill>
                            <a:srgbClr val="000000"/>
                          </a:solidFill>
                          <a:effectLst/>
                          <a:latin typeface="Arial"/>
                        </a:rPr>
                        <a:t>87 546 736,8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a:solidFill>
                            <a:srgbClr val="000000"/>
                          </a:solidFill>
                          <a:effectLst/>
                          <a:latin typeface="Arial"/>
                        </a:rPr>
                        <a:t>97,1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195290">
                <a:tc>
                  <a:txBody>
                    <a:bodyPr/>
                    <a:lstStyle/>
                    <a:p>
                      <a:pPr algn="l" rtl="0" fontAlgn="t"/>
                      <a:r>
                        <a:rPr lang="ru-RU" sz="1200" b="0" i="0" u="none" strike="noStrike">
                          <a:solidFill>
                            <a:srgbClr val="000000"/>
                          </a:solidFill>
                          <a:effectLst/>
                          <a:latin typeface="Arial"/>
                        </a:rPr>
                        <a:t>Общеэкономические вопросы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Arial"/>
                        </a:rPr>
                        <a:t>1 023 099,1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Arial"/>
                        </a:rPr>
                        <a:t>937 894,3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a:rPr>
                        <a:t>91,7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5290">
                <a:tc>
                  <a:txBody>
                    <a:bodyPr/>
                    <a:lstStyle/>
                    <a:p>
                      <a:pPr algn="l" rtl="0" fontAlgn="t"/>
                      <a:r>
                        <a:rPr lang="ru-RU" sz="1200" b="0" i="0" u="none" strike="noStrike">
                          <a:solidFill>
                            <a:srgbClr val="000000"/>
                          </a:solidFill>
                          <a:effectLst/>
                          <a:latin typeface="Arial"/>
                        </a:rPr>
                        <a:t>Воспроизводство минерально-сырьевой базы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a:rPr>
                        <a:t>45 403,5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Arial"/>
                        </a:rPr>
                        <a:t>23 356,0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a:rPr>
                        <a:t>51,4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5290">
                <a:tc>
                  <a:txBody>
                    <a:bodyPr/>
                    <a:lstStyle/>
                    <a:p>
                      <a:pPr algn="l" rtl="0" fontAlgn="t"/>
                      <a:r>
                        <a:rPr lang="ru-RU" sz="1200" b="0" i="0" u="none" strike="noStrike">
                          <a:solidFill>
                            <a:srgbClr val="000000"/>
                          </a:solidFill>
                          <a:effectLst/>
                          <a:latin typeface="Arial"/>
                        </a:rPr>
                        <a:t>Сельское хозяйство и рыболовство</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a:rPr>
                        <a:t>16 002 595,1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Arial"/>
                        </a:rPr>
                        <a:t>16 409 772,6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a:rPr>
                        <a:t>102,5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5290">
                <a:tc>
                  <a:txBody>
                    <a:bodyPr/>
                    <a:lstStyle/>
                    <a:p>
                      <a:pPr algn="l" rtl="0" fontAlgn="t"/>
                      <a:r>
                        <a:rPr lang="ru-RU" sz="1200" b="0" i="0" u="none" strike="noStrike">
                          <a:solidFill>
                            <a:srgbClr val="000000"/>
                          </a:solidFill>
                          <a:effectLst/>
                          <a:latin typeface="Arial"/>
                        </a:rPr>
                        <a:t>Водное хозяйство</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a:rPr>
                        <a:t>1 495 876,6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Arial"/>
                        </a:rPr>
                        <a:t>1 492 990,5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a:rPr>
                        <a:t>99,8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5290">
                <a:tc>
                  <a:txBody>
                    <a:bodyPr/>
                    <a:lstStyle/>
                    <a:p>
                      <a:pPr algn="l" rtl="0" fontAlgn="t"/>
                      <a:r>
                        <a:rPr lang="ru-RU" sz="1200" b="0" i="0" u="none" strike="noStrike">
                          <a:solidFill>
                            <a:srgbClr val="000000"/>
                          </a:solidFill>
                          <a:effectLst/>
                          <a:latin typeface="Arial"/>
                        </a:rPr>
                        <a:t>Лесное хозяйство</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a:rPr>
                        <a:t>1 289 165,6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Arial"/>
                        </a:rPr>
                        <a:t>1 323 513,1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a:rPr>
                        <a:t>102,7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5290">
                <a:tc>
                  <a:txBody>
                    <a:bodyPr/>
                    <a:lstStyle/>
                    <a:p>
                      <a:pPr algn="l" rtl="0" fontAlgn="t"/>
                      <a:r>
                        <a:rPr lang="ru-RU" sz="1200" b="0" i="0" u="none" strike="noStrike">
                          <a:solidFill>
                            <a:srgbClr val="000000"/>
                          </a:solidFill>
                          <a:effectLst/>
                          <a:latin typeface="Arial"/>
                        </a:rPr>
                        <a:t>Транспорт</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a:rPr>
                        <a:t>4 422 397,5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Arial"/>
                        </a:rPr>
                        <a:t>4 377 476,1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a:rPr>
                        <a:t>99,0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5290">
                <a:tc>
                  <a:txBody>
                    <a:bodyPr/>
                    <a:lstStyle/>
                    <a:p>
                      <a:pPr algn="l" rtl="0" fontAlgn="t"/>
                      <a:r>
                        <a:rPr lang="ru-RU" sz="1200" b="0" i="0" u="none" strike="noStrike">
                          <a:solidFill>
                            <a:srgbClr val="000000"/>
                          </a:solidFill>
                          <a:effectLst/>
                          <a:latin typeface="Arial"/>
                        </a:rPr>
                        <a:t>Дорожное хозяйство (дорожные фонды)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a:rPr>
                        <a:t>38 138 191,2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Arial"/>
                        </a:rPr>
                        <a:t>37 058 588,4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a:rPr>
                        <a:t>97,2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5290">
                <a:tc>
                  <a:txBody>
                    <a:bodyPr/>
                    <a:lstStyle/>
                    <a:p>
                      <a:pPr algn="l" rtl="0" fontAlgn="t"/>
                      <a:r>
                        <a:rPr lang="ru-RU" sz="1200" b="0" i="0" u="none" strike="noStrike">
                          <a:solidFill>
                            <a:srgbClr val="000000"/>
                          </a:solidFill>
                          <a:effectLst/>
                          <a:latin typeface="Arial"/>
                        </a:rPr>
                        <a:t>Связь и информатика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a:rPr>
                        <a:t>2 356 138,3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Arial"/>
                        </a:rPr>
                        <a:t>2 040 688,3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a:rPr>
                        <a:t>86,6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5290">
                <a:tc>
                  <a:txBody>
                    <a:bodyPr/>
                    <a:lstStyle/>
                    <a:p>
                      <a:pPr algn="l" rtl="0" fontAlgn="t"/>
                      <a:r>
                        <a:rPr lang="ru-RU" sz="1200" b="0" i="0" u="none" strike="noStrike">
                          <a:solidFill>
                            <a:srgbClr val="000000"/>
                          </a:solidFill>
                          <a:effectLst/>
                          <a:latin typeface="Arial"/>
                        </a:rPr>
                        <a:t>Другие вопросы в области национальной экономики</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a:rPr>
                        <a:t>25 377 761,3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Arial"/>
                        </a:rPr>
                        <a:t>23 882 457,5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Arial"/>
                        </a:rPr>
                        <a:t>94,1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677436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14350" y="169517"/>
            <a:ext cx="8088112" cy="430211"/>
          </a:xfrm>
        </p:spPr>
        <p:txBody>
          <a:bodyPr>
            <a:normAutofit/>
          </a:bodyPr>
          <a:lstStyle/>
          <a:p>
            <a:r>
              <a:rPr lang="ru-RU" sz="2000" dirty="0"/>
              <a:t>Расходы по разделу </a:t>
            </a:r>
            <a:r>
              <a:rPr lang="ru-RU" sz="2000" dirty="0" smtClean="0"/>
              <a:t>«Жилищно-коммунальное хозяйство»</a:t>
            </a:r>
            <a:endParaRPr lang="ru-RU" sz="2000" dirty="0"/>
          </a:p>
        </p:txBody>
      </p:sp>
      <p:graphicFrame>
        <p:nvGraphicFramePr>
          <p:cNvPr id="4" name="Таблица 3"/>
          <p:cNvGraphicFramePr>
            <a:graphicFrameLocks noGrp="1"/>
          </p:cNvGraphicFramePr>
          <p:nvPr>
            <p:extLst>
              <p:ext uri="{D42A27DB-BD31-4B8C-83A1-F6EECF244321}">
                <p14:modId xmlns:p14="http://schemas.microsoft.com/office/powerpoint/2010/main" val="3966159871"/>
              </p:ext>
            </p:extLst>
          </p:nvPr>
        </p:nvGraphicFramePr>
        <p:xfrm>
          <a:off x="502402" y="609038"/>
          <a:ext cx="8395594" cy="1858236"/>
        </p:xfrm>
        <a:graphic>
          <a:graphicData uri="http://schemas.openxmlformats.org/drawingml/2006/table">
            <a:tbl>
              <a:tblPr>
                <a:tableStyleId>{616DA210-FB5B-4158-B5E0-FEB733F419BA}</a:tableStyleId>
              </a:tblPr>
              <a:tblGrid>
                <a:gridCol w="3944596"/>
                <a:gridCol w="1545855"/>
                <a:gridCol w="1399266"/>
                <a:gridCol w="1505877"/>
              </a:tblGrid>
              <a:tr h="674196">
                <a:tc>
                  <a:txBody>
                    <a:bodyPr/>
                    <a:lstStyle/>
                    <a:p>
                      <a:pPr algn="ctr" fontAlgn="ctr"/>
                      <a:r>
                        <a:rPr lang="ru-RU" sz="1400" b="1" u="none" strike="noStrike" dirty="0">
                          <a:effectLst/>
                        </a:rPr>
                        <a:t>Структура расходов</a:t>
                      </a:r>
                      <a:endParaRPr lang="ru-RU" sz="1400" b="1" i="0" u="none" strike="noStrike" dirty="0">
                        <a:solidFill>
                          <a:srgbClr val="000000"/>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1" u="none" strike="noStrike" dirty="0" smtClean="0">
                          <a:solidFill>
                            <a:schemeClr val="tx1"/>
                          </a:solidFill>
                          <a:effectLst/>
                        </a:rPr>
                        <a:t>2020 </a:t>
                      </a:r>
                      <a:r>
                        <a:rPr lang="ru-RU" sz="1400" b="1" u="none" strike="noStrike" dirty="0">
                          <a:solidFill>
                            <a:schemeClr val="tx1"/>
                          </a:solidFill>
                          <a:effectLst/>
                        </a:rPr>
                        <a:t>год </a:t>
                      </a:r>
                      <a:r>
                        <a:rPr lang="ru-RU" sz="1400" b="1" u="none" strike="noStrike" dirty="0" smtClean="0">
                          <a:solidFill>
                            <a:schemeClr val="tx1"/>
                          </a:solidFill>
                          <a:effectLst/>
                        </a:rPr>
                        <a:t/>
                      </a:r>
                      <a:br>
                        <a:rPr lang="ru-RU" sz="1400" b="1" u="none" strike="noStrike" dirty="0" smtClean="0">
                          <a:solidFill>
                            <a:schemeClr val="tx1"/>
                          </a:solidFill>
                          <a:effectLst/>
                        </a:rPr>
                      </a:br>
                      <a:r>
                        <a:rPr lang="ru-RU" sz="1400" b="1" u="none" strike="noStrike" dirty="0" smtClean="0">
                          <a:solidFill>
                            <a:schemeClr val="tx1"/>
                          </a:solidFill>
                          <a:effectLst/>
                        </a:rPr>
                        <a:t>(</a:t>
                      </a:r>
                      <a:r>
                        <a:rPr lang="ru-RU" sz="1400" b="1" u="none" strike="noStrike" dirty="0">
                          <a:solidFill>
                            <a:schemeClr val="tx1"/>
                          </a:solidFill>
                          <a:effectLst/>
                        </a:rPr>
                        <a:t>план),</a:t>
                      </a:r>
                      <a:br>
                        <a:rPr lang="ru-RU" sz="1400" b="1" u="none" strike="noStrike" dirty="0">
                          <a:solidFill>
                            <a:schemeClr val="tx1"/>
                          </a:solidFill>
                          <a:effectLst/>
                        </a:rPr>
                      </a:br>
                      <a:r>
                        <a:rPr lang="ru-RU" sz="1400" b="1" u="none" strike="noStrike" dirty="0">
                          <a:solidFill>
                            <a:schemeClr val="tx1"/>
                          </a:solidFill>
                          <a:effectLst/>
                        </a:rPr>
                        <a:t>тыс</a:t>
                      </a:r>
                      <a:r>
                        <a:rPr lang="ru-RU" sz="1400" b="1" u="none" strike="noStrike" dirty="0" smtClean="0">
                          <a:solidFill>
                            <a:schemeClr val="tx1"/>
                          </a:solidFill>
                          <a:effectLst/>
                        </a:rPr>
                        <a:t>. рублей</a:t>
                      </a:r>
                      <a:endParaRPr lang="ru-RU" sz="1400" b="1" i="0" u="none" strike="noStrike" dirty="0">
                        <a:solidFill>
                          <a:schemeClr val="tx1"/>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1" u="none" strike="noStrike" dirty="0" smtClean="0">
                          <a:solidFill>
                            <a:schemeClr val="tx1"/>
                          </a:solidFill>
                          <a:effectLst/>
                        </a:rPr>
                        <a:t>2020 </a:t>
                      </a:r>
                      <a:r>
                        <a:rPr lang="ru-RU" sz="1400" b="1" u="none" strike="noStrike" dirty="0">
                          <a:solidFill>
                            <a:schemeClr val="tx1"/>
                          </a:solidFill>
                          <a:effectLst/>
                        </a:rPr>
                        <a:t>год (факт),</a:t>
                      </a:r>
                      <a:br>
                        <a:rPr lang="ru-RU" sz="1400" b="1" u="none" strike="noStrike" dirty="0">
                          <a:solidFill>
                            <a:schemeClr val="tx1"/>
                          </a:solidFill>
                          <a:effectLst/>
                        </a:rPr>
                      </a:br>
                      <a:r>
                        <a:rPr lang="ru-RU" sz="1400" b="1" u="none" strike="noStrike" dirty="0">
                          <a:solidFill>
                            <a:schemeClr val="tx1"/>
                          </a:solidFill>
                          <a:effectLst/>
                        </a:rPr>
                        <a:t>тыс</a:t>
                      </a:r>
                      <a:r>
                        <a:rPr lang="ru-RU" sz="1400" b="1" u="none" strike="noStrike" dirty="0" smtClean="0">
                          <a:solidFill>
                            <a:schemeClr val="tx1"/>
                          </a:solidFill>
                          <a:effectLst/>
                        </a:rPr>
                        <a:t>. рублей</a:t>
                      </a:r>
                      <a:endParaRPr lang="ru-RU" sz="1400" b="1" i="0" u="none" strike="noStrike" dirty="0">
                        <a:solidFill>
                          <a:schemeClr val="tx1"/>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1" u="none" strike="noStrike" dirty="0">
                          <a:solidFill>
                            <a:schemeClr val="tx1"/>
                          </a:solidFill>
                          <a:effectLst/>
                        </a:rPr>
                        <a:t>% исполнения</a:t>
                      </a:r>
                      <a:endParaRPr lang="ru-RU" sz="1400" b="1" i="0" u="none" strike="noStrike" dirty="0">
                        <a:solidFill>
                          <a:schemeClr val="tx1"/>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95290">
                <a:tc>
                  <a:txBody>
                    <a:bodyPr/>
                    <a:lstStyle/>
                    <a:p>
                      <a:pPr algn="l" rtl="0" fontAlgn="ctr"/>
                      <a:r>
                        <a:rPr lang="ru-RU" sz="1400" b="1" i="0" u="none" strike="noStrike" dirty="0">
                          <a:solidFill>
                            <a:srgbClr val="000000"/>
                          </a:solidFill>
                          <a:effectLst/>
                          <a:latin typeface="Arial"/>
                        </a:rPr>
                        <a:t>Всего</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a:solidFill>
                            <a:srgbClr val="000000"/>
                          </a:solidFill>
                          <a:effectLst/>
                          <a:latin typeface="Arial"/>
                        </a:rPr>
                        <a:t>17 977 326,6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a:solidFill>
                            <a:srgbClr val="000000"/>
                          </a:solidFill>
                          <a:effectLst/>
                          <a:latin typeface="Arial"/>
                        </a:rPr>
                        <a:t>17 682 350,2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a:solidFill>
                            <a:srgbClr val="000000"/>
                          </a:solidFill>
                          <a:effectLst/>
                          <a:latin typeface="Arial"/>
                        </a:rPr>
                        <a:t>98,4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195290">
                <a:tc>
                  <a:txBody>
                    <a:bodyPr/>
                    <a:lstStyle/>
                    <a:p>
                      <a:pPr algn="l" rtl="0" fontAlgn="t"/>
                      <a:r>
                        <a:rPr lang="ru-RU" sz="1200" b="0" i="0" u="none" strike="noStrike">
                          <a:solidFill>
                            <a:srgbClr val="000000"/>
                          </a:solidFill>
                          <a:effectLst/>
                          <a:latin typeface="Arial"/>
                        </a:rPr>
                        <a:t>Жилищное хозяйство</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a:rPr>
                        <a:t>2 829 974,9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a:solidFill>
                            <a:srgbClr val="000000"/>
                          </a:solidFill>
                          <a:effectLst/>
                          <a:latin typeface="Arial"/>
                        </a:rPr>
                        <a:t>2 795 320,6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a:rPr>
                        <a:t>98,8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5290">
                <a:tc>
                  <a:txBody>
                    <a:bodyPr/>
                    <a:lstStyle/>
                    <a:p>
                      <a:pPr algn="l" rtl="0" fontAlgn="t"/>
                      <a:r>
                        <a:rPr lang="ru-RU" sz="1200" b="0" i="0" u="none" strike="noStrike">
                          <a:solidFill>
                            <a:srgbClr val="000000"/>
                          </a:solidFill>
                          <a:effectLst/>
                          <a:latin typeface="Arial"/>
                        </a:rPr>
                        <a:t>Коммунальное хозяйство</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a:rPr>
                        <a:t>6 745 668,1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a:solidFill>
                            <a:srgbClr val="000000"/>
                          </a:solidFill>
                          <a:effectLst/>
                          <a:latin typeface="Arial"/>
                        </a:rPr>
                        <a:t>6 652 369,0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a:rPr>
                        <a:t>98,6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5290">
                <a:tc>
                  <a:txBody>
                    <a:bodyPr/>
                    <a:lstStyle/>
                    <a:p>
                      <a:pPr algn="l" rtl="0" fontAlgn="t"/>
                      <a:r>
                        <a:rPr lang="ru-RU" sz="1200" b="0" i="0" u="none" strike="noStrike">
                          <a:solidFill>
                            <a:srgbClr val="000000"/>
                          </a:solidFill>
                          <a:effectLst/>
                          <a:latin typeface="Arial"/>
                        </a:rPr>
                        <a:t>Благоустройство</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a:rPr>
                        <a:t>8 146 355,0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a:solidFill>
                            <a:srgbClr val="000000"/>
                          </a:solidFill>
                          <a:effectLst/>
                          <a:latin typeface="Arial"/>
                        </a:rPr>
                        <a:t>7 966 456,2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a:rPr>
                        <a:t>97,8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5290">
                <a:tc>
                  <a:txBody>
                    <a:bodyPr/>
                    <a:lstStyle/>
                    <a:p>
                      <a:pPr algn="just" rtl="0" fontAlgn="t"/>
                      <a:r>
                        <a:rPr lang="ru-RU" sz="1200" b="0" i="0" u="none" strike="noStrike">
                          <a:solidFill>
                            <a:srgbClr val="000000"/>
                          </a:solidFill>
                          <a:effectLst/>
                          <a:latin typeface="Arial"/>
                        </a:rPr>
                        <a:t>Другие вопросы в области жилищно-коммунального хозяйства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a:rPr>
                        <a:t>255 328,6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a:solidFill>
                            <a:srgbClr val="000000"/>
                          </a:solidFill>
                          <a:effectLst/>
                          <a:latin typeface="Arial"/>
                        </a:rPr>
                        <a:t>268 204,4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a:solidFill>
                            <a:srgbClr val="000000"/>
                          </a:solidFill>
                          <a:effectLst/>
                          <a:latin typeface="Arial"/>
                        </a:rPr>
                        <a:t>105,0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5" name="Текст 2"/>
          <p:cNvSpPr txBox="1">
            <a:spLocks/>
          </p:cNvSpPr>
          <p:nvPr/>
        </p:nvSpPr>
        <p:spPr>
          <a:xfrm>
            <a:off x="310256" y="2521684"/>
            <a:ext cx="8496300" cy="570571"/>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sz="2000" dirty="0"/>
              <a:t>Расходы по разделу </a:t>
            </a:r>
            <a:r>
              <a:rPr lang="ru-RU" sz="2000" dirty="0" smtClean="0"/>
              <a:t>«Охрана окружающей среды»</a:t>
            </a:r>
            <a:endParaRPr lang="ru-RU" sz="2000" dirty="0"/>
          </a:p>
        </p:txBody>
      </p:sp>
      <p:graphicFrame>
        <p:nvGraphicFramePr>
          <p:cNvPr id="6" name="Таблица 5"/>
          <p:cNvGraphicFramePr>
            <a:graphicFrameLocks noGrp="1"/>
          </p:cNvGraphicFramePr>
          <p:nvPr>
            <p:extLst>
              <p:ext uri="{D42A27DB-BD31-4B8C-83A1-F6EECF244321}">
                <p14:modId xmlns:p14="http://schemas.microsoft.com/office/powerpoint/2010/main" val="2447821972"/>
              </p:ext>
            </p:extLst>
          </p:nvPr>
        </p:nvGraphicFramePr>
        <p:xfrm>
          <a:off x="505462" y="2877103"/>
          <a:ext cx="8395594" cy="1000408"/>
        </p:xfrm>
        <a:graphic>
          <a:graphicData uri="http://schemas.openxmlformats.org/drawingml/2006/table">
            <a:tbl>
              <a:tblPr>
                <a:tableStyleId>{616DA210-FB5B-4158-B5E0-FEB733F419BA}</a:tableStyleId>
              </a:tblPr>
              <a:tblGrid>
                <a:gridCol w="3944596"/>
                <a:gridCol w="1545855"/>
                <a:gridCol w="1399266"/>
                <a:gridCol w="1505877"/>
              </a:tblGrid>
              <a:tr h="195290">
                <a:tc>
                  <a:txBody>
                    <a:bodyPr/>
                    <a:lstStyle/>
                    <a:p>
                      <a:pPr algn="l" rtl="0" fontAlgn="ctr"/>
                      <a:r>
                        <a:rPr lang="ru-RU" sz="1400" b="1" i="0" u="none" strike="noStrike" dirty="0">
                          <a:solidFill>
                            <a:srgbClr val="000000"/>
                          </a:solidFill>
                          <a:effectLst/>
                          <a:latin typeface="Arial"/>
                        </a:rPr>
                        <a:t>Всего</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a:solidFill>
                            <a:srgbClr val="000000"/>
                          </a:solidFill>
                          <a:effectLst/>
                          <a:latin typeface="Arial"/>
                        </a:rPr>
                        <a:t>2 985 811,0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a:solidFill>
                            <a:srgbClr val="000000"/>
                          </a:solidFill>
                          <a:effectLst/>
                          <a:latin typeface="Arial"/>
                        </a:rPr>
                        <a:t>2 851 587,4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a:solidFill>
                            <a:srgbClr val="000000"/>
                          </a:solidFill>
                          <a:effectLst/>
                          <a:latin typeface="Arial"/>
                        </a:rPr>
                        <a:t>95,5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195290">
                <a:tc>
                  <a:txBody>
                    <a:bodyPr/>
                    <a:lstStyle/>
                    <a:p>
                      <a:pPr algn="l" rtl="0" fontAlgn="t"/>
                      <a:r>
                        <a:rPr lang="ru-RU" sz="1200" b="0" i="0" u="none" strike="noStrike">
                          <a:solidFill>
                            <a:srgbClr val="000000"/>
                          </a:solidFill>
                          <a:effectLst/>
                          <a:latin typeface="Arial"/>
                        </a:rPr>
                        <a:t>Сбор, удаление отходов и очистка сточных вод</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200" b="0" i="0" u="none" strike="noStrike" dirty="0">
                          <a:solidFill>
                            <a:srgbClr val="000000"/>
                          </a:solidFill>
                          <a:effectLst/>
                          <a:latin typeface="Arial"/>
                        </a:rPr>
                        <a:t>1 722 484,5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200" b="0" i="0" u="none" strike="noStrike" dirty="0">
                          <a:solidFill>
                            <a:srgbClr val="000000"/>
                          </a:solidFill>
                          <a:effectLst/>
                          <a:latin typeface="Arial"/>
                        </a:rPr>
                        <a:t>1 589 361,2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200" b="0" i="0" u="none" strike="noStrike">
                          <a:solidFill>
                            <a:srgbClr val="000000"/>
                          </a:solidFill>
                          <a:effectLst/>
                          <a:latin typeface="Arial"/>
                        </a:rPr>
                        <a:t>92,3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386943">
                <a:tc>
                  <a:txBody>
                    <a:bodyPr/>
                    <a:lstStyle/>
                    <a:p>
                      <a:pPr algn="l" rtl="0" fontAlgn="t"/>
                      <a:r>
                        <a:rPr lang="ru-RU" sz="1200" b="0" i="0" u="none" strike="noStrike">
                          <a:solidFill>
                            <a:srgbClr val="000000"/>
                          </a:solidFill>
                          <a:effectLst/>
                          <a:latin typeface="Arial"/>
                        </a:rPr>
                        <a:t>Охрана объектов растительного и животного мира и среды их обитания</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a:rPr>
                        <a:t>173 559,9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Arial"/>
                        </a:rPr>
                        <a:t>179 420,0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a:rPr>
                        <a:t>103,4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5290">
                <a:tc>
                  <a:txBody>
                    <a:bodyPr/>
                    <a:lstStyle/>
                    <a:p>
                      <a:pPr algn="l" rtl="0" fontAlgn="t"/>
                      <a:r>
                        <a:rPr lang="ru-RU" sz="1200" b="0" i="0" u="none" strike="noStrike">
                          <a:solidFill>
                            <a:srgbClr val="000000"/>
                          </a:solidFill>
                          <a:effectLst/>
                          <a:latin typeface="Arial"/>
                        </a:rPr>
                        <a:t>Другие вопросы в области охраны окружающей среды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a:rPr>
                        <a:t>1 089 766,6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Arial"/>
                        </a:rPr>
                        <a:t>1 082 806,2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Arial"/>
                        </a:rPr>
                        <a:t>99,4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7" name="Текст 2"/>
          <p:cNvSpPr txBox="1">
            <a:spLocks/>
          </p:cNvSpPr>
          <p:nvPr/>
        </p:nvSpPr>
        <p:spPr>
          <a:xfrm>
            <a:off x="812944" y="3970013"/>
            <a:ext cx="8088112" cy="570571"/>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sz="2000" dirty="0" smtClean="0"/>
              <a:t>Расходы </a:t>
            </a:r>
            <a:r>
              <a:rPr lang="ru-RU" sz="2000" dirty="0"/>
              <a:t>по разделу </a:t>
            </a:r>
            <a:r>
              <a:rPr lang="ru-RU" sz="2000" dirty="0" smtClean="0"/>
              <a:t>«Образование»</a:t>
            </a:r>
            <a:endParaRPr lang="ru-RU" sz="2000" dirty="0"/>
          </a:p>
        </p:txBody>
      </p:sp>
      <p:graphicFrame>
        <p:nvGraphicFramePr>
          <p:cNvPr id="8" name="Таблица 7"/>
          <p:cNvGraphicFramePr>
            <a:graphicFrameLocks noGrp="1"/>
          </p:cNvGraphicFramePr>
          <p:nvPr>
            <p:extLst>
              <p:ext uri="{D42A27DB-BD31-4B8C-83A1-F6EECF244321}">
                <p14:modId xmlns:p14="http://schemas.microsoft.com/office/powerpoint/2010/main" val="2203866357"/>
              </p:ext>
            </p:extLst>
          </p:nvPr>
        </p:nvGraphicFramePr>
        <p:xfrm>
          <a:off x="502402" y="4378741"/>
          <a:ext cx="8395594" cy="2197257"/>
        </p:xfrm>
        <a:graphic>
          <a:graphicData uri="http://schemas.openxmlformats.org/drawingml/2006/table">
            <a:tbl>
              <a:tblPr>
                <a:tableStyleId>{616DA210-FB5B-4158-B5E0-FEB733F419BA}</a:tableStyleId>
              </a:tblPr>
              <a:tblGrid>
                <a:gridCol w="3944596"/>
                <a:gridCol w="1545855"/>
                <a:gridCol w="1399266"/>
                <a:gridCol w="1505877"/>
              </a:tblGrid>
              <a:tr h="219013">
                <a:tc>
                  <a:txBody>
                    <a:bodyPr/>
                    <a:lstStyle/>
                    <a:p>
                      <a:pPr algn="l" rtl="0" fontAlgn="ctr"/>
                      <a:r>
                        <a:rPr lang="ru-RU" sz="1400" b="1" i="0" u="none" strike="noStrike" dirty="0">
                          <a:solidFill>
                            <a:srgbClr val="000000"/>
                          </a:solidFill>
                          <a:effectLst/>
                          <a:latin typeface="Arial"/>
                        </a:rPr>
                        <a:t>Всего</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a:solidFill>
                            <a:srgbClr val="000000"/>
                          </a:solidFill>
                          <a:effectLst/>
                          <a:latin typeface="Arial"/>
                        </a:rPr>
                        <a:t>73 489 183,9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a:solidFill>
                            <a:srgbClr val="000000"/>
                          </a:solidFill>
                          <a:effectLst/>
                          <a:latin typeface="Arial"/>
                        </a:rPr>
                        <a:t>72 615 678,3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a:solidFill>
                            <a:srgbClr val="000000"/>
                          </a:solidFill>
                          <a:effectLst/>
                          <a:latin typeface="Arial"/>
                        </a:rPr>
                        <a:t>98,8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219013">
                <a:tc>
                  <a:txBody>
                    <a:bodyPr/>
                    <a:lstStyle/>
                    <a:p>
                      <a:pPr algn="l" rtl="0" fontAlgn="t"/>
                      <a:r>
                        <a:rPr lang="ru-RU" sz="1200" b="0" i="0" u="none" strike="noStrike">
                          <a:solidFill>
                            <a:srgbClr val="000000"/>
                          </a:solidFill>
                          <a:effectLst/>
                          <a:latin typeface="Arial"/>
                        </a:rPr>
                        <a:t>Дошкольное образование</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a:rPr>
                        <a:t>9 624 477,3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Arial"/>
                        </a:rPr>
                        <a:t>9 325 701,8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a:rPr>
                        <a:t>96,9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9013">
                <a:tc>
                  <a:txBody>
                    <a:bodyPr/>
                    <a:lstStyle/>
                    <a:p>
                      <a:pPr algn="l" rtl="0" fontAlgn="t"/>
                      <a:r>
                        <a:rPr lang="ru-RU" sz="1200" b="0" i="0" u="none" strike="noStrike">
                          <a:solidFill>
                            <a:srgbClr val="000000"/>
                          </a:solidFill>
                          <a:effectLst/>
                          <a:latin typeface="Arial"/>
                        </a:rPr>
                        <a:t>Общее образование</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a:rPr>
                        <a:t>18 528 838,4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Arial"/>
                        </a:rPr>
                        <a:t>18 163 095,5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a:rPr>
                        <a:t>98,0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9013">
                <a:tc>
                  <a:txBody>
                    <a:bodyPr/>
                    <a:lstStyle/>
                    <a:p>
                      <a:pPr algn="l" rtl="0" fontAlgn="t"/>
                      <a:r>
                        <a:rPr lang="ru-RU" sz="1200" b="0" i="0" u="none" strike="noStrike">
                          <a:solidFill>
                            <a:srgbClr val="000000"/>
                          </a:solidFill>
                          <a:effectLst/>
                          <a:latin typeface="Arial"/>
                        </a:rPr>
                        <a:t>Дополнительное образование детей</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a:rPr>
                        <a:t>914 906,7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Arial"/>
                        </a:rPr>
                        <a:t>901 409,9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a:rPr>
                        <a:t>98,5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9013">
                <a:tc>
                  <a:txBody>
                    <a:bodyPr/>
                    <a:lstStyle/>
                    <a:p>
                      <a:pPr algn="l" rtl="0" fontAlgn="t"/>
                      <a:r>
                        <a:rPr lang="ru-RU" sz="1200" b="0" i="0" u="none" strike="noStrike">
                          <a:solidFill>
                            <a:srgbClr val="000000"/>
                          </a:solidFill>
                          <a:effectLst/>
                          <a:latin typeface="Arial"/>
                        </a:rPr>
                        <a:t>Среднее профессиональное образование</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a:rPr>
                        <a:t>7 138 037,9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Arial"/>
                        </a:rPr>
                        <a:t>7 128 339,7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a:rPr>
                        <a:t>99,9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410189">
                <a:tc>
                  <a:txBody>
                    <a:bodyPr/>
                    <a:lstStyle/>
                    <a:p>
                      <a:pPr algn="just" rtl="0" fontAlgn="t"/>
                      <a:r>
                        <a:rPr lang="ru-RU" sz="1200" b="0" i="0" u="none" strike="noStrike">
                          <a:solidFill>
                            <a:srgbClr val="000000"/>
                          </a:solidFill>
                          <a:effectLst/>
                          <a:latin typeface="Arial"/>
                        </a:rPr>
                        <a:t>Профессиональная подготовка, переподготовка и повышение квалификации</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a:rPr>
                        <a:t>395 370,5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Arial"/>
                        </a:rPr>
                        <a:t>387 656,4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a:rPr>
                        <a:t>98,0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50105">
                <a:tc>
                  <a:txBody>
                    <a:bodyPr/>
                    <a:lstStyle/>
                    <a:p>
                      <a:pPr algn="l" rtl="0" fontAlgn="t"/>
                      <a:r>
                        <a:rPr lang="ru-RU" sz="1200" b="0" i="0" u="none" strike="noStrike">
                          <a:solidFill>
                            <a:srgbClr val="000000"/>
                          </a:solidFill>
                          <a:effectLst/>
                          <a:latin typeface="Arial"/>
                        </a:rPr>
                        <a:t>Высшее образование</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a:rPr>
                        <a:t>444 434,4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Arial"/>
                        </a:rPr>
                        <a:t>429 663,4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a:rPr>
                        <a:t>96,7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9013">
                <a:tc>
                  <a:txBody>
                    <a:bodyPr/>
                    <a:lstStyle/>
                    <a:p>
                      <a:pPr algn="l" rtl="0" fontAlgn="t"/>
                      <a:r>
                        <a:rPr lang="ru-RU" sz="1200" b="0" i="0" u="none" strike="noStrike">
                          <a:solidFill>
                            <a:srgbClr val="000000"/>
                          </a:solidFill>
                          <a:effectLst/>
                          <a:latin typeface="Arial"/>
                        </a:rPr>
                        <a:t>Молодежная политика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a:rPr>
                        <a:t>5 372 758,9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Arial"/>
                        </a:rPr>
                        <a:t>5 211 158,4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a:rPr>
                        <a:t>97,0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9013">
                <a:tc>
                  <a:txBody>
                    <a:bodyPr/>
                    <a:lstStyle/>
                    <a:p>
                      <a:pPr algn="l" rtl="0" fontAlgn="t"/>
                      <a:r>
                        <a:rPr lang="ru-RU" sz="1200" b="0" i="0" u="none" strike="noStrike">
                          <a:solidFill>
                            <a:srgbClr val="000000"/>
                          </a:solidFill>
                          <a:effectLst/>
                          <a:latin typeface="Arial"/>
                        </a:rPr>
                        <a:t>Другие вопросы в области образования</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a:rPr>
                        <a:t>31 070 359,8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Arial"/>
                        </a:rPr>
                        <a:t>31 068 653,2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Arial"/>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852078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453908" y="74432"/>
            <a:ext cx="8088112" cy="430211"/>
          </a:xfrm>
        </p:spPr>
        <p:txBody>
          <a:bodyPr>
            <a:normAutofit/>
          </a:bodyPr>
          <a:lstStyle/>
          <a:p>
            <a:r>
              <a:rPr lang="ru-RU" sz="2000" dirty="0"/>
              <a:t>Расходы по разделу </a:t>
            </a:r>
            <a:r>
              <a:rPr lang="ru-RU" sz="2000" dirty="0" smtClean="0"/>
              <a:t>«Культура</a:t>
            </a:r>
            <a:r>
              <a:rPr lang="ru-RU" sz="2000" dirty="0"/>
              <a:t>, </a:t>
            </a:r>
            <a:r>
              <a:rPr lang="ru-RU" sz="2000" dirty="0" smtClean="0"/>
              <a:t>кинематография»</a:t>
            </a:r>
            <a:endParaRPr lang="ru-RU" sz="2000" dirty="0"/>
          </a:p>
        </p:txBody>
      </p:sp>
      <p:graphicFrame>
        <p:nvGraphicFramePr>
          <p:cNvPr id="4" name="Таблица 3"/>
          <p:cNvGraphicFramePr>
            <a:graphicFrameLocks noGrp="1"/>
          </p:cNvGraphicFramePr>
          <p:nvPr>
            <p:extLst>
              <p:ext uri="{D42A27DB-BD31-4B8C-83A1-F6EECF244321}">
                <p14:modId xmlns:p14="http://schemas.microsoft.com/office/powerpoint/2010/main" val="2664065733"/>
              </p:ext>
            </p:extLst>
          </p:nvPr>
        </p:nvGraphicFramePr>
        <p:xfrm>
          <a:off x="584571" y="460665"/>
          <a:ext cx="8395594" cy="1421240"/>
        </p:xfrm>
        <a:graphic>
          <a:graphicData uri="http://schemas.openxmlformats.org/drawingml/2006/table">
            <a:tbl>
              <a:tblPr>
                <a:tableStyleId>{616DA210-FB5B-4158-B5E0-FEB733F419BA}</a:tableStyleId>
              </a:tblPr>
              <a:tblGrid>
                <a:gridCol w="3944596"/>
                <a:gridCol w="1545855"/>
                <a:gridCol w="1399266"/>
                <a:gridCol w="1505877"/>
              </a:tblGrid>
              <a:tr h="636615">
                <a:tc>
                  <a:txBody>
                    <a:bodyPr/>
                    <a:lstStyle/>
                    <a:p>
                      <a:pPr algn="ctr" fontAlgn="ctr"/>
                      <a:r>
                        <a:rPr lang="ru-RU" sz="1400" b="1" u="none" strike="noStrike" dirty="0">
                          <a:effectLst/>
                        </a:rPr>
                        <a:t>Структура расходов</a:t>
                      </a:r>
                      <a:endParaRPr lang="ru-RU" sz="1400" b="1" i="0" u="none" strike="noStrike" dirty="0">
                        <a:solidFill>
                          <a:srgbClr val="000000"/>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1" u="none" strike="noStrike" dirty="0" smtClean="0">
                          <a:solidFill>
                            <a:schemeClr val="tx1"/>
                          </a:solidFill>
                          <a:effectLst/>
                        </a:rPr>
                        <a:t>2020 </a:t>
                      </a:r>
                      <a:r>
                        <a:rPr lang="ru-RU" sz="1400" b="1" u="none" strike="noStrike" dirty="0">
                          <a:solidFill>
                            <a:schemeClr val="tx1"/>
                          </a:solidFill>
                          <a:effectLst/>
                        </a:rPr>
                        <a:t>год </a:t>
                      </a:r>
                      <a:r>
                        <a:rPr lang="ru-RU" sz="1400" b="1" u="none" strike="noStrike" dirty="0" smtClean="0">
                          <a:solidFill>
                            <a:schemeClr val="tx1"/>
                          </a:solidFill>
                          <a:effectLst/>
                        </a:rPr>
                        <a:t/>
                      </a:r>
                      <a:br>
                        <a:rPr lang="ru-RU" sz="1400" b="1" u="none" strike="noStrike" dirty="0" smtClean="0">
                          <a:solidFill>
                            <a:schemeClr val="tx1"/>
                          </a:solidFill>
                          <a:effectLst/>
                        </a:rPr>
                      </a:br>
                      <a:r>
                        <a:rPr lang="ru-RU" sz="1400" b="1" u="none" strike="noStrike" dirty="0" smtClean="0">
                          <a:solidFill>
                            <a:schemeClr val="tx1"/>
                          </a:solidFill>
                          <a:effectLst/>
                        </a:rPr>
                        <a:t>(</a:t>
                      </a:r>
                      <a:r>
                        <a:rPr lang="ru-RU" sz="1400" b="1" u="none" strike="noStrike" dirty="0">
                          <a:solidFill>
                            <a:schemeClr val="tx1"/>
                          </a:solidFill>
                          <a:effectLst/>
                        </a:rPr>
                        <a:t>план),</a:t>
                      </a:r>
                      <a:br>
                        <a:rPr lang="ru-RU" sz="1400" b="1" u="none" strike="noStrike" dirty="0">
                          <a:solidFill>
                            <a:schemeClr val="tx1"/>
                          </a:solidFill>
                          <a:effectLst/>
                        </a:rPr>
                      </a:br>
                      <a:r>
                        <a:rPr lang="ru-RU" sz="1400" b="1" u="none" strike="noStrike" dirty="0">
                          <a:solidFill>
                            <a:schemeClr val="tx1"/>
                          </a:solidFill>
                          <a:effectLst/>
                        </a:rPr>
                        <a:t>тыс</a:t>
                      </a:r>
                      <a:r>
                        <a:rPr lang="ru-RU" sz="1400" b="1" u="none" strike="noStrike" dirty="0" smtClean="0">
                          <a:solidFill>
                            <a:schemeClr val="tx1"/>
                          </a:solidFill>
                          <a:effectLst/>
                        </a:rPr>
                        <a:t>. рублей</a:t>
                      </a:r>
                      <a:endParaRPr lang="ru-RU" sz="1400" b="1" i="0" u="none" strike="noStrike" dirty="0">
                        <a:solidFill>
                          <a:schemeClr val="tx1"/>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1" u="none" strike="noStrike" dirty="0" smtClean="0">
                          <a:solidFill>
                            <a:schemeClr val="tx1"/>
                          </a:solidFill>
                          <a:effectLst/>
                        </a:rPr>
                        <a:t>2020 </a:t>
                      </a:r>
                      <a:r>
                        <a:rPr lang="ru-RU" sz="1400" b="1" u="none" strike="noStrike" dirty="0">
                          <a:solidFill>
                            <a:schemeClr val="tx1"/>
                          </a:solidFill>
                          <a:effectLst/>
                        </a:rPr>
                        <a:t>год (факт),</a:t>
                      </a:r>
                      <a:br>
                        <a:rPr lang="ru-RU" sz="1400" b="1" u="none" strike="noStrike" dirty="0">
                          <a:solidFill>
                            <a:schemeClr val="tx1"/>
                          </a:solidFill>
                          <a:effectLst/>
                        </a:rPr>
                      </a:br>
                      <a:r>
                        <a:rPr lang="ru-RU" sz="1400" b="1" u="none" strike="noStrike" dirty="0">
                          <a:solidFill>
                            <a:schemeClr val="tx1"/>
                          </a:solidFill>
                          <a:effectLst/>
                        </a:rPr>
                        <a:t>тыс</a:t>
                      </a:r>
                      <a:r>
                        <a:rPr lang="ru-RU" sz="1400" b="1" u="none" strike="noStrike" dirty="0" smtClean="0">
                          <a:solidFill>
                            <a:schemeClr val="tx1"/>
                          </a:solidFill>
                          <a:effectLst/>
                        </a:rPr>
                        <a:t>. рублей</a:t>
                      </a:r>
                      <a:endParaRPr lang="ru-RU" sz="1400" b="1" i="0" u="none" strike="noStrike" dirty="0">
                        <a:solidFill>
                          <a:schemeClr val="tx1"/>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1" u="none" strike="noStrike" dirty="0">
                          <a:solidFill>
                            <a:schemeClr val="tx1"/>
                          </a:solidFill>
                          <a:effectLst/>
                        </a:rPr>
                        <a:t>% исполнения</a:t>
                      </a:r>
                      <a:endParaRPr lang="ru-RU" sz="1400" b="1" i="0" u="none" strike="noStrike" dirty="0">
                        <a:solidFill>
                          <a:schemeClr val="tx1"/>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95290">
                <a:tc>
                  <a:txBody>
                    <a:bodyPr/>
                    <a:lstStyle/>
                    <a:p>
                      <a:pPr algn="l" rtl="0" fontAlgn="ctr"/>
                      <a:r>
                        <a:rPr lang="ru-RU" sz="1200" b="1" i="0" u="none" strike="noStrike" dirty="0">
                          <a:solidFill>
                            <a:srgbClr val="000000"/>
                          </a:solidFill>
                          <a:effectLst/>
                          <a:latin typeface="Arial"/>
                        </a:rPr>
                        <a:t>Всего</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a:solidFill>
                            <a:srgbClr val="000000"/>
                          </a:solidFill>
                          <a:effectLst/>
                          <a:latin typeface="Arial"/>
                        </a:rPr>
                        <a:t>11 522 946,0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a:solidFill>
                            <a:srgbClr val="000000"/>
                          </a:solidFill>
                          <a:effectLst/>
                          <a:latin typeface="Arial"/>
                        </a:rPr>
                        <a:t>11 377 657,1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a:solidFill>
                            <a:srgbClr val="000000"/>
                          </a:solidFill>
                          <a:effectLst/>
                          <a:latin typeface="Arial"/>
                        </a:rPr>
                        <a:t>98,7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195290">
                <a:tc>
                  <a:txBody>
                    <a:bodyPr/>
                    <a:lstStyle/>
                    <a:p>
                      <a:pPr algn="l" rtl="0" fontAlgn="t"/>
                      <a:r>
                        <a:rPr lang="ru-RU" sz="1200" b="0" i="0" u="none" strike="noStrike">
                          <a:solidFill>
                            <a:srgbClr val="000000"/>
                          </a:solidFill>
                          <a:effectLst/>
                          <a:latin typeface="Arial"/>
                        </a:rPr>
                        <a:t>Культура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a:rPr>
                        <a:t>11 333 936,0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a:solidFill>
                            <a:srgbClr val="000000"/>
                          </a:solidFill>
                          <a:effectLst/>
                          <a:latin typeface="Arial"/>
                        </a:rPr>
                        <a:t>11 189 145,2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a:rPr>
                        <a:t>98,7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5290">
                <a:tc>
                  <a:txBody>
                    <a:bodyPr/>
                    <a:lstStyle/>
                    <a:p>
                      <a:pPr algn="l" rtl="0" fontAlgn="t"/>
                      <a:r>
                        <a:rPr lang="ru-RU" sz="1200" b="0" i="0" u="none" strike="noStrike">
                          <a:solidFill>
                            <a:srgbClr val="000000"/>
                          </a:solidFill>
                          <a:effectLst/>
                          <a:latin typeface="Arial"/>
                        </a:rPr>
                        <a:t>Кинематография</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a:rPr>
                        <a:t>50 190,0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a:solidFill>
                            <a:srgbClr val="000000"/>
                          </a:solidFill>
                          <a:effectLst/>
                          <a:latin typeface="Arial"/>
                        </a:rPr>
                        <a:t>50 190,0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5290">
                <a:tc>
                  <a:txBody>
                    <a:bodyPr/>
                    <a:lstStyle/>
                    <a:p>
                      <a:pPr algn="just" rtl="0" fontAlgn="t"/>
                      <a:r>
                        <a:rPr lang="ru-RU" sz="1200" b="0" i="0" u="none" strike="noStrike">
                          <a:solidFill>
                            <a:srgbClr val="000000"/>
                          </a:solidFill>
                          <a:effectLst/>
                          <a:latin typeface="Arial"/>
                        </a:rPr>
                        <a:t>Другие вопросы в области культуры, кинематографии</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a:rPr>
                        <a:t>138 820,0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a:solidFill>
                            <a:srgbClr val="000000"/>
                          </a:solidFill>
                          <a:effectLst/>
                          <a:latin typeface="Arial"/>
                        </a:rPr>
                        <a:t>138 321,9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a:solidFill>
                            <a:srgbClr val="000000"/>
                          </a:solidFill>
                          <a:effectLst/>
                          <a:latin typeface="Arial"/>
                        </a:rPr>
                        <a:t>99,6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5" name="Текст 2"/>
          <p:cNvSpPr txBox="1">
            <a:spLocks/>
          </p:cNvSpPr>
          <p:nvPr/>
        </p:nvSpPr>
        <p:spPr>
          <a:xfrm>
            <a:off x="560705" y="1992050"/>
            <a:ext cx="8496300" cy="444155"/>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sz="2000" dirty="0"/>
              <a:t>Расходы по разделу </a:t>
            </a:r>
            <a:r>
              <a:rPr lang="ru-RU" sz="2000" dirty="0" smtClean="0"/>
              <a:t>«Здравоохранение»</a:t>
            </a:r>
            <a:endParaRPr lang="ru-RU" sz="2000" dirty="0"/>
          </a:p>
        </p:txBody>
      </p:sp>
      <p:graphicFrame>
        <p:nvGraphicFramePr>
          <p:cNvPr id="6" name="Таблица 5"/>
          <p:cNvGraphicFramePr>
            <a:graphicFrameLocks noGrp="1"/>
          </p:cNvGraphicFramePr>
          <p:nvPr>
            <p:extLst>
              <p:ext uri="{D42A27DB-BD31-4B8C-83A1-F6EECF244321}">
                <p14:modId xmlns:p14="http://schemas.microsoft.com/office/powerpoint/2010/main" val="3397128670"/>
              </p:ext>
            </p:extLst>
          </p:nvPr>
        </p:nvGraphicFramePr>
        <p:xfrm>
          <a:off x="625475" y="2436205"/>
          <a:ext cx="8366759" cy="2127885"/>
        </p:xfrm>
        <a:graphic>
          <a:graphicData uri="http://schemas.openxmlformats.org/drawingml/2006/table">
            <a:tbl>
              <a:tblPr>
                <a:tableStyleId>{616DA210-FB5B-4158-B5E0-FEB733F419BA}</a:tableStyleId>
              </a:tblPr>
              <a:tblGrid>
                <a:gridCol w="3939539"/>
                <a:gridCol w="1524000"/>
                <a:gridCol w="1417320"/>
                <a:gridCol w="1485900"/>
              </a:tblGrid>
              <a:tr h="199303">
                <a:tc>
                  <a:txBody>
                    <a:bodyPr/>
                    <a:lstStyle/>
                    <a:p>
                      <a:pPr algn="l" rtl="0" fontAlgn="ctr"/>
                      <a:r>
                        <a:rPr lang="ru-RU" sz="1400" b="1" i="0" u="none" strike="noStrike" dirty="0">
                          <a:solidFill>
                            <a:srgbClr val="000000"/>
                          </a:solidFill>
                          <a:effectLst/>
                          <a:latin typeface="Arial"/>
                        </a:rPr>
                        <a:t>Всего</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a:solidFill>
                            <a:srgbClr val="000000"/>
                          </a:solidFill>
                          <a:effectLst/>
                          <a:latin typeface="Arial"/>
                        </a:rPr>
                        <a:t>37 143 993,2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a:solidFill>
                            <a:srgbClr val="000000"/>
                          </a:solidFill>
                          <a:effectLst/>
                          <a:latin typeface="Arial"/>
                        </a:rPr>
                        <a:t>36 934 594,2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a:solidFill>
                            <a:srgbClr val="000000"/>
                          </a:solidFill>
                          <a:effectLst/>
                          <a:latin typeface="Arial"/>
                        </a:rPr>
                        <a:t>99,4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176133">
                <a:tc>
                  <a:txBody>
                    <a:bodyPr/>
                    <a:lstStyle/>
                    <a:p>
                      <a:pPr algn="l" rtl="0" fontAlgn="t"/>
                      <a:r>
                        <a:rPr lang="ru-RU" sz="1200" b="0" i="0" u="none" strike="noStrike">
                          <a:solidFill>
                            <a:srgbClr val="000000"/>
                          </a:solidFill>
                          <a:effectLst/>
                          <a:latin typeface="Arial"/>
                        </a:rPr>
                        <a:t>Стационарная медицинская помощь</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a:solidFill>
                            <a:srgbClr val="000000"/>
                          </a:solidFill>
                          <a:effectLst/>
                          <a:latin typeface="Arial"/>
                        </a:rPr>
                        <a:t>10 821 636,1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a:solidFill>
                            <a:srgbClr val="000000"/>
                          </a:solidFill>
                          <a:effectLst/>
                          <a:latin typeface="Arial"/>
                        </a:rPr>
                        <a:t>10 686 119,0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a:rPr>
                        <a:t>98,7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6133">
                <a:tc>
                  <a:txBody>
                    <a:bodyPr/>
                    <a:lstStyle/>
                    <a:p>
                      <a:pPr algn="l" rtl="0" fontAlgn="t"/>
                      <a:r>
                        <a:rPr lang="ru-RU" sz="1200" b="0" i="0" u="none" strike="noStrike">
                          <a:solidFill>
                            <a:srgbClr val="000000"/>
                          </a:solidFill>
                          <a:effectLst/>
                          <a:latin typeface="Arial"/>
                        </a:rPr>
                        <a:t>Амбулаторная помощь</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a:rPr>
                        <a:t>2 846 292,4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a:solidFill>
                            <a:srgbClr val="000000"/>
                          </a:solidFill>
                          <a:effectLst/>
                          <a:latin typeface="Arial"/>
                        </a:rPr>
                        <a:t>2 919 529,8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a:rPr>
                        <a:t>102,6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6133">
                <a:tc>
                  <a:txBody>
                    <a:bodyPr/>
                    <a:lstStyle/>
                    <a:p>
                      <a:pPr algn="l" rtl="0" fontAlgn="t"/>
                      <a:r>
                        <a:rPr lang="ru-RU" sz="1200" b="0" i="0" u="none" strike="noStrike">
                          <a:solidFill>
                            <a:srgbClr val="000000"/>
                          </a:solidFill>
                          <a:effectLst/>
                          <a:latin typeface="Arial"/>
                        </a:rPr>
                        <a:t>Скорая медицинская помощь</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a:rPr>
                        <a:t>123 110,3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a:solidFill>
                            <a:srgbClr val="000000"/>
                          </a:solidFill>
                          <a:effectLst/>
                          <a:latin typeface="Arial"/>
                        </a:rPr>
                        <a:t>121 269,2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a:rPr>
                        <a:t>98,5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6133">
                <a:tc>
                  <a:txBody>
                    <a:bodyPr/>
                    <a:lstStyle/>
                    <a:p>
                      <a:pPr algn="l" rtl="0" fontAlgn="t"/>
                      <a:r>
                        <a:rPr lang="ru-RU" sz="1200" b="0" i="0" u="none" strike="noStrike">
                          <a:solidFill>
                            <a:srgbClr val="000000"/>
                          </a:solidFill>
                          <a:effectLst/>
                          <a:latin typeface="Arial"/>
                        </a:rPr>
                        <a:t>Санаторно-оздоровительная помощь</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a:rPr>
                        <a:t>4 104,8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a:solidFill>
                            <a:srgbClr val="000000"/>
                          </a:solidFill>
                          <a:effectLst/>
                          <a:latin typeface="Arial"/>
                        </a:rPr>
                        <a:t>4 176,8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a:rPr>
                        <a:t>101,8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36753">
                <a:tc>
                  <a:txBody>
                    <a:bodyPr/>
                    <a:lstStyle/>
                    <a:p>
                      <a:pPr algn="just" rtl="0" fontAlgn="t"/>
                      <a:r>
                        <a:rPr lang="ru-RU" sz="1200" b="0" i="0" u="none" strike="noStrike">
                          <a:solidFill>
                            <a:srgbClr val="000000"/>
                          </a:solidFill>
                          <a:effectLst/>
                          <a:latin typeface="Arial"/>
                        </a:rPr>
                        <a:t>Заготовка, переработка, хранение и обеспечение безопасности донорской крови и ее компонентов</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a:rPr>
                        <a:t>558 248,0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a:solidFill>
                            <a:srgbClr val="000000"/>
                          </a:solidFill>
                          <a:effectLst/>
                          <a:latin typeface="Arial"/>
                        </a:rPr>
                        <a:t>561 309,7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a:rPr>
                        <a:t>100,5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6133">
                <a:tc>
                  <a:txBody>
                    <a:bodyPr/>
                    <a:lstStyle/>
                    <a:p>
                      <a:pPr algn="just" rtl="0" fontAlgn="t"/>
                      <a:r>
                        <a:rPr lang="ru-RU" sz="1200" b="0" i="0" u="none" strike="noStrike">
                          <a:solidFill>
                            <a:srgbClr val="000000"/>
                          </a:solidFill>
                          <a:effectLst/>
                          <a:latin typeface="Arial"/>
                        </a:rPr>
                        <a:t>Санитарно-эпидемиологическое благополучие</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a:rPr>
                        <a:t>2 625 410,5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a:solidFill>
                            <a:srgbClr val="000000"/>
                          </a:solidFill>
                          <a:effectLst/>
                          <a:latin typeface="Arial"/>
                        </a:rPr>
                        <a:t>2 613 352,3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a:rPr>
                        <a:t>99,5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71475">
                <a:tc>
                  <a:txBody>
                    <a:bodyPr/>
                    <a:lstStyle/>
                    <a:p>
                      <a:pPr algn="just" rtl="0" fontAlgn="t"/>
                      <a:r>
                        <a:rPr lang="ru-RU" sz="1200" b="0" i="0" u="none" strike="noStrike">
                          <a:solidFill>
                            <a:srgbClr val="000000"/>
                          </a:solidFill>
                          <a:effectLst/>
                          <a:latin typeface="Arial"/>
                        </a:rPr>
                        <a:t>Прикладные научные исследования в области здравоохранения</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a:rPr>
                        <a:t>28 768,2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a:solidFill>
                            <a:srgbClr val="000000"/>
                          </a:solidFill>
                          <a:effectLst/>
                          <a:latin typeface="Arial"/>
                        </a:rPr>
                        <a:t>28 768,2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6133">
                <a:tc>
                  <a:txBody>
                    <a:bodyPr/>
                    <a:lstStyle/>
                    <a:p>
                      <a:pPr algn="l" rtl="0" fontAlgn="t"/>
                      <a:r>
                        <a:rPr lang="ru-RU" sz="1200" b="0" i="0" u="none" strike="noStrike">
                          <a:solidFill>
                            <a:srgbClr val="000000"/>
                          </a:solidFill>
                          <a:effectLst/>
                          <a:latin typeface="Arial"/>
                        </a:rPr>
                        <a:t>Другие вопросы в области здравоохранения</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a:rPr>
                        <a:t>20 136 422,9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a:solidFill>
                            <a:srgbClr val="000000"/>
                          </a:solidFill>
                          <a:effectLst/>
                          <a:latin typeface="Arial"/>
                        </a:rPr>
                        <a:t>20 000 069,2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a:solidFill>
                            <a:srgbClr val="000000"/>
                          </a:solidFill>
                          <a:effectLst/>
                          <a:latin typeface="Arial"/>
                        </a:rPr>
                        <a:t>99,3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7" name="Текст 2"/>
          <p:cNvSpPr txBox="1">
            <a:spLocks/>
          </p:cNvSpPr>
          <p:nvPr/>
        </p:nvSpPr>
        <p:spPr>
          <a:xfrm>
            <a:off x="764799" y="4702167"/>
            <a:ext cx="8088112" cy="570571"/>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sz="2000" dirty="0"/>
              <a:t>Расходы по разделу </a:t>
            </a:r>
            <a:r>
              <a:rPr lang="ru-RU" sz="2000" dirty="0" smtClean="0"/>
              <a:t>«Социальная политика»</a:t>
            </a:r>
            <a:endParaRPr lang="ru-RU" sz="2000" dirty="0"/>
          </a:p>
        </p:txBody>
      </p:sp>
      <p:graphicFrame>
        <p:nvGraphicFramePr>
          <p:cNvPr id="8" name="Таблица 7"/>
          <p:cNvGraphicFramePr>
            <a:graphicFrameLocks noGrp="1"/>
          </p:cNvGraphicFramePr>
          <p:nvPr>
            <p:extLst>
              <p:ext uri="{D42A27DB-BD31-4B8C-83A1-F6EECF244321}">
                <p14:modId xmlns:p14="http://schemas.microsoft.com/office/powerpoint/2010/main" val="2836451893"/>
              </p:ext>
            </p:extLst>
          </p:nvPr>
        </p:nvGraphicFramePr>
        <p:xfrm>
          <a:off x="631190" y="5113399"/>
          <a:ext cx="8355330" cy="1375962"/>
        </p:xfrm>
        <a:graphic>
          <a:graphicData uri="http://schemas.openxmlformats.org/drawingml/2006/table">
            <a:tbl>
              <a:tblPr>
                <a:tableStyleId>{616DA210-FB5B-4158-B5E0-FEB733F419BA}</a:tableStyleId>
              </a:tblPr>
              <a:tblGrid>
                <a:gridCol w="3997772"/>
                <a:gridCol w="1502387"/>
                <a:gridCol w="1461793"/>
                <a:gridCol w="1393378"/>
              </a:tblGrid>
              <a:tr h="219013">
                <a:tc>
                  <a:txBody>
                    <a:bodyPr/>
                    <a:lstStyle/>
                    <a:p>
                      <a:pPr algn="l" rtl="0" fontAlgn="ctr"/>
                      <a:r>
                        <a:rPr lang="ru-RU" sz="1400" b="1" i="0" u="none" strike="noStrike" dirty="0">
                          <a:solidFill>
                            <a:srgbClr val="000000"/>
                          </a:solidFill>
                          <a:effectLst/>
                          <a:latin typeface="Arial"/>
                        </a:rPr>
                        <a:t>Всего</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a:solidFill>
                            <a:srgbClr val="000000"/>
                          </a:solidFill>
                          <a:effectLst/>
                          <a:latin typeface="Arial"/>
                        </a:rPr>
                        <a:t>50 537 359,5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a:solidFill>
                            <a:srgbClr val="000000"/>
                          </a:solidFill>
                          <a:effectLst/>
                          <a:latin typeface="Arial"/>
                        </a:rPr>
                        <a:t>48 750 002,4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a:solidFill>
                            <a:srgbClr val="000000"/>
                          </a:solidFill>
                          <a:effectLst/>
                          <a:latin typeface="Arial"/>
                        </a:rPr>
                        <a:t>96,5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219013">
                <a:tc>
                  <a:txBody>
                    <a:bodyPr/>
                    <a:lstStyle/>
                    <a:p>
                      <a:pPr algn="l" rtl="0" fontAlgn="t"/>
                      <a:r>
                        <a:rPr lang="ru-RU" sz="1200" b="0" i="0" u="none" strike="noStrike">
                          <a:solidFill>
                            <a:srgbClr val="000000"/>
                          </a:solidFill>
                          <a:effectLst/>
                          <a:latin typeface="Arial"/>
                        </a:rPr>
                        <a:t>Пенсионное обеспечение</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Arial"/>
                        </a:rPr>
                        <a:t>889 863,9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Arial"/>
                        </a:rPr>
                        <a:t>887 920,4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a:rPr>
                        <a:t>99,8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9013">
                <a:tc>
                  <a:txBody>
                    <a:bodyPr/>
                    <a:lstStyle/>
                    <a:p>
                      <a:pPr algn="l" rtl="0" fontAlgn="t"/>
                      <a:r>
                        <a:rPr lang="ru-RU" sz="1200" b="0" i="0" u="none" strike="noStrike">
                          <a:solidFill>
                            <a:srgbClr val="000000"/>
                          </a:solidFill>
                          <a:effectLst/>
                          <a:latin typeface="Arial"/>
                        </a:rPr>
                        <a:t>Социальное обслуживание населения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a:rPr>
                        <a:t>4 796 954,7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Arial"/>
                        </a:rPr>
                        <a:t>4 706 580,3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a:rPr>
                        <a:t>98,1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9013">
                <a:tc>
                  <a:txBody>
                    <a:bodyPr/>
                    <a:lstStyle/>
                    <a:p>
                      <a:pPr algn="l" rtl="0" fontAlgn="t"/>
                      <a:r>
                        <a:rPr lang="ru-RU" sz="1200" b="0" i="0" u="none" strike="noStrike">
                          <a:solidFill>
                            <a:srgbClr val="000000"/>
                          </a:solidFill>
                          <a:effectLst/>
                          <a:latin typeface="Arial"/>
                        </a:rPr>
                        <a:t>Социальное обеспечение населения</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a:rPr>
                        <a:t>31 293 668,3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Arial"/>
                        </a:rPr>
                        <a:t>30 723 608,1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a:rPr>
                        <a:t>98,2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36958">
                <a:tc>
                  <a:txBody>
                    <a:bodyPr/>
                    <a:lstStyle/>
                    <a:p>
                      <a:pPr algn="l" rtl="0" fontAlgn="t"/>
                      <a:r>
                        <a:rPr lang="ru-RU" sz="1200" b="0" i="0" u="none" strike="noStrike">
                          <a:solidFill>
                            <a:srgbClr val="000000"/>
                          </a:solidFill>
                          <a:effectLst/>
                          <a:latin typeface="Arial"/>
                        </a:rPr>
                        <a:t>Охрана семьи и детства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a:rPr>
                        <a:t>13 071 195,4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Arial"/>
                        </a:rPr>
                        <a:t>11 960 257,3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a:rPr>
                        <a:t>91,5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59080">
                <a:tc>
                  <a:txBody>
                    <a:bodyPr/>
                    <a:lstStyle/>
                    <a:p>
                      <a:pPr algn="l" rtl="0" fontAlgn="t"/>
                      <a:r>
                        <a:rPr lang="ru-RU" sz="1200" b="0" i="0" u="none" strike="noStrike">
                          <a:solidFill>
                            <a:srgbClr val="000000"/>
                          </a:solidFill>
                          <a:effectLst/>
                          <a:latin typeface="Arial"/>
                        </a:rPr>
                        <a:t>Другие вопросы в области социальной политики</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a:rPr>
                        <a:t>485 677,2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Arial"/>
                        </a:rPr>
                        <a:t>471 636,3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Arial"/>
                        </a:rPr>
                        <a:t>97,1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606000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14350" y="-24628"/>
            <a:ext cx="8088112" cy="430211"/>
          </a:xfrm>
        </p:spPr>
        <p:txBody>
          <a:bodyPr>
            <a:normAutofit/>
          </a:bodyPr>
          <a:lstStyle/>
          <a:p>
            <a:r>
              <a:rPr lang="ru-RU" sz="2000" dirty="0"/>
              <a:t>Расходы по разделу </a:t>
            </a:r>
            <a:r>
              <a:rPr lang="ru-RU" sz="2000" dirty="0" smtClean="0"/>
              <a:t>«Физическая </a:t>
            </a:r>
            <a:r>
              <a:rPr lang="ru-RU" sz="2000" dirty="0"/>
              <a:t>культура и </a:t>
            </a:r>
            <a:r>
              <a:rPr lang="ru-RU" sz="2000" dirty="0" smtClean="0"/>
              <a:t>спорт»</a:t>
            </a:r>
            <a:endParaRPr lang="ru-RU" sz="2000" dirty="0"/>
          </a:p>
        </p:txBody>
      </p:sp>
      <p:graphicFrame>
        <p:nvGraphicFramePr>
          <p:cNvPr id="4" name="Таблица 3"/>
          <p:cNvGraphicFramePr>
            <a:graphicFrameLocks noGrp="1"/>
          </p:cNvGraphicFramePr>
          <p:nvPr>
            <p:extLst>
              <p:ext uri="{D42A27DB-BD31-4B8C-83A1-F6EECF244321}">
                <p14:modId xmlns:p14="http://schemas.microsoft.com/office/powerpoint/2010/main" val="3967793444"/>
              </p:ext>
            </p:extLst>
          </p:nvPr>
        </p:nvGraphicFramePr>
        <p:xfrm>
          <a:off x="615056" y="392085"/>
          <a:ext cx="8395594" cy="1796525"/>
        </p:xfrm>
        <a:graphic>
          <a:graphicData uri="http://schemas.openxmlformats.org/drawingml/2006/table">
            <a:tbl>
              <a:tblPr>
                <a:tableStyleId>{616DA210-FB5B-4158-B5E0-FEB733F419BA}</a:tableStyleId>
              </a:tblPr>
              <a:tblGrid>
                <a:gridCol w="3944596"/>
                <a:gridCol w="1545855"/>
                <a:gridCol w="1399266"/>
                <a:gridCol w="1505877"/>
              </a:tblGrid>
              <a:tr h="390579">
                <a:tc>
                  <a:txBody>
                    <a:bodyPr/>
                    <a:lstStyle/>
                    <a:p>
                      <a:pPr algn="ctr" fontAlgn="ctr"/>
                      <a:r>
                        <a:rPr lang="ru-RU" sz="1400" b="1" u="none" strike="noStrike" dirty="0">
                          <a:effectLst/>
                        </a:rPr>
                        <a:t>Структура расходов</a:t>
                      </a:r>
                      <a:endParaRPr lang="ru-RU" sz="1400" b="1" i="0" u="none" strike="noStrike" dirty="0">
                        <a:solidFill>
                          <a:srgbClr val="000000"/>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1" u="none" strike="noStrike" dirty="0" smtClean="0">
                          <a:solidFill>
                            <a:schemeClr val="tx1"/>
                          </a:solidFill>
                          <a:effectLst/>
                        </a:rPr>
                        <a:t>2020 </a:t>
                      </a:r>
                      <a:r>
                        <a:rPr lang="ru-RU" sz="1400" b="1" u="none" strike="noStrike" dirty="0">
                          <a:solidFill>
                            <a:schemeClr val="tx1"/>
                          </a:solidFill>
                          <a:effectLst/>
                        </a:rPr>
                        <a:t>год </a:t>
                      </a:r>
                      <a:r>
                        <a:rPr lang="ru-RU" sz="1400" b="1" u="none" strike="noStrike" dirty="0" smtClean="0">
                          <a:solidFill>
                            <a:schemeClr val="tx1"/>
                          </a:solidFill>
                          <a:effectLst/>
                        </a:rPr>
                        <a:t/>
                      </a:r>
                      <a:br>
                        <a:rPr lang="ru-RU" sz="1400" b="1" u="none" strike="noStrike" dirty="0" smtClean="0">
                          <a:solidFill>
                            <a:schemeClr val="tx1"/>
                          </a:solidFill>
                          <a:effectLst/>
                        </a:rPr>
                      </a:br>
                      <a:r>
                        <a:rPr lang="ru-RU" sz="1400" b="1" u="none" strike="noStrike" dirty="0" smtClean="0">
                          <a:solidFill>
                            <a:schemeClr val="tx1"/>
                          </a:solidFill>
                          <a:effectLst/>
                        </a:rPr>
                        <a:t>(</a:t>
                      </a:r>
                      <a:r>
                        <a:rPr lang="ru-RU" sz="1400" b="1" u="none" strike="noStrike" dirty="0">
                          <a:solidFill>
                            <a:schemeClr val="tx1"/>
                          </a:solidFill>
                          <a:effectLst/>
                        </a:rPr>
                        <a:t>план),</a:t>
                      </a:r>
                      <a:br>
                        <a:rPr lang="ru-RU" sz="1400" b="1" u="none" strike="noStrike" dirty="0">
                          <a:solidFill>
                            <a:schemeClr val="tx1"/>
                          </a:solidFill>
                          <a:effectLst/>
                        </a:rPr>
                      </a:br>
                      <a:r>
                        <a:rPr lang="ru-RU" sz="1400" b="1" u="none" strike="noStrike" dirty="0">
                          <a:solidFill>
                            <a:schemeClr val="tx1"/>
                          </a:solidFill>
                          <a:effectLst/>
                        </a:rPr>
                        <a:t>тыс</a:t>
                      </a:r>
                      <a:r>
                        <a:rPr lang="ru-RU" sz="1400" b="1" u="none" strike="noStrike" dirty="0" smtClean="0">
                          <a:solidFill>
                            <a:schemeClr val="tx1"/>
                          </a:solidFill>
                          <a:effectLst/>
                        </a:rPr>
                        <a:t>. рублей</a:t>
                      </a:r>
                      <a:endParaRPr lang="ru-RU" sz="1400" b="1" i="0" u="none" strike="noStrike" dirty="0">
                        <a:solidFill>
                          <a:schemeClr val="tx1"/>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1" u="none" strike="noStrike" dirty="0" smtClean="0">
                          <a:solidFill>
                            <a:schemeClr val="tx1"/>
                          </a:solidFill>
                          <a:effectLst/>
                        </a:rPr>
                        <a:t>2020 </a:t>
                      </a:r>
                      <a:r>
                        <a:rPr lang="ru-RU" sz="1400" b="1" u="none" strike="noStrike" dirty="0">
                          <a:solidFill>
                            <a:schemeClr val="tx1"/>
                          </a:solidFill>
                          <a:effectLst/>
                        </a:rPr>
                        <a:t>год (факт),</a:t>
                      </a:r>
                      <a:br>
                        <a:rPr lang="ru-RU" sz="1400" b="1" u="none" strike="noStrike" dirty="0">
                          <a:solidFill>
                            <a:schemeClr val="tx1"/>
                          </a:solidFill>
                          <a:effectLst/>
                        </a:rPr>
                      </a:br>
                      <a:r>
                        <a:rPr lang="ru-RU" sz="1400" b="1" u="none" strike="noStrike" dirty="0">
                          <a:solidFill>
                            <a:schemeClr val="tx1"/>
                          </a:solidFill>
                          <a:effectLst/>
                        </a:rPr>
                        <a:t>тыс</a:t>
                      </a:r>
                      <a:r>
                        <a:rPr lang="ru-RU" sz="1400" b="1" u="none" strike="noStrike" dirty="0" smtClean="0">
                          <a:solidFill>
                            <a:schemeClr val="tx1"/>
                          </a:solidFill>
                          <a:effectLst/>
                        </a:rPr>
                        <a:t>. рублей</a:t>
                      </a:r>
                      <a:endParaRPr lang="ru-RU" sz="1400" b="1" i="0" u="none" strike="noStrike" dirty="0">
                        <a:solidFill>
                          <a:schemeClr val="tx1"/>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1" u="none" strike="noStrike" dirty="0">
                          <a:solidFill>
                            <a:schemeClr val="tx1"/>
                          </a:solidFill>
                          <a:effectLst/>
                        </a:rPr>
                        <a:t>% исполнения</a:t>
                      </a:r>
                      <a:endParaRPr lang="ru-RU" sz="1400" b="1" i="0" u="none" strike="noStrike" dirty="0">
                        <a:solidFill>
                          <a:schemeClr val="tx1"/>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95290">
                <a:tc>
                  <a:txBody>
                    <a:bodyPr/>
                    <a:lstStyle/>
                    <a:p>
                      <a:pPr algn="l" rtl="0" fontAlgn="ctr"/>
                      <a:r>
                        <a:rPr lang="ru-RU" sz="1200" b="1" i="0" u="none" strike="noStrike" dirty="0">
                          <a:solidFill>
                            <a:srgbClr val="000000"/>
                          </a:solidFill>
                          <a:effectLst/>
                          <a:latin typeface="Arial"/>
                        </a:rPr>
                        <a:t>Всего</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a:solidFill>
                            <a:srgbClr val="000000"/>
                          </a:solidFill>
                          <a:effectLst/>
                          <a:latin typeface="Arial"/>
                        </a:rPr>
                        <a:t>8 679 259,0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a:solidFill>
                            <a:srgbClr val="000000"/>
                          </a:solidFill>
                          <a:effectLst/>
                          <a:latin typeface="Arial"/>
                        </a:rPr>
                        <a:t>8 900 270,6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a:solidFill>
                            <a:srgbClr val="000000"/>
                          </a:solidFill>
                          <a:effectLst/>
                          <a:latin typeface="Arial"/>
                        </a:rPr>
                        <a:t>102,5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195290">
                <a:tc>
                  <a:txBody>
                    <a:bodyPr/>
                    <a:lstStyle/>
                    <a:p>
                      <a:pPr algn="l" rtl="0" fontAlgn="t"/>
                      <a:r>
                        <a:rPr lang="ru-RU" sz="1200" b="0" i="0" u="none" strike="noStrike">
                          <a:solidFill>
                            <a:srgbClr val="000000"/>
                          </a:solidFill>
                          <a:effectLst/>
                          <a:latin typeface="Arial"/>
                        </a:rPr>
                        <a:t>Физическая культура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a:rPr>
                        <a:t>6 590 553,7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a:solidFill>
                            <a:srgbClr val="000000"/>
                          </a:solidFill>
                          <a:effectLst/>
                          <a:latin typeface="Arial"/>
                        </a:rPr>
                        <a:t>6 391 597,4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a:rPr>
                        <a:t>97,0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5290">
                <a:tc>
                  <a:txBody>
                    <a:bodyPr/>
                    <a:lstStyle/>
                    <a:p>
                      <a:pPr algn="l" rtl="0" fontAlgn="t"/>
                      <a:r>
                        <a:rPr lang="ru-RU" sz="1200" b="0" i="0" u="none" strike="noStrike">
                          <a:solidFill>
                            <a:srgbClr val="000000"/>
                          </a:solidFill>
                          <a:effectLst/>
                          <a:latin typeface="Arial"/>
                        </a:rPr>
                        <a:t>Массовый спорт</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a:rPr>
                        <a:t>1 314 634,3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a:solidFill>
                            <a:srgbClr val="000000"/>
                          </a:solidFill>
                          <a:effectLst/>
                          <a:latin typeface="Arial"/>
                        </a:rPr>
                        <a:t>1 298 020,8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a:rPr>
                        <a:t>98,7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5290">
                <a:tc>
                  <a:txBody>
                    <a:bodyPr/>
                    <a:lstStyle/>
                    <a:p>
                      <a:pPr algn="l" rtl="0" fontAlgn="t"/>
                      <a:r>
                        <a:rPr lang="ru-RU" sz="1200" b="0" i="0" u="none" strike="noStrike">
                          <a:solidFill>
                            <a:srgbClr val="000000"/>
                          </a:solidFill>
                          <a:effectLst/>
                          <a:latin typeface="Arial"/>
                        </a:rPr>
                        <a:t>Спорт высших достижений</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a:rPr>
                        <a:t>714 093,9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a:solidFill>
                            <a:srgbClr val="000000"/>
                          </a:solidFill>
                          <a:effectLst/>
                          <a:latin typeface="Arial"/>
                        </a:rPr>
                        <a:t>1 150 455,6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a:rPr>
                        <a:t>161,1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5290">
                <a:tc>
                  <a:txBody>
                    <a:bodyPr/>
                    <a:lstStyle/>
                    <a:p>
                      <a:pPr algn="just" rtl="0" fontAlgn="t"/>
                      <a:r>
                        <a:rPr lang="ru-RU" sz="1200" b="0" i="0" u="none" strike="noStrike">
                          <a:solidFill>
                            <a:srgbClr val="000000"/>
                          </a:solidFill>
                          <a:effectLst/>
                          <a:latin typeface="Arial"/>
                        </a:rPr>
                        <a:t>Другие вопросы в области физической культуры и спорта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a:rPr>
                        <a:t>59 977,1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a:solidFill>
                            <a:srgbClr val="000000"/>
                          </a:solidFill>
                          <a:effectLst/>
                          <a:latin typeface="Arial"/>
                        </a:rPr>
                        <a:t>60 196,8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a:solidFill>
                            <a:srgbClr val="000000"/>
                          </a:solidFill>
                          <a:effectLst/>
                          <a:latin typeface="Arial"/>
                        </a:rPr>
                        <a:t>100,4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5" name="Текст 2"/>
          <p:cNvSpPr txBox="1">
            <a:spLocks/>
          </p:cNvSpPr>
          <p:nvPr/>
        </p:nvSpPr>
        <p:spPr>
          <a:xfrm>
            <a:off x="310256" y="2199189"/>
            <a:ext cx="8496300" cy="570571"/>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sz="2000" dirty="0"/>
              <a:t>Расходы по разделу </a:t>
            </a:r>
            <a:r>
              <a:rPr lang="ru-RU" sz="2000" dirty="0" smtClean="0"/>
              <a:t>«Средства </a:t>
            </a:r>
            <a:r>
              <a:rPr lang="ru-RU" sz="2000" dirty="0"/>
              <a:t>массовой </a:t>
            </a:r>
            <a:r>
              <a:rPr lang="ru-RU" sz="2000" dirty="0" smtClean="0"/>
              <a:t>информации»</a:t>
            </a:r>
            <a:endParaRPr lang="ru-RU" sz="2000" dirty="0"/>
          </a:p>
        </p:txBody>
      </p:sp>
      <p:graphicFrame>
        <p:nvGraphicFramePr>
          <p:cNvPr id="6" name="Таблица 5"/>
          <p:cNvGraphicFramePr>
            <a:graphicFrameLocks noGrp="1"/>
          </p:cNvGraphicFramePr>
          <p:nvPr>
            <p:extLst>
              <p:ext uri="{D42A27DB-BD31-4B8C-83A1-F6EECF244321}">
                <p14:modId xmlns:p14="http://schemas.microsoft.com/office/powerpoint/2010/main" val="584252991"/>
              </p:ext>
            </p:extLst>
          </p:nvPr>
        </p:nvGraphicFramePr>
        <p:xfrm>
          <a:off x="615056" y="2529840"/>
          <a:ext cx="8395594" cy="1014232"/>
        </p:xfrm>
        <a:graphic>
          <a:graphicData uri="http://schemas.openxmlformats.org/drawingml/2006/table">
            <a:tbl>
              <a:tblPr>
                <a:tableStyleId>{616DA210-FB5B-4158-B5E0-FEB733F419BA}</a:tableStyleId>
              </a:tblPr>
              <a:tblGrid>
                <a:gridCol w="3944596"/>
                <a:gridCol w="1545855"/>
                <a:gridCol w="1399266"/>
                <a:gridCol w="1505877"/>
              </a:tblGrid>
              <a:tr h="248367">
                <a:tc>
                  <a:txBody>
                    <a:bodyPr/>
                    <a:lstStyle/>
                    <a:p>
                      <a:pPr algn="l" rtl="0" fontAlgn="ctr"/>
                      <a:r>
                        <a:rPr lang="ru-RU" sz="1200" b="1" i="0" u="none" strike="noStrike" dirty="0">
                          <a:solidFill>
                            <a:srgbClr val="000000"/>
                          </a:solidFill>
                          <a:effectLst/>
                          <a:latin typeface="Arial"/>
                        </a:rPr>
                        <a:t>Всего</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a:solidFill>
                            <a:srgbClr val="000000"/>
                          </a:solidFill>
                          <a:effectLst/>
                          <a:latin typeface="Arial"/>
                        </a:rPr>
                        <a:t>1 787 370,8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a:solidFill>
                            <a:srgbClr val="000000"/>
                          </a:solidFill>
                          <a:effectLst/>
                          <a:latin typeface="Arial"/>
                        </a:rPr>
                        <a:t>1 780 129,1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a:solidFill>
                            <a:srgbClr val="000000"/>
                          </a:solidFill>
                          <a:effectLst/>
                          <a:latin typeface="Arial"/>
                        </a:rPr>
                        <a:t>99,6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195290">
                <a:tc>
                  <a:txBody>
                    <a:bodyPr/>
                    <a:lstStyle/>
                    <a:p>
                      <a:pPr algn="l" rtl="0" fontAlgn="t"/>
                      <a:r>
                        <a:rPr lang="ru-RU" sz="1200" b="0" i="0" u="none" strike="noStrike">
                          <a:solidFill>
                            <a:srgbClr val="000000"/>
                          </a:solidFill>
                          <a:effectLst/>
                          <a:latin typeface="Arial"/>
                        </a:rPr>
                        <a:t>Телевидение и радиовещание</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a:solidFill>
                            <a:srgbClr val="000000"/>
                          </a:solidFill>
                          <a:effectLst/>
                          <a:latin typeface="Arial"/>
                        </a:rPr>
                        <a:t>1 031 523,7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a:solidFill>
                            <a:srgbClr val="000000"/>
                          </a:solidFill>
                          <a:effectLst/>
                          <a:latin typeface="Arial"/>
                        </a:rPr>
                        <a:t>1 027 230,8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a:rPr>
                        <a:t>99,6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5290">
                <a:tc>
                  <a:txBody>
                    <a:bodyPr/>
                    <a:lstStyle/>
                    <a:p>
                      <a:pPr algn="l" rtl="0" fontAlgn="t"/>
                      <a:r>
                        <a:rPr lang="ru-RU" sz="1200" b="0" i="0" u="none" strike="noStrike">
                          <a:solidFill>
                            <a:srgbClr val="000000"/>
                          </a:solidFill>
                          <a:effectLst/>
                          <a:latin typeface="Arial"/>
                        </a:rPr>
                        <a:t>Периодическая печать и издательства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a:rPr>
                        <a:t>723 203,6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a:solidFill>
                            <a:srgbClr val="000000"/>
                          </a:solidFill>
                          <a:effectLst/>
                          <a:latin typeface="Arial"/>
                        </a:rPr>
                        <a:t>720 252,9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a:rPr>
                        <a:t>99,6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5290">
                <a:tc>
                  <a:txBody>
                    <a:bodyPr/>
                    <a:lstStyle/>
                    <a:p>
                      <a:pPr algn="just" rtl="0" fontAlgn="t"/>
                      <a:r>
                        <a:rPr lang="ru-RU" sz="1200" b="0" i="0" u="none" strike="noStrike">
                          <a:solidFill>
                            <a:srgbClr val="000000"/>
                          </a:solidFill>
                          <a:effectLst/>
                          <a:latin typeface="Arial"/>
                        </a:rPr>
                        <a:t>Другие вопросы в области средств массовой информации</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a:rPr>
                        <a:t>32 643,5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a:solidFill>
                            <a:srgbClr val="000000"/>
                          </a:solidFill>
                          <a:effectLst/>
                          <a:latin typeface="Arial"/>
                        </a:rPr>
                        <a:t>32 645,4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a:solidFill>
                            <a:srgbClr val="000000"/>
                          </a:solidFill>
                          <a:effectLst/>
                          <a:latin typeface="Arial"/>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7" name="Текст 2"/>
          <p:cNvSpPr txBox="1">
            <a:spLocks/>
          </p:cNvSpPr>
          <p:nvPr/>
        </p:nvSpPr>
        <p:spPr>
          <a:xfrm>
            <a:off x="615056" y="3551157"/>
            <a:ext cx="8088112" cy="459909"/>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sz="2000" dirty="0"/>
              <a:t>Расходы по разделу </a:t>
            </a:r>
            <a:r>
              <a:rPr lang="ru-RU" sz="2000" dirty="0" smtClean="0"/>
              <a:t>«Обслуживание </a:t>
            </a:r>
            <a:r>
              <a:rPr lang="ru-RU" sz="2000" dirty="0"/>
              <a:t>государственного </a:t>
            </a:r>
            <a:r>
              <a:rPr lang="ru-RU" sz="2000" dirty="0" smtClean="0"/>
              <a:t>(муниципального) долга»</a:t>
            </a:r>
            <a:endParaRPr lang="ru-RU" sz="2000" dirty="0"/>
          </a:p>
        </p:txBody>
      </p:sp>
      <p:graphicFrame>
        <p:nvGraphicFramePr>
          <p:cNvPr id="8" name="Таблица 7"/>
          <p:cNvGraphicFramePr>
            <a:graphicFrameLocks noGrp="1"/>
          </p:cNvGraphicFramePr>
          <p:nvPr>
            <p:extLst>
              <p:ext uri="{D42A27DB-BD31-4B8C-83A1-F6EECF244321}">
                <p14:modId xmlns:p14="http://schemas.microsoft.com/office/powerpoint/2010/main" val="430961904"/>
              </p:ext>
            </p:extLst>
          </p:nvPr>
        </p:nvGraphicFramePr>
        <p:xfrm>
          <a:off x="615056" y="4182658"/>
          <a:ext cx="8395594" cy="584773"/>
        </p:xfrm>
        <a:graphic>
          <a:graphicData uri="http://schemas.openxmlformats.org/drawingml/2006/table">
            <a:tbl>
              <a:tblPr>
                <a:tableStyleId>{616DA210-FB5B-4158-B5E0-FEB733F419BA}</a:tableStyleId>
              </a:tblPr>
              <a:tblGrid>
                <a:gridCol w="3944596"/>
                <a:gridCol w="1545855"/>
                <a:gridCol w="1399266"/>
                <a:gridCol w="1505877"/>
              </a:tblGrid>
              <a:tr h="219013">
                <a:tc>
                  <a:txBody>
                    <a:bodyPr/>
                    <a:lstStyle/>
                    <a:p>
                      <a:pPr algn="l" fontAlgn="ctr"/>
                      <a:r>
                        <a:rPr lang="ru-RU" sz="1200" b="1" i="0" u="none" strike="noStrike" dirty="0">
                          <a:solidFill>
                            <a:srgbClr val="000000"/>
                          </a:solidFill>
                          <a:effectLst/>
                          <a:latin typeface="+mn-lt"/>
                        </a:rPr>
                        <a:t>Всего</a:t>
                      </a: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smtClean="0">
                          <a:solidFill>
                            <a:schemeClr val="tx1"/>
                          </a:solidFill>
                          <a:effectLst/>
                          <a:latin typeface="+mn-lt"/>
                        </a:rPr>
                        <a:t>84 325,5</a:t>
                      </a:r>
                      <a:endParaRPr lang="ru-RU" sz="1200" b="1"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smtClean="0">
                          <a:solidFill>
                            <a:schemeClr val="tx1"/>
                          </a:solidFill>
                          <a:effectLst/>
                          <a:latin typeface="+mn-lt"/>
                        </a:rPr>
                        <a:t>84 325,5</a:t>
                      </a:r>
                      <a:endParaRPr lang="ru-RU" sz="1200" b="1"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smtClean="0">
                          <a:solidFill>
                            <a:schemeClr val="tx1"/>
                          </a:solidFill>
                          <a:effectLst/>
                          <a:latin typeface="+mn-lt"/>
                        </a:rPr>
                        <a:t>100,0</a:t>
                      </a:r>
                      <a:endParaRPr lang="ru-RU" sz="1200" b="1"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219013">
                <a:tc>
                  <a:txBody>
                    <a:bodyPr/>
                    <a:lstStyle/>
                    <a:p>
                      <a:pPr algn="just" fontAlgn="t"/>
                      <a:r>
                        <a:rPr lang="ru-RU" sz="1200" b="0" i="0" u="none" strike="noStrike" dirty="0">
                          <a:solidFill>
                            <a:srgbClr val="000000"/>
                          </a:solidFill>
                          <a:effectLst/>
                          <a:latin typeface="+mn-lt"/>
                        </a:rPr>
                        <a:t>Обслуживание </a:t>
                      </a:r>
                      <a:r>
                        <a:rPr lang="ru-RU" sz="1200" b="0" i="0" u="none" strike="noStrike" dirty="0" smtClean="0">
                          <a:solidFill>
                            <a:srgbClr val="000000"/>
                          </a:solidFill>
                          <a:effectLst/>
                          <a:latin typeface="+mn-lt"/>
                        </a:rPr>
                        <a:t>государственного (муниципального) </a:t>
                      </a:r>
                      <a:r>
                        <a:rPr lang="ru-RU" sz="1200" b="0" i="0" u="none" strike="noStrike" dirty="0">
                          <a:solidFill>
                            <a:srgbClr val="000000"/>
                          </a:solidFill>
                          <a:effectLst/>
                          <a:latin typeface="+mn-lt"/>
                        </a:rPr>
                        <a:t>внутреннего </a:t>
                      </a:r>
                      <a:r>
                        <a:rPr lang="ru-RU" sz="1200" b="0" i="0" u="none" strike="noStrike" dirty="0" smtClean="0">
                          <a:solidFill>
                            <a:srgbClr val="000000"/>
                          </a:solidFill>
                          <a:effectLst/>
                          <a:latin typeface="+mn-lt"/>
                        </a:rPr>
                        <a:t>долга</a:t>
                      </a:r>
                      <a:endParaRPr lang="ru-RU" sz="1200" b="0" i="0" u="none" strike="noStrike" dirty="0">
                        <a:solidFill>
                          <a:srgbClr val="000000"/>
                        </a:solidFill>
                        <a:effectLst/>
                        <a:latin typeface="+mn-lt"/>
                      </a:endParaRPr>
                    </a:p>
                  </a:txBody>
                  <a:tcPr marL="72000" marR="72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chemeClr val="tx1"/>
                          </a:solidFill>
                          <a:effectLst/>
                          <a:latin typeface="+mn-lt"/>
                        </a:rPr>
                        <a:t>84 325,5</a:t>
                      </a:r>
                      <a:endParaRPr lang="ru-RU" sz="12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chemeClr val="tx1"/>
                          </a:solidFill>
                          <a:effectLst/>
                          <a:latin typeface="+mn-lt"/>
                        </a:rPr>
                        <a:t>84 325,5</a:t>
                      </a:r>
                      <a:endParaRPr lang="ru-RU" sz="12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chemeClr val="tx1"/>
                          </a:solidFill>
                          <a:effectLst/>
                          <a:latin typeface="+mn-lt"/>
                        </a:rPr>
                        <a:t>100,0</a:t>
                      </a:r>
                      <a:endParaRPr lang="ru-RU" sz="12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10" name="Текст 2"/>
          <p:cNvSpPr txBox="1">
            <a:spLocks/>
          </p:cNvSpPr>
          <p:nvPr/>
        </p:nvSpPr>
        <p:spPr>
          <a:xfrm>
            <a:off x="456252" y="4781655"/>
            <a:ext cx="8756904" cy="570571"/>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sz="2000" dirty="0"/>
              <a:t>Расходы по разделу </a:t>
            </a:r>
            <a:r>
              <a:rPr lang="ru-RU" sz="2000" dirty="0" smtClean="0"/>
              <a:t>«Межбюджетные </a:t>
            </a:r>
            <a:r>
              <a:rPr lang="ru-RU" sz="2000" dirty="0"/>
              <a:t>трансферты общего характера бюджетам бюджетной системы Российской Федерации»</a:t>
            </a:r>
          </a:p>
          <a:p>
            <a:r>
              <a:rPr lang="ru-RU" sz="2000" dirty="0" smtClean="0"/>
              <a:t/>
            </a:r>
            <a:br>
              <a:rPr lang="ru-RU" sz="2000" dirty="0" smtClean="0"/>
            </a:br>
            <a:r>
              <a:rPr lang="ru-RU" sz="2000" dirty="0" smtClean="0"/>
              <a:t> </a:t>
            </a:r>
            <a:endParaRPr lang="ru-RU" sz="2000" dirty="0"/>
          </a:p>
        </p:txBody>
      </p:sp>
      <p:graphicFrame>
        <p:nvGraphicFramePr>
          <p:cNvPr id="11" name="Таблица 10"/>
          <p:cNvGraphicFramePr>
            <a:graphicFrameLocks noGrp="1"/>
          </p:cNvGraphicFramePr>
          <p:nvPr>
            <p:extLst>
              <p:ext uri="{D42A27DB-BD31-4B8C-83A1-F6EECF244321}">
                <p14:modId xmlns:p14="http://schemas.microsoft.com/office/powerpoint/2010/main" val="878065407"/>
              </p:ext>
            </p:extLst>
          </p:nvPr>
        </p:nvGraphicFramePr>
        <p:xfrm>
          <a:off x="615056" y="5463725"/>
          <a:ext cx="8395594" cy="1144035"/>
        </p:xfrm>
        <a:graphic>
          <a:graphicData uri="http://schemas.openxmlformats.org/drawingml/2006/table">
            <a:tbl>
              <a:tblPr>
                <a:tableStyleId>{616DA210-FB5B-4158-B5E0-FEB733F419BA}</a:tableStyleId>
              </a:tblPr>
              <a:tblGrid>
                <a:gridCol w="3944596"/>
                <a:gridCol w="1545855"/>
                <a:gridCol w="1399266"/>
                <a:gridCol w="1505877"/>
              </a:tblGrid>
              <a:tr h="195290">
                <a:tc>
                  <a:txBody>
                    <a:bodyPr/>
                    <a:lstStyle/>
                    <a:p>
                      <a:pPr algn="l" rtl="0" fontAlgn="ctr"/>
                      <a:r>
                        <a:rPr lang="ru-RU" sz="1200" b="1" i="0" u="none" strike="noStrike" dirty="0">
                          <a:solidFill>
                            <a:srgbClr val="000000"/>
                          </a:solidFill>
                          <a:effectLst/>
                          <a:latin typeface="Arial"/>
                        </a:rPr>
                        <a:t>Всего</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a:solidFill>
                            <a:srgbClr val="000000"/>
                          </a:solidFill>
                          <a:effectLst/>
                          <a:latin typeface="Arial"/>
                        </a:rPr>
                        <a:t>14 529 751,5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a:solidFill>
                            <a:srgbClr val="000000"/>
                          </a:solidFill>
                          <a:effectLst/>
                          <a:latin typeface="Arial"/>
                        </a:rPr>
                        <a:t>14 692 740,7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0" i="0" u="none" strike="noStrike">
                          <a:solidFill>
                            <a:srgbClr val="000000"/>
                          </a:solidFill>
                          <a:effectLst/>
                          <a:latin typeface="Arial"/>
                        </a:rPr>
                        <a:t>101,1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195290">
                <a:tc>
                  <a:txBody>
                    <a:bodyPr/>
                    <a:lstStyle/>
                    <a:p>
                      <a:pPr algn="just" rtl="0" fontAlgn="t"/>
                      <a:r>
                        <a:rPr lang="ru-RU" sz="1200" b="0" i="0" u="none" strike="noStrike">
                          <a:solidFill>
                            <a:srgbClr val="000000"/>
                          </a:solidFill>
                          <a:effectLst/>
                          <a:latin typeface="Arial"/>
                        </a:rPr>
                        <a:t>Дотации на выравнивание бюджетной обеспеченности субъектов Российской Федерации и муниципальных образований</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a:solidFill>
                            <a:srgbClr val="000000"/>
                          </a:solidFill>
                          <a:effectLst/>
                          <a:latin typeface="Arial"/>
                        </a:rPr>
                        <a:t>851 169,3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a:solidFill>
                            <a:srgbClr val="000000"/>
                          </a:solidFill>
                          <a:effectLst/>
                          <a:latin typeface="Arial"/>
                        </a:rPr>
                        <a:t>851 169,3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5290">
                <a:tc>
                  <a:txBody>
                    <a:bodyPr/>
                    <a:lstStyle/>
                    <a:p>
                      <a:pPr algn="just" rtl="0" fontAlgn="t"/>
                      <a:r>
                        <a:rPr lang="ru-RU" sz="1200" b="0" i="0" u="none" strike="noStrike">
                          <a:solidFill>
                            <a:srgbClr val="000000"/>
                          </a:solidFill>
                          <a:effectLst/>
                          <a:latin typeface="Arial"/>
                        </a:rPr>
                        <a:t>Иные дотации</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a:rPr>
                        <a:t>90 000,0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a:solidFill>
                            <a:srgbClr val="000000"/>
                          </a:solidFill>
                          <a:effectLst/>
                          <a:latin typeface="Arial"/>
                        </a:rPr>
                        <a:t>90 000,0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5290">
                <a:tc>
                  <a:txBody>
                    <a:bodyPr/>
                    <a:lstStyle/>
                    <a:p>
                      <a:pPr algn="just" rtl="0" fontAlgn="t"/>
                      <a:r>
                        <a:rPr lang="ru-RU" sz="1200" b="0" i="0" u="none" strike="noStrike">
                          <a:solidFill>
                            <a:srgbClr val="000000"/>
                          </a:solidFill>
                          <a:effectLst/>
                          <a:latin typeface="Arial"/>
                        </a:rPr>
                        <a:t>Прочие межбюджетные трансферты общего характера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a:rPr>
                        <a:t>13 588 582,2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a:solidFill>
                            <a:srgbClr val="000000"/>
                          </a:solidFill>
                          <a:effectLst/>
                          <a:latin typeface="Arial"/>
                        </a:rPr>
                        <a:t>13 751 571,4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a:solidFill>
                            <a:srgbClr val="000000"/>
                          </a:solidFill>
                          <a:effectLst/>
                          <a:latin typeface="Arial"/>
                        </a:rPr>
                        <a:t>101,2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3509420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605551" y="277636"/>
            <a:ext cx="8088112" cy="564884"/>
          </a:xfrm>
        </p:spPr>
        <p:txBody>
          <a:bodyPr>
            <a:normAutofit fontScale="77500" lnSpcReduction="20000"/>
          </a:bodyPr>
          <a:lstStyle/>
          <a:p>
            <a:r>
              <a:rPr lang="ru-RU" dirty="0" smtClean="0"/>
              <a:t>Бюджет Республики Татарстан сохранил в 2020 году социальную направленность </a:t>
            </a:r>
          </a:p>
          <a:p>
            <a:endParaRPr lang="ru-RU" dirty="0"/>
          </a:p>
        </p:txBody>
      </p:sp>
      <p:graphicFrame>
        <p:nvGraphicFramePr>
          <p:cNvPr id="9" name="Диаграмма 8"/>
          <p:cNvGraphicFramePr/>
          <p:nvPr>
            <p:extLst>
              <p:ext uri="{D42A27DB-BD31-4B8C-83A1-F6EECF244321}">
                <p14:modId xmlns:p14="http://schemas.microsoft.com/office/powerpoint/2010/main" val="322610081"/>
              </p:ext>
            </p:extLst>
          </p:nvPr>
        </p:nvGraphicFramePr>
        <p:xfrm>
          <a:off x="742949" y="2943225"/>
          <a:ext cx="8220075" cy="3800475"/>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1609725" y="2758559"/>
            <a:ext cx="6722802" cy="369332"/>
          </a:xfrm>
          <a:prstGeom prst="rect">
            <a:avLst/>
          </a:prstGeom>
          <a:noFill/>
        </p:spPr>
        <p:txBody>
          <a:bodyPr wrap="none" rtlCol="0">
            <a:spAutoFit/>
          </a:bodyPr>
          <a:lstStyle/>
          <a:p>
            <a:r>
              <a:rPr lang="ru-RU" b="1" i="1" dirty="0" smtClean="0"/>
              <a:t>Расходы по отраслям социальной сферы, тыс. рублей</a:t>
            </a:r>
            <a:endParaRPr lang="ru-RU" b="1" i="1" dirty="0"/>
          </a:p>
        </p:txBody>
      </p:sp>
      <p:graphicFrame>
        <p:nvGraphicFramePr>
          <p:cNvPr id="11" name="Диаграмма 10"/>
          <p:cNvGraphicFramePr/>
          <p:nvPr>
            <p:extLst>
              <p:ext uri="{D42A27DB-BD31-4B8C-83A1-F6EECF244321}">
                <p14:modId xmlns:p14="http://schemas.microsoft.com/office/powerpoint/2010/main" val="920766544"/>
              </p:ext>
            </p:extLst>
          </p:nvPr>
        </p:nvGraphicFramePr>
        <p:xfrm>
          <a:off x="847725" y="774832"/>
          <a:ext cx="7726162" cy="1873118"/>
        </p:xfrm>
        <a:graphic>
          <a:graphicData uri="http://schemas.openxmlformats.org/drawingml/2006/chart">
            <c:chart xmlns:c="http://schemas.openxmlformats.org/drawingml/2006/chart" xmlns:r="http://schemas.openxmlformats.org/officeDocument/2006/relationships" r:id="rId3"/>
          </a:graphicData>
        </a:graphic>
      </p:graphicFrame>
      <p:sp>
        <p:nvSpPr>
          <p:cNvPr id="12" name="Стрелка вправо 11"/>
          <p:cNvSpPr/>
          <p:nvPr/>
        </p:nvSpPr>
        <p:spPr>
          <a:xfrm flipH="1">
            <a:off x="4089041" y="1378016"/>
            <a:ext cx="1121133" cy="666750"/>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ru-RU" dirty="0" smtClean="0"/>
              <a:t>56,9%</a:t>
            </a:r>
            <a:endParaRPr lang="ru-RU" dirty="0"/>
          </a:p>
        </p:txBody>
      </p:sp>
    </p:spTree>
    <p:extLst>
      <p:ext uri="{BB962C8B-B14F-4D97-AF65-F5344CB8AC3E}">
        <p14:creationId xmlns:p14="http://schemas.microsoft.com/office/powerpoint/2010/main" val="10619545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52450" y="114619"/>
            <a:ext cx="8088112" cy="494736"/>
          </a:xfrm>
        </p:spPr>
        <p:txBody>
          <a:bodyPr>
            <a:noAutofit/>
          </a:bodyPr>
          <a:lstStyle/>
          <a:p>
            <a:r>
              <a:rPr lang="ru-RU" sz="1400" dirty="0" smtClean="0"/>
              <a:t>Меры социальной поддержки отдельных категорий граждан в Республике Татарстан</a:t>
            </a:r>
            <a:endParaRPr lang="ru-RU" sz="1400" dirty="0"/>
          </a:p>
        </p:txBody>
      </p:sp>
      <p:graphicFrame>
        <p:nvGraphicFramePr>
          <p:cNvPr id="2" name="Таблица 1"/>
          <p:cNvGraphicFramePr>
            <a:graphicFrameLocks noGrp="1"/>
          </p:cNvGraphicFramePr>
          <p:nvPr>
            <p:extLst>
              <p:ext uri="{D42A27DB-BD31-4B8C-83A1-F6EECF244321}">
                <p14:modId xmlns:p14="http://schemas.microsoft.com/office/powerpoint/2010/main" val="417431870"/>
              </p:ext>
            </p:extLst>
          </p:nvPr>
        </p:nvGraphicFramePr>
        <p:xfrm>
          <a:off x="514350" y="442807"/>
          <a:ext cx="8482475" cy="6261187"/>
        </p:xfrm>
        <a:graphic>
          <a:graphicData uri="http://schemas.openxmlformats.org/drawingml/2006/table">
            <a:tbl>
              <a:tblPr>
                <a:tableStyleId>{5C22544A-7EE6-4342-B048-85BDC9FD1C3A}</a:tableStyleId>
              </a:tblPr>
              <a:tblGrid>
                <a:gridCol w="689610"/>
                <a:gridCol w="510051"/>
                <a:gridCol w="541020"/>
                <a:gridCol w="2097258"/>
                <a:gridCol w="1406770"/>
                <a:gridCol w="1936652"/>
                <a:gridCol w="655320"/>
                <a:gridCol w="645794"/>
              </a:tblGrid>
              <a:tr h="104284">
                <a:tc rowSpan="2">
                  <a:txBody>
                    <a:bodyPr/>
                    <a:lstStyle/>
                    <a:p>
                      <a:pPr algn="ctr" fontAlgn="ctr"/>
                      <a:r>
                        <a:rPr lang="ru-RU" sz="800" u="none" strike="noStrike" dirty="0">
                          <a:solidFill>
                            <a:schemeClr val="tx1"/>
                          </a:solidFill>
                          <a:effectLst/>
                        </a:rPr>
                        <a:t>Категории получателей</a:t>
                      </a:r>
                      <a:endParaRPr lang="ru-RU" sz="800" b="0" i="0" u="none" strike="noStrike" dirty="0">
                        <a:solidFill>
                          <a:schemeClr val="tx1"/>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fontAlgn="ctr"/>
                      <a:r>
                        <a:rPr lang="ru-RU" sz="800" u="none" strike="noStrike">
                          <a:effectLst/>
                        </a:rPr>
                        <a:t>Численность, ед.изм.</a:t>
                      </a:r>
                      <a:endParaRPr lang="ru-RU" sz="800" b="0" i="0" u="none" strike="noStrike">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rowSpan="2">
                  <a:txBody>
                    <a:bodyPr/>
                    <a:lstStyle/>
                    <a:p>
                      <a:pPr algn="ctr" fontAlgn="ctr"/>
                      <a:r>
                        <a:rPr lang="ru-RU" sz="800" u="none" strike="noStrike">
                          <a:solidFill>
                            <a:schemeClr val="tx1"/>
                          </a:solidFill>
                          <a:effectLst/>
                        </a:rPr>
                        <a:t>Виды поддержки</a:t>
                      </a:r>
                      <a:endParaRPr lang="ru-RU" sz="800" b="0" i="0" u="none" strike="noStrike">
                        <a:solidFill>
                          <a:schemeClr val="tx1"/>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ru-RU" sz="800" u="none" strike="noStrike" dirty="0">
                          <a:solidFill>
                            <a:schemeClr val="tx1"/>
                          </a:solidFill>
                          <a:effectLst/>
                        </a:rPr>
                        <a:t>Размеры выплат (</a:t>
                      </a:r>
                      <a:r>
                        <a:rPr lang="ru-RU" sz="800" u="none" strike="noStrike" dirty="0" smtClean="0">
                          <a:solidFill>
                            <a:schemeClr val="tx1"/>
                          </a:solidFill>
                          <a:effectLst/>
                        </a:rPr>
                        <a:t>рублей)</a:t>
                      </a:r>
                      <a:endParaRPr lang="ru-RU" sz="800" b="0" i="0" u="none" strike="noStrike" dirty="0">
                        <a:solidFill>
                          <a:schemeClr val="tx1"/>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ru-RU" sz="800" u="none" strike="noStrike" dirty="0">
                          <a:solidFill>
                            <a:schemeClr val="tx1"/>
                          </a:solidFill>
                          <a:effectLst/>
                        </a:rPr>
                        <a:t>Правовое основание</a:t>
                      </a:r>
                      <a:br>
                        <a:rPr lang="ru-RU" sz="800" u="none" strike="noStrike" dirty="0">
                          <a:solidFill>
                            <a:schemeClr val="tx1"/>
                          </a:solidFill>
                          <a:effectLst/>
                        </a:rPr>
                      </a:br>
                      <a:r>
                        <a:rPr lang="ru-RU" sz="800" u="none" strike="noStrike" dirty="0">
                          <a:solidFill>
                            <a:schemeClr val="tx1"/>
                          </a:solidFill>
                          <a:effectLst/>
                        </a:rPr>
                        <a:t>(нормативный акт)</a:t>
                      </a:r>
                      <a:endParaRPr lang="ru-RU" sz="800" b="0" i="0" u="none" strike="noStrike" dirty="0">
                        <a:solidFill>
                          <a:schemeClr val="tx1"/>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fontAlgn="ctr"/>
                      <a:r>
                        <a:rPr lang="ru-RU" sz="800" u="none" strike="noStrike" dirty="0">
                          <a:effectLst/>
                        </a:rPr>
                        <a:t>Объем расходов, тыс. </a:t>
                      </a:r>
                      <a:r>
                        <a:rPr lang="ru-RU" sz="800" u="none" strike="noStrike" dirty="0" smtClean="0">
                          <a:effectLst/>
                        </a:rPr>
                        <a:t>руб.</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r>
              <a:tr h="256925">
                <a:tc vMerge="1">
                  <a:txBody>
                    <a:bodyPr/>
                    <a:lstStyle/>
                    <a:p>
                      <a:endParaRPr lang="ru-RU"/>
                    </a:p>
                  </a:txBody>
                  <a:tcPr/>
                </a:tc>
                <a:tc>
                  <a:txBody>
                    <a:bodyPr/>
                    <a:lstStyle/>
                    <a:p>
                      <a:pPr algn="ctr" fontAlgn="ctr"/>
                      <a:r>
                        <a:rPr lang="ru-RU" sz="800" u="none" strike="noStrike" dirty="0" smtClean="0">
                          <a:solidFill>
                            <a:schemeClr val="tx1"/>
                          </a:solidFill>
                          <a:effectLst/>
                        </a:rPr>
                        <a:t>2020 </a:t>
                      </a:r>
                      <a:r>
                        <a:rPr lang="ru-RU" sz="800" u="none" strike="noStrike" dirty="0">
                          <a:solidFill>
                            <a:schemeClr val="tx1"/>
                          </a:solidFill>
                          <a:effectLst/>
                        </a:rPr>
                        <a:t>(план)</a:t>
                      </a:r>
                      <a:endParaRPr lang="ru-RU" sz="800" b="0" i="0" u="none" strike="noStrike" dirty="0">
                        <a:solidFill>
                          <a:schemeClr val="tx1"/>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u="none" strike="noStrike" dirty="0" smtClean="0">
                          <a:solidFill>
                            <a:schemeClr val="tx1"/>
                          </a:solidFill>
                          <a:effectLst/>
                        </a:rPr>
                        <a:t>2020 </a:t>
                      </a:r>
                      <a:r>
                        <a:rPr lang="ru-RU" sz="800" u="none" strike="noStrike" dirty="0">
                          <a:solidFill>
                            <a:schemeClr val="tx1"/>
                          </a:solidFill>
                          <a:effectLst/>
                        </a:rPr>
                        <a:t>(факт)</a:t>
                      </a:r>
                      <a:endParaRPr lang="ru-RU" sz="800" b="0" i="0" u="none" strike="noStrike" dirty="0">
                        <a:solidFill>
                          <a:schemeClr val="tx1"/>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00" u="none" strike="noStrike" dirty="0" smtClean="0">
                          <a:solidFill>
                            <a:schemeClr val="tx1"/>
                          </a:solidFill>
                          <a:effectLst/>
                        </a:rPr>
                        <a:t>2020 </a:t>
                      </a:r>
                      <a:r>
                        <a:rPr lang="ru-RU" sz="800" u="none" strike="noStrike" dirty="0">
                          <a:solidFill>
                            <a:schemeClr val="tx1"/>
                          </a:solidFill>
                          <a:effectLst/>
                        </a:rPr>
                        <a:t>год (план)</a:t>
                      </a:r>
                      <a:endParaRPr lang="ru-RU" sz="800" b="0" i="0" u="none" strike="noStrike" dirty="0">
                        <a:solidFill>
                          <a:schemeClr val="tx1"/>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u="none" strike="noStrike" dirty="0" smtClean="0">
                          <a:solidFill>
                            <a:schemeClr val="tx1"/>
                          </a:solidFill>
                          <a:effectLst/>
                        </a:rPr>
                        <a:t>2020 </a:t>
                      </a:r>
                      <a:r>
                        <a:rPr lang="ru-RU" sz="800" u="none" strike="noStrike" dirty="0">
                          <a:solidFill>
                            <a:schemeClr val="tx1"/>
                          </a:solidFill>
                          <a:effectLst/>
                        </a:rPr>
                        <a:t>год (факт)</a:t>
                      </a:r>
                      <a:endParaRPr lang="ru-RU" sz="800" b="0" i="0" u="none" strike="noStrike" dirty="0">
                        <a:solidFill>
                          <a:schemeClr val="tx1"/>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39241">
                <a:tc>
                  <a:txBody>
                    <a:bodyPr/>
                    <a:lstStyle/>
                    <a:p>
                      <a:pPr algn="ctr" fontAlgn="t"/>
                      <a:r>
                        <a:rPr lang="ru-RU" sz="800" u="none" strike="noStrike" dirty="0">
                          <a:solidFill>
                            <a:schemeClr val="tx1"/>
                          </a:solidFill>
                          <a:effectLst/>
                        </a:rPr>
                        <a:t>Всего</a:t>
                      </a:r>
                      <a:endParaRPr lang="ru-RU" sz="800" b="0" i="0" u="none" strike="noStrike" dirty="0">
                        <a:solidFill>
                          <a:schemeClr val="tx1"/>
                        </a:solidFill>
                        <a:effectLst/>
                        <a:latin typeface="Times New Roman" panose="02020603050405020304" pitchFamily="18" charset="0"/>
                      </a:endParaRPr>
                    </a:p>
                  </a:txBody>
                  <a:tcPr marL="1308" marR="1308" marT="1308"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ru-RU" sz="800" u="none" strike="noStrike" dirty="0">
                          <a:solidFill>
                            <a:srgbClr val="FFC000"/>
                          </a:solidFill>
                          <a:effectLst/>
                        </a:rPr>
                        <a:t> </a:t>
                      </a:r>
                      <a:endParaRPr lang="ru-RU" sz="800" b="0" i="0" u="none" strike="noStrike" dirty="0">
                        <a:solidFill>
                          <a:srgbClr val="FFC000"/>
                        </a:solidFill>
                        <a:effectLst/>
                        <a:latin typeface="Times New Roman" panose="02020603050405020304" pitchFamily="18" charset="0"/>
                      </a:endParaRPr>
                    </a:p>
                  </a:txBody>
                  <a:tcPr marL="1308" marR="1308" marT="1308"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ru-RU" sz="800" u="none" strike="noStrike" dirty="0">
                          <a:solidFill>
                            <a:srgbClr val="FFC000"/>
                          </a:solidFill>
                          <a:effectLst/>
                        </a:rPr>
                        <a:t> </a:t>
                      </a:r>
                      <a:endParaRPr lang="ru-RU" sz="800" b="0" i="0" u="none" strike="noStrike" dirty="0">
                        <a:solidFill>
                          <a:srgbClr val="FFC000"/>
                        </a:solidFill>
                        <a:effectLst/>
                        <a:latin typeface="Times New Roman" panose="02020603050405020304" pitchFamily="18" charset="0"/>
                      </a:endParaRPr>
                    </a:p>
                  </a:txBody>
                  <a:tcPr marL="1308" marR="1308" marT="1308"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ru-RU" sz="800" u="none" strike="noStrike" dirty="0">
                          <a:solidFill>
                            <a:srgbClr val="FFC000"/>
                          </a:solidFill>
                          <a:effectLst/>
                        </a:rPr>
                        <a:t> </a:t>
                      </a:r>
                      <a:endParaRPr lang="ru-RU" sz="800" b="0" i="0" u="none" strike="noStrike" dirty="0">
                        <a:solidFill>
                          <a:srgbClr val="FFC000"/>
                        </a:solidFill>
                        <a:effectLst/>
                        <a:latin typeface="Times New Roman" panose="02020603050405020304" pitchFamily="18" charset="0"/>
                      </a:endParaRPr>
                    </a:p>
                  </a:txBody>
                  <a:tcPr marL="1308" marR="1308" marT="1308"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ru-RU" sz="800" u="none" strike="noStrike" dirty="0">
                          <a:solidFill>
                            <a:srgbClr val="FFC000"/>
                          </a:solidFill>
                          <a:effectLst/>
                        </a:rPr>
                        <a:t> </a:t>
                      </a:r>
                      <a:endParaRPr lang="ru-RU" sz="800" b="0" i="0" u="none" strike="noStrike" dirty="0">
                        <a:solidFill>
                          <a:srgbClr val="FFC000"/>
                        </a:solidFill>
                        <a:effectLst/>
                        <a:latin typeface="Times New Roman" panose="02020603050405020304" pitchFamily="18" charset="0"/>
                      </a:endParaRPr>
                    </a:p>
                  </a:txBody>
                  <a:tcPr marL="1308" marR="1308" marT="1308"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ru-RU" sz="800" u="none" strike="noStrike" dirty="0">
                          <a:solidFill>
                            <a:srgbClr val="FFC000"/>
                          </a:solidFill>
                          <a:effectLst/>
                        </a:rPr>
                        <a:t> </a:t>
                      </a:r>
                      <a:endParaRPr lang="ru-RU" sz="800" b="0" i="0" u="none" strike="noStrike" dirty="0">
                        <a:solidFill>
                          <a:srgbClr val="FFC000"/>
                        </a:solidFill>
                        <a:effectLst/>
                        <a:latin typeface="Times New Roman" panose="02020603050405020304" pitchFamily="18" charset="0"/>
                      </a:endParaRPr>
                    </a:p>
                  </a:txBody>
                  <a:tcPr marL="1308" marR="1308" marT="1308"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29 389 219,3</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27 935 525,7</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723347">
                <a:tc rowSpan="6">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Многодетные семьи</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rowSpan="3">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106 275</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rowSpan="3">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106 275</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ежемесячная субсидия на проезд обучающимся в общеобразовательных организациях и профессиональных образовательных организациях до окончания ими обучения, но не более чем до достижения ими возраста 18 лет</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субсидия на проезд 307 руб.  в месяц</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rowSpan="3">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Закон Республики  Татарстан от 08.12.2004 №63-ЗРТ "Об адресной социальной поддержке населения в Республике Татарстан"</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rowSpan="2">
                  <a:txBody>
                    <a:bodyPr/>
                    <a:lstStyle/>
                    <a:p>
                      <a:pPr marL="0" algn="ctr" defTabSz="685800" rtl="0" eaLnBrk="1" fontAlgn="t" latinLnBrk="0" hangingPunct="1"/>
                      <a:r>
                        <a:rPr lang="ru-RU" sz="800" b="0" i="0" u="none" strike="noStrike" kern="1200">
                          <a:solidFill>
                            <a:schemeClr val="tx1"/>
                          </a:solidFill>
                          <a:effectLst/>
                          <a:latin typeface="+mj-lt"/>
                          <a:ea typeface="+mn-ea"/>
                          <a:cs typeface="+mn-cs"/>
                        </a:rPr>
                        <a:t>301 239,9</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rowSpan="2">
                  <a:txBody>
                    <a:bodyPr/>
                    <a:lstStyle/>
                    <a:p>
                      <a:pPr marL="0" algn="ctr" defTabSz="685800" rtl="0" eaLnBrk="1" fontAlgn="t" latinLnBrk="0" hangingPunct="1"/>
                      <a:r>
                        <a:rPr lang="ru-RU" sz="800" b="0" i="0" u="none" strike="noStrike" kern="1200">
                          <a:solidFill>
                            <a:schemeClr val="tx1"/>
                          </a:solidFill>
                          <a:effectLst/>
                          <a:latin typeface="+mj-lt"/>
                          <a:ea typeface="+mn-ea"/>
                          <a:cs typeface="+mn-cs"/>
                        </a:rPr>
                        <a:t>300 732,9</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10638">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algn="ctr" defTabSz="685800" rtl="0" eaLnBrk="1" fontAlgn="t" latinLnBrk="0" hangingPunct="1"/>
                      <a:r>
                        <a:rPr lang="ru-RU" sz="800" b="0" i="0" u="none" strike="noStrike" kern="1200">
                          <a:solidFill>
                            <a:schemeClr val="tx1"/>
                          </a:solidFill>
                          <a:effectLst/>
                          <a:latin typeface="+mj-lt"/>
                          <a:ea typeface="+mn-ea"/>
                          <a:cs typeface="+mn-cs"/>
                        </a:rPr>
                        <a:t>субсидия на приобретение лекарственных средств на детей в возрасте до 6 лет</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субсидия на лекарства  136 руб. в месяц</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vMerge="1">
                  <a:txBody>
                    <a:bodyPr/>
                    <a:lstStyle/>
                    <a:p>
                      <a:endParaRPr lang="ru-RU"/>
                    </a:p>
                  </a:txBody>
                  <a:tcPr/>
                </a:tc>
                <a:tc vMerge="1">
                  <a:txBody>
                    <a:bodyPr/>
                    <a:lstStyle/>
                    <a:p>
                      <a:endParaRPr lang="ru-RU"/>
                    </a:p>
                  </a:txBody>
                  <a:tcPr/>
                </a:tc>
                <a:tc vMerge="1">
                  <a:txBody>
                    <a:bodyPr/>
                    <a:lstStyle/>
                    <a:p>
                      <a:endParaRPr lang="ru-RU"/>
                    </a:p>
                  </a:txBody>
                  <a:tcPr/>
                </a:tc>
              </a:tr>
              <a:tr h="516993">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algn="ctr" defTabSz="685800" rtl="0" eaLnBrk="1" fontAlgn="t" latinLnBrk="0" hangingPunct="1"/>
                      <a:r>
                        <a:rPr lang="ru-RU" sz="800" b="0" i="0" u="none" strike="noStrike" kern="1200">
                          <a:solidFill>
                            <a:schemeClr val="tx1"/>
                          </a:solidFill>
                          <a:effectLst/>
                          <a:latin typeface="+mj-lt"/>
                          <a:ea typeface="+mn-ea"/>
                          <a:cs typeface="+mn-cs"/>
                        </a:rPr>
                        <a:t>субсидия в размере 30% расходов на оплату жилья и коммунальных услуг в пределах социальной нормы площади жилья инормативов потребления услуг для населения</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vMerge="1">
                  <a:txBody>
                    <a:bodyPr/>
                    <a:lstStyle/>
                    <a:p>
                      <a:endParaRPr lang="ru-RU"/>
                    </a:p>
                  </a:txBody>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466 144,0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465 580,3</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516993">
                <a:tc vMerge="1">
                  <a:txBody>
                    <a:bodyPr/>
                    <a:lstStyle/>
                    <a:p>
                      <a:endParaRPr lang="ru-RU"/>
                    </a:p>
                  </a:txBody>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60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16</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пособия семьям, воспитывающим трех и более одновременно рожденных детей</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единовременное пособие- 10 000 руб.</a:t>
                      </a:r>
                      <a:br>
                        <a:rPr lang="ru-RU" sz="800" b="0" i="0" u="none" strike="noStrike" kern="1200" dirty="0">
                          <a:solidFill>
                            <a:schemeClr val="tx1"/>
                          </a:solidFill>
                          <a:effectLst/>
                          <a:latin typeface="+mj-lt"/>
                          <a:ea typeface="+mn-ea"/>
                          <a:cs typeface="+mn-cs"/>
                        </a:rPr>
                      </a:br>
                      <a:r>
                        <a:rPr lang="ru-RU" sz="800" b="0" i="0" u="none" strike="noStrike" kern="1200" dirty="0">
                          <a:solidFill>
                            <a:schemeClr val="tx1"/>
                          </a:solidFill>
                          <a:effectLst/>
                          <a:latin typeface="+mj-lt"/>
                          <a:ea typeface="+mn-ea"/>
                          <a:cs typeface="+mn-cs"/>
                        </a:rPr>
                        <a:t>ежемесячное пособие- 1000 руб.</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Указ Президента РТ от 20.08.2008 №УП-397 "О дополнительных мерах социальной поддержки семей с детьми в связи с рождением одновременно трех и более детей"</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1 494,7</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250,9</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723347">
                <a:tc vMerge="1">
                  <a:txBody>
                    <a:bodyPr/>
                    <a:lstStyle/>
                    <a:p>
                      <a:endParaRPr lang="ru-RU"/>
                    </a:p>
                  </a:txBody>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46</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46</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обеспечение жильем многодетных семей, имеющих пять и более детей, нуждающихся в улучшении жилищных условий</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порядка 4 600,0 </a:t>
                      </a:r>
                      <a:r>
                        <a:rPr lang="ru-RU" sz="800" b="0" i="0" u="none" strike="noStrike" kern="1200" dirty="0" err="1">
                          <a:solidFill>
                            <a:schemeClr val="tx1"/>
                          </a:solidFill>
                          <a:effectLst/>
                          <a:latin typeface="+mj-lt"/>
                          <a:ea typeface="+mn-ea"/>
                          <a:cs typeface="+mn-cs"/>
                        </a:rPr>
                        <a:t>тыс.руб</a:t>
                      </a:r>
                      <a:r>
                        <a:rPr lang="ru-RU" sz="800" b="0" i="0" u="none" strike="noStrike" kern="1200" dirty="0">
                          <a:solidFill>
                            <a:schemeClr val="tx1"/>
                          </a:solidFill>
                          <a:effectLst/>
                          <a:latin typeface="+mj-lt"/>
                          <a:ea typeface="+mn-ea"/>
                          <a:cs typeface="+mn-cs"/>
                        </a:rPr>
                        <a:t>. на семью</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Постановление КМ РТ от 03.10.2019 № 888 "Об утверждении государственной программы "Обеспечение качественным жильем и услугами жилищно-коммунального хозяйства населения Республики Татарстан"</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211 892,6</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211 810,7</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620170">
                <a:tc vMerge="1">
                  <a:txBody>
                    <a:bodyPr/>
                    <a:lstStyle/>
                    <a:p>
                      <a:endParaRPr lang="ru-RU"/>
                    </a:p>
                  </a:txBody>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74</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26</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выплата денежного вознаграждения матерям, награжденным медалью Республики Татарстан «</a:t>
                      </a:r>
                      <a:r>
                        <a:rPr lang="ru-RU" sz="800" b="0" i="0" u="none" strike="noStrike" kern="1200" dirty="0" err="1">
                          <a:solidFill>
                            <a:schemeClr val="tx1"/>
                          </a:solidFill>
                          <a:effectLst/>
                          <a:latin typeface="+mj-lt"/>
                          <a:ea typeface="+mn-ea"/>
                          <a:cs typeface="+mn-cs"/>
                        </a:rPr>
                        <a:t>Ана</a:t>
                      </a:r>
                      <a:r>
                        <a:rPr lang="ru-RU" sz="800" b="0" i="0" u="none" strike="noStrike" kern="1200" dirty="0">
                          <a:solidFill>
                            <a:schemeClr val="tx1"/>
                          </a:solidFill>
                          <a:effectLst/>
                          <a:latin typeface="+mj-lt"/>
                          <a:ea typeface="+mn-ea"/>
                          <a:cs typeface="+mn-cs"/>
                        </a:rPr>
                        <a:t> даны - Материнская слава»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матерям, воспитавшим пять детей, - 50 000 рублей</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Указ Президента Республики Татарстан от 02.11.2000г. № УП-828 «О порядке рассмотрения и представления документов к награждению медалью Республики Татарстан «</a:t>
                      </a:r>
                      <a:r>
                        <a:rPr lang="ru-RU" sz="800" b="0" i="0" u="none" strike="noStrike" kern="1200" dirty="0" err="1">
                          <a:solidFill>
                            <a:schemeClr val="tx1"/>
                          </a:solidFill>
                          <a:effectLst/>
                          <a:latin typeface="+mj-lt"/>
                          <a:ea typeface="+mn-ea"/>
                          <a:cs typeface="+mn-cs"/>
                        </a:rPr>
                        <a:t>Ана</a:t>
                      </a:r>
                      <a:r>
                        <a:rPr lang="ru-RU" sz="800" b="0" i="0" u="none" strike="noStrike" kern="1200" dirty="0">
                          <a:solidFill>
                            <a:schemeClr val="tx1"/>
                          </a:solidFill>
                          <a:effectLst/>
                          <a:latin typeface="+mj-lt"/>
                          <a:ea typeface="+mn-ea"/>
                          <a:cs typeface="+mn-cs"/>
                        </a:rPr>
                        <a:t> даны - Материнская слава»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3 700,0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1 290,0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835518">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Молодые семьи</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48</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48</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Оказание дополнительных мер государственной поддержки в решении жилищных проблем молодым семьям, признанным в установленном порядке нуждающимися в улучшении жилищных условий</a:t>
                      </a:r>
                      <a:br>
                        <a:rPr lang="ru-RU" sz="800" b="0" i="0" u="none" strike="noStrike" kern="1200" dirty="0">
                          <a:solidFill>
                            <a:schemeClr val="tx1"/>
                          </a:solidFill>
                          <a:effectLst/>
                          <a:latin typeface="+mj-lt"/>
                          <a:ea typeface="+mn-ea"/>
                          <a:cs typeface="+mn-cs"/>
                        </a:rPr>
                      </a:br>
                      <a:endParaRPr lang="ru-RU" sz="800" b="0" i="0" u="none" strike="noStrike" kern="1200" dirty="0">
                        <a:solidFill>
                          <a:schemeClr val="tx1"/>
                        </a:solidFill>
                        <a:effectLst/>
                        <a:latin typeface="+mj-lt"/>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порядка 1 300,0 </a:t>
                      </a:r>
                      <a:r>
                        <a:rPr lang="ru-RU" sz="800" b="0" i="0" u="none" strike="noStrike" kern="1200" dirty="0" err="1">
                          <a:solidFill>
                            <a:schemeClr val="tx1"/>
                          </a:solidFill>
                          <a:effectLst/>
                          <a:latin typeface="+mj-lt"/>
                          <a:ea typeface="+mn-ea"/>
                          <a:cs typeface="+mn-cs"/>
                        </a:rPr>
                        <a:t>тыс.рублей</a:t>
                      </a:r>
                      <a:r>
                        <a:rPr lang="ru-RU" sz="800" b="0" i="0" u="none" strike="noStrike" kern="1200" dirty="0">
                          <a:solidFill>
                            <a:schemeClr val="tx1"/>
                          </a:solidFill>
                          <a:effectLst/>
                          <a:latin typeface="+mj-lt"/>
                          <a:ea typeface="+mn-ea"/>
                          <a:cs typeface="+mn-cs"/>
                        </a:rPr>
                        <a:t> на семью</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
                      </a:r>
                      <a:br>
                        <a:rPr lang="ru-RU" sz="800" b="0" i="0" u="none" strike="noStrike" kern="1200" dirty="0">
                          <a:solidFill>
                            <a:schemeClr val="tx1"/>
                          </a:solidFill>
                          <a:effectLst/>
                          <a:latin typeface="+mj-lt"/>
                          <a:ea typeface="+mn-ea"/>
                          <a:cs typeface="+mn-cs"/>
                        </a:rPr>
                      </a:br>
                      <a:r>
                        <a:rPr lang="ru-RU" sz="800" b="0" i="0" u="none" strike="noStrike" kern="1200" dirty="0">
                          <a:solidFill>
                            <a:schemeClr val="tx1"/>
                          </a:solidFill>
                          <a:effectLst/>
                          <a:latin typeface="+mj-lt"/>
                          <a:ea typeface="+mn-ea"/>
                          <a:cs typeface="+mn-cs"/>
                        </a:rPr>
                        <a:t>Постановление КМ РТ от 30.04.2014 г. №289 «Об утверждении государственной программы «Обеспечение качественным жильем и услугами жилищно-коммунального хозяйства населения Республики Татарстан на 2014 - 2021 годы»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63 342,5</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62 775,1</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723347">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Семьи с детьми</a:t>
                      </a: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75 000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54 830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ежемесячное пособие на ребенка в возрасте до 16 лет (на учащегося общеобразовательного учреждения - до окончания им обучения, но не более чем до достижения им возраста 18 лет)</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ежемесячное пособие на ребенка до 16 лет- 334 руб., ежемесячное на ребенка одинокой матери-882 руб., ежемесячное пособие на ребенка, родители которого уклон. от алиментов, детям военнослужащих-499 руб.</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Закон Республики  Татарстан от 08.12.2004 №63-ЗРТ "Об адресной социальной поддержке населения в Республике Татарстан"</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392 438,0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331 740,8</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1293301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14350" y="198439"/>
            <a:ext cx="8088112" cy="494736"/>
          </a:xfrm>
        </p:spPr>
        <p:txBody>
          <a:bodyPr>
            <a:noAutofit/>
          </a:bodyPr>
          <a:lstStyle/>
          <a:p>
            <a:r>
              <a:rPr lang="ru-RU" sz="1400" dirty="0" smtClean="0"/>
              <a:t>Меры социальной поддержки отдельных категорий граждан в Республике Татарстан</a:t>
            </a:r>
            <a:endParaRPr lang="ru-RU" sz="1400" dirty="0"/>
          </a:p>
        </p:txBody>
      </p:sp>
      <p:graphicFrame>
        <p:nvGraphicFramePr>
          <p:cNvPr id="2" name="Таблица 1"/>
          <p:cNvGraphicFramePr>
            <a:graphicFrameLocks noGrp="1"/>
          </p:cNvGraphicFramePr>
          <p:nvPr>
            <p:extLst>
              <p:ext uri="{D42A27DB-BD31-4B8C-83A1-F6EECF244321}">
                <p14:modId xmlns:p14="http://schemas.microsoft.com/office/powerpoint/2010/main" val="858442422"/>
              </p:ext>
            </p:extLst>
          </p:nvPr>
        </p:nvGraphicFramePr>
        <p:xfrm>
          <a:off x="499599" y="540778"/>
          <a:ext cx="8482475" cy="4774641"/>
        </p:xfrm>
        <a:graphic>
          <a:graphicData uri="http://schemas.openxmlformats.org/drawingml/2006/table">
            <a:tbl>
              <a:tblPr>
                <a:tableStyleId>{5C22544A-7EE6-4342-B048-85BDC9FD1C3A}</a:tableStyleId>
              </a:tblPr>
              <a:tblGrid>
                <a:gridCol w="696741"/>
                <a:gridCol w="502920"/>
                <a:gridCol w="541020"/>
                <a:gridCol w="1862797"/>
                <a:gridCol w="1641231"/>
                <a:gridCol w="1936652"/>
                <a:gridCol w="655320"/>
                <a:gridCol w="645794"/>
              </a:tblGrid>
              <a:tr h="55933">
                <a:tc rowSpan="2">
                  <a:txBody>
                    <a:bodyPr/>
                    <a:lstStyle/>
                    <a:p>
                      <a:pPr algn="ctr" fontAlgn="ctr"/>
                      <a:r>
                        <a:rPr lang="ru-RU" sz="800" u="none" strike="noStrike" dirty="0">
                          <a:solidFill>
                            <a:schemeClr val="tx1"/>
                          </a:solidFill>
                          <a:effectLst/>
                        </a:rPr>
                        <a:t>Категории получателей</a:t>
                      </a:r>
                      <a:endParaRPr lang="ru-RU" sz="800" b="0" i="0" u="none" strike="noStrike" dirty="0">
                        <a:solidFill>
                          <a:schemeClr val="tx1"/>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fontAlgn="ctr"/>
                      <a:r>
                        <a:rPr lang="ru-RU" sz="800" u="none" strike="noStrike">
                          <a:effectLst/>
                        </a:rPr>
                        <a:t>Численность, ед.изм.</a:t>
                      </a:r>
                      <a:endParaRPr lang="ru-RU" sz="800" b="0" i="0" u="none" strike="noStrike">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rowSpan="2">
                  <a:txBody>
                    <a:bodyPr/>
                    <a:lstStyle/>
                    <a:p>
                      <a:pPr algn="ctr" fontAlgn="ctr"/>
                      <a:r>
                        <a:rPr lang="ru-RU" sz="800" u="none" strike="noStrike">
                          <a:solidFill>
                            <a:schemeClr val="tx1"/>
                          </a:solidFill>
                          <a:effectLst/>
                        </a:rPr>
                        <a:t>Виды поддержки</a:t>
                      </a:r>
                      <a:endParaRPr lang="ru-RU" sz="800" b="0" i="0" u="none" strike="noStrike">
                        <a:solidFill>
                          <a:schemeClr val="tx1"/>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ru-RU" sz="800" u="none" strike="noStrike" dirty="0">
                          <a:solidFill>
                            <a:schemeClr val="tx1"/>
                          </a:solidFill>
                          <a:effectLst/>
                        </a:rPr>
                        <a:t>Размеры выплат (</a:t>
                      </a:r>
                      <a:r>
                        <a:rPr lang="ru-RU" sz="800" u="none" strike="noStrike" dirty="0" smtClean="0">
                          <a:solidFill>
                            <a:schemeClr val="tx1"/>
                          </a:solidFill>
                          <a:effectLst/>
                        </a:rPr>
                        <a:t>рублей)</a:t>
                      </a:r>
                      <a:endParaRPr lang="ru-RU" sz="800" b="0" i="0" u="none" strike="noStrike" dirty="0">
                        <a:solidFill>
                          <a:schemeClr val="tx1"/>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ru-RU" sz="800" u="none" strike="noStrike" dirty="0">
                          <a:solidFill>
                            <a:schemeClr val="tx1"/>
                          </a:solidFill>
                          <a:effectLst/>
                        </a:rPr>
                        <a:t>Правовое основание</a:t>
                      </a:r>
                      <a:br>
                        <a:rPr lang="ru-RU" sz="800" u="none" strike="noStrike" dirty="0">
                          <a:solidFill>
                            <a:schemeClr val="tx1"/>
                          </a:solidFill>
                          <a:effectLst/>
                        </a:rPr>
                      </a:br>
                      <a:r>
                        <a:rPr lang="ru-RU" sz="800" u="none" strike="noStrike" dirty="0">
                          <a:solidFill>
                            <a:schemeClr val="tx1"/>
                          </a:solidFill>
                          <a:effectLst/>
                        </a:rPr>
                        <a:t>(нормативный акт)</a:t>
                      </a:r>
                      <a:endParaRPr lang="ru-RU" sz="800" b="0" i="0" u="none" strike="noStrike" dirty="0">
                        <a:solidFill>
                          <a:schemeClr val="tx1"/>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fontAlgn="ctr"/>
                      <a:r>
                        <a:rPr lang="ru-RU" sz="800" u="none" strike="noStrike">
                          <a:effectLst/>
                        </a:rPr>
                        <a:t>Объем расходов, тыс. руб.</a:t>
                      </a:r>
                      <a:endParaRPr lang="ru-RU" sz="800" b="0" i="0" u="none" strike="noStrike">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r>
              <a:tr h="106273">
                <a:tc vMerge="1">
                  <a:txBody>
                    <a:bodyPr/>
                    <a:lstStyle/>
                    <a:p>
                      <a:endParaRPr lang="ru-RU"/>
                    </a:p>
                  </a:txBody>
                  <a:tcPr/>
                </a:tc>
                <a:tc>
                  <a:txBody>
                    <a:bodyPr/>
                    <a:lstStyle/>
                    <a:p>
                      <a:pPr algn="ctr" fontAlgn="ctr"/>
                      <a:r>
                        <a:rPr lang="ru-RU" sz="800" u="none" strike="noStrike" dirty="0" smtClean="0">
                          <a:solidFill>
                            <a:schemeClr val="tx1"/>
                          </a:solidFill>
                          <a:effectLst/>
                        </a:rPr>
                        <a:t>2020 </a:t>
                      </a:r>
                      <a:r>
                        <a:rPr lang="ru-RU" sz="800" u="none" strike="noStrike" dirty="0">
                          <a:solidFill>
                            <a:schemeClr val="tx1"/>
                          </a:solidFill>
                          <a:effectLst/>
                        </a:rPr>
                        <a:t>(план)</a:t>
                      </a:r>
                      <a:endParaRPr lang="ru-RU" sz="800" b="0" i="0" u="none" strike="noStrike" dirty="0">
                        <a:solidFill>
                          <a:schemeClr val="tx1"/>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u="none" strike="noStrike" dirty="0" smtClean="0">
                          <a:solidFill>
                            <a:schemeClr val="tx1"/>
                          </a:solidFill>
                          <a:effectLst/>
                        </a:rPr>
                        <a:t>2020 </a:t>
                      </a:r>
                      <a:r>
                        <a:rPr lang="ru-RU" sz="800" u="none" strike="noStrike" dirty="0">
                          <a:solidFill>
                            <a:schemeClr val="tx1"/>
                          </a:solidFill>
                          <a:effectLst/>
                        </a:rPr>
                        <a:t>(факт)</a:t>
                      </a:r>
                      <a:endParaRPr lang="ru-RU" sz="800" b="0" i="0" u="none" strike="noStrike" dirty="0">
                        <a:solidFill>
                          <a:schemeClr val="tx1"/>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00" u="none" strike="noStrike" dirty="0" smtClean="0">
                          <a:solidFill>
                            <a:schemeClr val="tx1"/>
                          </a:solidFill>
                          <a:effectLst/>
                        </a:rPr>
                        <a:t>2020 </a:t>
                      </a:r>
                      <a:r>
                        <a:rPr lang="ru-RU" sz="800" u="none" strike="noStrike" dirty="0">
                          <a:solidFill>
                            <a:schemeClr val="tx1"/>
                          </a:solidFill>
                          <a:effectLst/>
                        </a:rPr>
                        <a:t>год (план)</a:t>
                      </a:r>
                      <a:endParaRPr lang="ru-RU" sz="800" b="0" i="0" u="none" strike="noStrike" dirty="0">
                        <a:solidFill>
                          <a:schemeClr val="tx1"/>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u="none" strike="noStrike" dirty="0" smtClean="0">
                          <a:solidFill>
                            <a:schemeClr val="tx1"/>
                          </a:solidFill>
                          <a:effectLst/>
                        </a:rPr>
                        <a:t>2020 </a:t>
                      </a:r>
                      <a:r>
                        <a:rPr lang="ru-RU" sz="800" u="none" strike="noStrike" dirty="0">
                          <a:solidFill>
                            <a:schemeClr val="tx1"/>
                          </a:solidFill>
                          <a:effectLst/>
                        </a:rPr>
                        <a:t>год (факт)</a:t>
                      </a:r>
                      <a:endParaRPr lang="ru-RU" sz="800" b="0" i="0" u="none" strike="noStrike" dirty="0">
                        <a:solidFill>
                          <a:schemeClr val="tx1"/>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262883">
                <a:tc>
                  <a:txBody>
                    <a:bodyPr/>
                    <a:lstStyle/>
                    <a:p>
                      <a:pPr algn="ctr" fontAlgn="t"/>
                      <a:r>
                        <a:rPr lang="ru-RU" sz="800" u="none" strike="noStrike" dirty="0">
                          <a:solidFill>
                            <a:schemeClr val="tx1"/>
                          </a:solidFill>
                          <a:effectLst/>
                        </a:rPr>
                        <a:t>Семьи с детьми</a:t>
                      </a:r>
                      <a:endParaRPr lang="ru-RU" sz="800" b="0" i="0" u="none" strike="noStrike" dirty="0">
                        <a:solidFill>
                          <a:schemeClr val="tx1"/>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160 000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132 290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компенсация за присмотр и уход за детьми в государственных и муниципальных образовательных организациях, реализующих образовательную программу дошкольного образования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20% на первого ребенка, 50% на второго, 70% на третьего и последующих детей от среднего размера родительской платы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Постановление КМ РТ от 18.01.2007 № 9 "О компенсации части родительской платы за присмотр и уход за ребенком в образовательных организациях, реализующих образовательную программу дошкольного образования"</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1 009 247,0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912 077,5</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58475">
                <a:tc rowSpan="4">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Дети</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232 498</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a:solidFill>
                            <a:schemeClr val="tx1"/>
                          </a:solidFill>
                          <a:effectLst/>
                          <a:latin typeface="+mj-lt"/>
                          <a:ea typeface="+mn-ea"/>
                          <a:cs typeface="+mn-cs"/>
                        </a:rPr>
                        <a:t>207 874</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a:solidFill>
                            <a:schemeClr val="tx1"/>
                          </a:solidFill>
                          <a:effectLst/>
                          <a:latin typeface="+mj-lt"/>
                          <a:ea typeface="+mn-ea"/>
                          <a:cs typeface="+mn-cs"/>
                        </a:rPr>
                        <a:t>обеспечение питанием обучающихся в общеобразовательных организациях и профессиональных образовательных организациях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a:solidFill>
                            <a:schemeClr val="tx1"/>
                          </a:solidFill>
                          <a:effectLst/>
                          <a:latin typeface="+mj-lt"/>
                          <a:ea typeface="+mn-ea"/>
                          <a:cs typeface="+mn-cs"/>
                        </a:rPr>
                        <a:t>7,7 руб. в день в период обучения</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a:solidFill>
                            <a:schemeClr val="tx1"/>
                          </a:solidFill>
                          <a:effectLst/>
                          <a:latin typeface="+mj-lt"/>
                          <a:ea typeface="+mn-ea"/>
                          <a:cs typeface="+mn-cs"/>
                        </a:rPr>
                        <a:t>Закон Республики  Татарстан от 08.12.2004 №63-ЗРТ "Об адресной социальной поддержке населения в Республике Татарстан"</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a:solidFill>
                            <a:schemeClr val="tx1"/>
                          </a:solidFill>
                          <a:effectLst/>
                          <a:latin typeface="+mj-lt"/>
                          <a:ea typeface="+mn-ea"/>
                          <a:cs typeface="+mn-cs"/>
                        </a:rPr>
                        <a:t>633 205,3</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a:solidFill>
                            <a:schemeClr val="tx1"/>
                          </a:solidFill>
                          <a:effectLst/>
                          <a:latin typeface="+mj-lt"/>
                          <a:ea typeface="+mn-ea"/>
                          <a:cs typeface="+mn-cs"/>
                        </a:rPr>
                        <a:t>566 140,8</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62883">
                <a:tc vMerge="1">
                  <a:txBody>
                    <a:bodyPr/>
                    <a:lstStyle/>
                    <a:p>
                      <a:endParaRPr lang="ru-RU"/>
                    </a:p>
                  </a:txBody>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218 865</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139 449</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оздоровление детей в лагерях, санаториях, санаториях-профилакториях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средняя стоимость путевки 18 000 руб.</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ПКМ РТ № 158 "Об утверждении государственной программы "Развитие молодежной политики в РТ на 2019-2025 </a:t>
                      </a:r>
                      <a:r>
                        <a:rPr lang="ru-RU" sz="800" b="0" i="0" u="none" strike="noStrike" kern="1200" dirty="0" err="1">
                          <a:solidFill>
                            <a:schemeClr val="tx1"/>
                          </a:solidFill>
                          <a:effectLst/>
                          <a:latin typeface="+mj-lt"/>
                          <a:ea typeface="+mn-ea"/>
                          <a:cs typeface="+mn-cs"/>
                        </a:rPr>
                        <a:t>гг</a:t>
                      </a:r>
                      <a:r>
                        <a:rPr lang="ru-RU" sz="800" b="0" i="0" u="none" strike="noStrike" kern="1200" dirty="0">
                          <a:solidFill>
                            <a:schemeClr val="tx1"/>
                          </a:solidFill>
                          <a:effectLst/>
                          <a:latin typeface="+mj-lt"/>
                          <a:ea typeface="+mn-ea"/>
                          <a:cs typeface="+mn-cs"/>
                        </a:rPr>
                        <a:t>"</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1 047 608,0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1 009 088,7</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67798">
                <a:tc vMerge="1">
                  <a:txBody>
                    <a:bodyPr/>
                    <a:lstStyle/>
                    <a:p>
                      <a:endParaRPr lang="ru-RU"/>
                    </a:p>
                  </a:txBody>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500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323</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ежемесячная денежная выплата детям-инвалидам в возрасте до 18 лет, нуждающимся в постоянном постороннем уходе (помощи, надзоре)</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 разница между 8 941 рублями и среднедушевым доходом семьи</a:t>
                      </a:r>
                      <a:br>
                        <a:rPr lang="ru-RU" sz="800" b="0" i="0" u="none" strike="noStrike" kern="1200" dirty="0">
                          <a:solidFill>
                            <a:schemeClr val="tx1"/>
                          </a:solidFill>
                          <a:effectLst/>
                          <a:latin typeface="+mj-lt"/>
                          <a:ea typeface="+mn-ea"/>
                          <a:cs typeface="+mn-cs"/>
                        </a:rPr>
                      </a:br>
                      <a:r>
                        <a:rPr lang="ru-RU" sz="800" b="0" i="0" u="none" strike="noStrike" kern="1200" dirty="0">
                          <a:solidFill>
                            <a:schemeClr val="tx1"/>
                          </a:solidFill>
                          <a:effectLst/>
                          <a:latin typeface="+mj-lt"/>
                          <a:ea typeface="+mn-ea"/>
                          <a:cs typeface="+mn-cs"/>
                        </a:rPr>
                        <a:t/>
                      </a:r>
                      <a:br>
                        <a:rPr lang="ru-RU" sz="800" b="0" i="0" u="none" strike="noStrike" kern="1200" dirty="0">
                          <a:solidFill>
                            <a:schemeClr val="tx1"/>
                          </a:solidFill>
                          <a:effectLst/>
                          <a:latin typeface="+mj-lt"/>
                          <a:ea typeface="+mn-ea"/>
                          <a:cs typeface="+mn-cs"/>
                        </a:rPr>
                      </a:br>
                      <a:endParaRPr lang="ru-RU" sz="800" b="0" i="0" u="none" strike="noStrike" kern="1200" dirty="0">
                        <a:solidFill>
                          <a:schemeClr val="tx1"/>
                        </a:solidFill>
                        <a:effectLst/>
                        <a:latin typeface="+mj-lt"/>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Постановление Кабинета Министров Республики Татарстан от 07.03.2012г. № 188 "О дополнительной ежемесячной денежной выплате детям-инвалидам, нуждающимся в постоянном постороннем уходе (помощи, надзоре)"</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25 963,6</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11 129,7</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10679">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a:solidFill>
                            <a:schemeClr val="tx1"/>
                          </a:solidFill>
                          <a:effectLst/>
                          <a:latin typeface="+mj-lt"/>
                          <a:ea typeface="+mn-ea"/>
                          <a:cs typeface="+mn-cs"/>
                        </a:rPr>
                        <a:t>37 677</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a:solidFill>
                            <a:schemeClr val="tx1"/>
                          </a:solidFill>
                          <a:effectLst/>
                          <a:latin typeface="+mj-lt"/>
                          <a:ea typeface="+mn-ea"/>
                          <a:cs typeface="+mn-cs"/>
                        </a:rPr>
                        <a:t>37 337</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a:solidFill>
                            <a:schemeClr val="tx1"/>
                          </a:solidFill>
                          <a:effectLst/>
                          <a:latin typeface="+mj-lt"/>
                          <a:ea typeface="+mn-ea"/>
                          <a:cs typeface="+mn-cs"/>
                        </a:rPr>
                        <a:t>безвозмездное обеспечение детей первых трех лет жизни специальными молочными продуктами и смесями по рецептам врачей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по нормативным затратам на безвозмездное обеспечение специальными молочными продуктами детского питания детей первых трех лет жизни</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a:solidFill>
                            <a:schemeClr val="tx1"/>
                          </a:solidFill>
                          <a:effectLst/>
                          <a:latin typeface="+mj-lt"/>
                          <a:ea typeface="+mn-ea"/>
                          <a:cs typeface="+mn-cs"/>
                        </a:rPr>
                        <a:t>Закон Республики  Татарстан от 08.12.2004 №63-ЗРТ "Об адресной социальной поддержке населения в Республике Татарстан"</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a:solidFill>
                            <a:schemeClr val="tx1"/>
                          </a:solidFill>
                          <a:effectLst/>
                          <a:latin typeface="+mj-lt"/>
                          <a:ea typeface="+mn-ea"/>
                          <a:cs typeface="+mn-cs"/>
                        </a:rPr>
                        <a:t>465 631,2</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463 931,2</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58475">
                <a:tc rowSpan="2">
                  <a:txBody>
                    <a:bodyPr/>
                    <a:lstStyle/>
                    <a:p>
                      <a:r>
                        <a:rPr lang="ru-RU" sz="800" u="none" strike="noStrike" kern="1200" dirty="0" smtClean="0">
                          <a:solidFill>
                            <a:schemeClr val="tx1"/>
                          </a:solidFill>
                          <a:effectLst/>
                          <a:latin typeface="+mn-lt"/>
                          <a:ea typeface="+mn-ea"/>
                          <a:cs typeface="+mn-cs"/>
                        </a:rPr>
                        <a:t>Дети-сироты и дети, оставшиеся без попечения родителей, лиц из их числа</a:t>
                      </a:r>
                      <a:endParaRPr lang="ru-RU" sz="800" u="none" strike="noStrike"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8 026</a:t>
                      </a:r>
                    </a:p>
                  </a:txBody>
                  <a:tcPr marL="9525" marR="9525" marT="9525" marB="0">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7 077</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ежемесячная денежная выплата на детей-сирот, детей, оставшихся без попечения родителей, переданных под опеку (попечительство), в приемные семьи</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для дошкольников - 8 997 руб., </a:t>
                      </a:r>
                      <a:br>
                        <a:rPr lang="ru-RU" sz="800" b="0" i="0" u="none" strike="noStrike" kern="1200" dirty="0">
                          <a:solidFill>
                            <a:schemeClr val="tx1"/>
                          </a:solidFill>
                          <a:effectLst/>
                          <a:latin typeface="+mj-lt"/>
                          <a:ea typeface="+mn-ea"/>
                          <a:cs typeface="+mn-cs"/>
                        </a:rPr>
                      </a:br>
                      <a:r>
                        <a:rPr lang="ru-RU" sz="800" b="0" i="0" u="none" strike="noStrike" kern="1200" dirty="0">
                          <a:solidFill>
                            <a:schemeClr val="tx1"/>
                          </a:solidFill>
                          <a:effectLst/>
                          <a:latin typeface="+mj-lt"/>
                          <a:ea typeface="+mn-ea"/>
                          <a:cs typeface="+mn-cs"/>
                        </a:rPr>
                        <a:t>для школьников - 10 375 руб.</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Закон Республики  Татарстан от 08.12.2004 №63-ЗРТ "Об адресной социальной поддержке населения в Республике Татарстан"</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979 195,2</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979 195,2</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58475">
                <a:tc vMerge="1">
                  <a:txBody>
                    <a:bodyPr/>
                    <a:lstStyle/>
                    <a:p>
                      <a:endParaRPr lang="ru-RU" dirty="0"/>
                    </a:p>
                  </a:txBody>
                  <a:tcPr/>
                </a:tc>
                <a:tc>
                  <a:txBody>
                    <a:bodyPr/>
                    <a:lstStyle/>
                    <a:p>
                      <a:pPr marL="0" algn="ctr" defTabSz="685800" rtl="0" eaLnBrk="1" fontAlgn="t" latinLnBrk="0" hangingPunct="1"/>
                      <a:r>
                        <a:rPr lang="ru-RU" sz="800" b="0" i="0" u="none" strike="noStrike" kern="1200">
                          <a:solidFill>
                            <a:schemeClr val="tx1"/>
                          </a:solidFill>
                          <a:effectLst/>
                          <a:latin typeface="+mj-lt"/>
                          <a:ea typeface="+mn-ea"/>
                          <a:cs typeface="+mn-cs"/>
                        </a:rPr>
                        <a:t>2 856</a:t>
                      </a:r>
                    </a:p>
                  </a:txBody>
                  <a:tcPr marL="9525" marR="9525" marT="9525" marB="0">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2 399</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вознаграждение, причитающееся опекунам или попечителям, исполняющим свои обязанности </a:t>
                      </a:r>
                      <a:r>
                        <a:rPr lang="ru-RU" sz="800" b="0" i="0" u="none" strike="noStrike" kern="1200" dirty="0" err="1">
                          <a:solidFill>
                            <a:schemeClr val="tx1"/>
                          </a:solidFill>
                          <a:effectLst/>
                          <a:latin typeface="+mj-lt"/>
                          <a:ea typeface="+mn-ea"/>
                          <a:cs typeface="+mn-cs"/>
                        </a:rPr>
                        <a:t>возмездно</a:t>
                      </a:r>
                      <a:endParaRPr lang="ru-RU" sz="800" b="0" i="0" u="none" strike="noStrike" kern="1200" dirty="0">
                        <a:solidFill>
                          <a:schemeClr val="tx1"/>
                        </a:solidFill>
                        <a:effectLst/>
                        <a:latin typeface="+mj-lt"/>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3000 руб. в месяц</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"Семейный кодекс Республики Татарстан" от 13.01.2009 N 4-ЗРТ</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188 850,3</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188 850,3</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1395206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886700" y="5953125"/>
            <a:ext cx="1257300" cy="904875"/>
          </a:xfrm>
          <a:prstGeom prst="rect">
            <a:avLst/>
          </a:prstGeom>
          <a:solidFill>
            <a:schemeClr val="bg1"/>
          </a:solidFill>
        </p:spPr>
        <p:txBody>
          <a:bodyPr wrap="square" rtlCol="0">
            <a:spAutoFit/>
          </a:bodyPr>
          <a:lstStyle/>
          <a:p>
            <a:endParaRPr lang="ru-RU" dirty="0"/>
          </a:p>
        </p:txBody>
      </p:sp>
      <p:graphicFrame>
        <p:nvGraphicFramePr>
          <p:cNvPr id="7" name="Объект 6"/>
          <p:cNvGraphicFramePr>
            <a:graphicFrameLocks noChangeAspect="1"/>
          </p:cNvGraphicFramePr>
          <p:nvPr>
            <p:extLst>
              <p:ext uri="{D42A27DB-BD31-4B8C-83A1-F6EECF244321}">
                <p14:modId xmlns:p14="http://schemas.microsoft.com/office/powerpoint/2010/main" val="1958528080"/>
              </p:ext>
            </p:extLst>
          </p:nvPr>
        </p:nvGraphicFramePr>
        <p:xfrm>
          <a:off x="514350" y="2244158"/>
          <a:ext cx="6343650" cy="4256906"/>
        </p:xfrm>
        <a:graphic>
          <a:graphicData uri="http://schemas.openxmlformats.org/presentationml/2006/ole">
            <mc:AlternateContent xmlns:mc="http://schemas.openxmlformats.org/markup-compatibility/2006">
              <mc:Choice xmlns:v="urn:schemas-microsoft-com:vml" Requires="v">
                <p:oleObj spid="_x0000_s52037" name="Image" r:id="rId3" imgW="7606080" imgH="5104440" progId="Photoshop.Image.16">
                  <p:embed/>
                </p:oleObj>
              </mc:Choice>
              <mc:Fallback>
                <p:oleObj name="Image" r:id="rId3" imgW="7606080" imgH="5104440" progId="Photoshop.Image.16">
                  <p:embed/>
                  <p:pic>
                    <p:nvPicPr>
                      <p:cNvPr id="0" name=""/>
                      <p:cNvPicPr/>
                      <p:nvPr/>
                    </p:nvPicPr>
                    <p:blipFill>
                      <a:blip r:embed="rId4"/>
                      <a:stretch>
                        <a:fillRect/>
                      </a:stretch>
                    </p:blipFill>
                    <p:spPr>
                      <a:xfrm>
                        <a:off x="514350" y="2244158"/>
                        <a:ext cx="6343650" cy="4256906"/>
                      </a:xfrm>
                      <a:prstGeom prst="rect">
                        <a:avLst/>
                      </a:prstGeom>
                    </p:spPr>
                  </p:pic>
                </p:oleObj>
              </mc:Fallback>
            </mc:AlternateContent>
          </a:graphicData>
        </a:graphic>
      </p:graphicFrame>
      <p:sp>
        <p:nvSpPr>
          <p:cNvPr id="3" name="Текст 2"/>
          <p:cNvSpPr>
            <a:spLocks noGrp="1"/>
          </p:cNvSpPr>
          <p:nvPr>
            <p:ph type="body" sz="quarter" idx="14"/>
          </p:nvPr>
        </p:nvSpPr>
        <p:spPr>
          <a:xfrm>
            <a:off x="663155" y="182953"/>
            <a:ext cx="8088112" cy="574747"/>
          </a:xfrm>
        </p:spPr>
        <p:txBody>
          <a:bodyPr/>
          <a:lstStyle/>
          <a:p>
            <a:r>
              <a:rPr lang="ru-RU" dirty="0" smtClean="0"/>
              <a:t>О Республике Татарстан</a:t>
            </a:r>
            <a:endParaRPr lang="ru-RU" dirty="0"/>
          </a:p>
        </p:txBody>
      </p:sp>
      <p:sp>
        <p:nvSpPr>
          <p:cNvPr id="4" name="Прямоугольник 3"/>
          <p:cNvSpPr/>
          <p:nvPr/>
        </p:nvSpPr>
        <p:spPr>
          <a:xfrm>
            <a:off x="609600" y="612920"/>
            <a:ext cx="8514748" cy="1477328"/>
          </a:xfrm>
          <a:prstGeom prst="rect">
            <a:avLst/>
          </a:prstGeom>
        </p:spPr>
        <p:txBody>
          <a:bodyPr wrap="square">
            <a:spAutoFit/>
          </a:bodyPr>
          <a:lstStyle/>
          <a:p>
            <a:r>
              <a:rPr lang="ru-RU" b="1" dirty="0" smtClean="0">
                <a:solidFill>
                  <a:schemeClr val="accent3"/>
                </a:solidFill>
              </a:rPr>
              <a:t>Расположение</a:t>
            </a:r>
            <a:r>
              <a:rPr lang="ru-RU" b="1" dirty="0">
                <a:solidFill>
                  <a:schemeClr val="accent3"/>
                </a:solidFill>
              </a:rPr>
              <a:t>: </a:t>
            </a:r>
            <a:r>
              <a:rPr lang="ru-RU" dirty="0"/>
              <a:t>в центре Российской Федерации, на Восточно-европейской равнине, в месте слияния рек Волги и Камы.</a:t>
            </a:r>
          </a:p>
          <a:p>
            <a:r>
              <a:rPr lang="ru-RU" b="1" dirty="0" smtClean="0">
                <a:solidFill>
                  <a:schemeClr val="accent3"/>
                </a:solidFill>
              </a:rPr>
              <a:t>Площадь</a:t>
            </a:r>
            <a:r>
              <a:rPr lang="ru-RU" dirty="0"/>
              <a:t>: </a:t>
            </a:r>
            <a:r>
              <a:rPr lang="ru-RU" dirty="0" smtClean="0"/>
              <a:t>67 836,2 </a:t>
            </a:r>
            <a:r>
              <a:rPr lang="ru-RU" dirty="0" err="1"/>
              <a:t>кв.км</a:t>
            </a:r>
            <a:r>
              <a:rPr lang="ru-RU" dirty="0"/>
              <a:t>.</a:t>
            </a:r>
          </a:p>
          <a:p>
            <a:r>
              <a:rPr lang="ru-RU" b="1" dirty="0" smtClean="0">
                <a:solidFill>
                  <a:schemeClr val="accent3"/>
                </a:solidFill>
              </a:rPr>
              <a:t>Население: </a:t>
            </a:r>
            <a:r>
              <a:rPr lang="ru-RU" dirty="0" smtClean="0"/>
              <a:t>3 894,1 тысяч человек</a:t>
            </a:r>
            <a:endParaRPr lang="ru-RU" dirty="0"/>
          </a:p>
          <a:p>
            <a:r>
              <a:rPr lang="ru-RU" b="1" dirty="0">
                <a:solidFill>
                  <a:schemeClr val="accent3"/>
                </a:solidFill>
              </a:rPr>
              <a:t>Столица: </a:t>
            </a:r>
            <a:r>
              <a:rPr lang="ru-RU" dirty="0"/>
              <a:t>г. Казань (797 км. от Москвы, 1 млн. </a:t>
            </a:r>
            <a:r>
              <a:rPr lang="ru-RU" dirty="0" smtClean="0"/>
              <a:t>232 </a:t>
            </a:r>
            <a:r>
              <a:rPr lang="ru-RU" dirty="0"/>
              <a:t>тыс. человек).</a:t>
            </a:r>
          </a:p>
        </p:txBody>
      </p:sp>
      <p:pic>
        <p:nvPicPr>
          <p:cNvPr id="51202" name="Picture 2" descr="https://content.foto.my.mail.ru/inbox/y-logic/_blogs/i-7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95517" y="5665787"/>
            <a:ext cx="1555750" cy="1011238"/>
          </a:xfrm>
          <a:prstGeom prst="rect">
            <a:avLst/>
          </a:prstGeom>
          <a:noFill/>
          <a:extLst>
            <a:ext uri="{909E8E84-426E-40DD-AFC4-6F175D3DCCD1}">
              <a14:hiddenFill xmlns:a14="http://schemas.microsoft.com/office/drawing/2010/main">
                <a:solidFill>
                  <a:srgbClr val="FFFFFF"/>
                </a:solidFill>
              </a14:hiddenFill>
            </a:ext>
          </a:extLst>
        </p:spPr>
      </p:pic>
      <p:sp>
        <p:nvSpPr>
          <p:cNvPr id="9" name="Скругленный прямоугольник 8"/>
          <p:cNvSpPr/>
          <p:nvPr/>
        </p:nvSpPr>
        <p:spPr>
          <a:xfrm>
            <a:off x="7162800" y="2244158"/>
            <a:ext cx="1621185" cy="864096"/>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ru-RU" sz="2800" b="1" dirty="0" smtClean="0">
                <a:solidFill>
                  <a:schemeClr val="tx1"/>
                </a:solidFill>
              </a:rPr>
              <a:t>2</a:t>
            </a:r>
            <a:r>
              <a:rPr lang="ru-RU" sz="1600" b="1" dirty="0" smtClean="0">
                <a:solidFill>
                  <a:schemeClr val="tx1"/>
                </a:solidFill>
              </a:rPr>
              <a:t/>
            </a:r>
            <a:br>
              <a:rPr lang="ru-RU" sz="1600" b="1" dirty="0" smtClean="0">
                <a:solidFill>
                  <a:schemeClr val="tx1"/>
                </a:solidFill>
              </a:rPr>
            </a:br>
            <a:r>
              <a:rPr lang="ru-RU" sz="1200" b="1" dirty="0" smtClean="0">
                <a:solidFill>
                  <a:schemeClr val="tx1"/>
                </a:solidFill>
              </a:rPr>
              <a:t>Городских округа</a:t>
            </a:r>
            <a:endParaRPr lang="ru-RU" sz="1200" b="1" dirty="0">
              <a:solidFill>
                <a:schemeClr val="tx1"/>
              </a:solidFill>
            </a:endParaRPr>
          </a:p>
        </p:txBody>
      </p:sp>
      <p:sp>
        <p:nvSpPr>
          <p:cNvPr id="10" name="Скругленный прямоугольник 9"/>
          <p:cNvSpPr/>
          <p:nvPr/>
        </p:nvSpPr>
        <p:spPr>
          <a:xfrm>
            <a:off x="7162800" y="3262163"/>
            <a:ext cx="1621185" cy="113806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ru-RU" sz="2800" b="1" dirty="0" smtClean="0">
                <a:solidFill>
                  <a:schemeClr val="tx1"/>
                </a:solidFill>
              </a:rPr>
              <a:t>43</a:t>
            </a:r>
            <a:r>
              <a:rPr lang="ru-RU" sz="1600" b="1" dirty="0" smtClean="0">
                <a:solidFill>
                  <a:schemeClr val="tx1"/>
                </a:solidFill>
              </a:rPr>
              <a:t/>
            </a:r>
            <a:br>
              <a:rPr lang="ru-RU" sz="1600" b="1" dirty="0" smtClean="0">
                <a:solidFill>
                  <a:schemeClr val="tx1"/>
                </a:solidFill>
              </a:rPr>
            </a:br>
            <a:r>
              <a:rPr lang="ru-RU" sz="1200" b="1" dirty="0" smtClean="0">
                <a:solidFill>
                  <a:schemeClr val="tx1"/>
                </a:solidFill>
              </a:rPr>
              <a:t>Муниципальных района</a:t>
            </a:r>
            <a:endParaRPr lang="ru-RU" sz="1200" b="1" dirty="0">
              <a:solidFill>
                <a:schemeClr val="tx1"/>
              </a:solidFill>
            </a:endParaRPr>
          </a:p>
        </p:txBody>
      </p:sp>
      <p:sp>
        <p:nvSpPr>
          <p:cNvPr id="11" name="Скругленный прямоугольник 10"/>
          <p:cNvSpPr/>
          <p:nvPr/>
        </p:nvSpPr>
        <p:spPr>
          <a:xfrm>
            <a:off x="7169719" y="4538512"/>
            <a:ext cx="1614267" cy="864096"/>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ru-RU" sz="2800" b="1" dirty="0" smtClean="0">
                <a:solidFill>
                  <a:schemeClr val="tx1"/>
                </a:solidFill>
              </a:rPr>
              <a:t>911</a:t>
            </a:r>
            <a:r>
              <a:rPr lang="ru-RU" sz="1600" b="1" dirty="0" smtClean="0">
                <a:solidFill>
                  <a:schemeClr val="tx1"/>
                </a:solidFill>
              </a:rPr>
              <a:t/>
            </a:r>
            <a:br>
              <a:rPr lang="ru-RU" sz="1600" b="1" dirty="0" smtClean="0">
                <a:solidFill>
                  <a:schemeClr val="tx1"/>
                </a:solidFill>
              </a:rPr>
            </a:br>
            <a:r>
              <a:rPr lang="ru-RU" sz="1600" b="1" dirty="0" smtClean="0">
                <a:solidFill>
                  <a:schemeClr val="tx1"/>
                </a:solidFill>
              </a:rPr>
              <a:t>Поселений</a:t>
            </a:r>
            <a:endParaRPr lang="ru-RU" sz="1600" b="1" dirty="0">
              <a:solidFill>
                <a:schemeClr val="tx1"/>
              </a:solidFill>
            </a:endParaRPr>
          </a:p>
        </p:txBody>
      </p:sp>
    </p:spTree>
    <p:extLst>
      <p:ext uri="{BB962C8B-B14F-4D97-AF65-F5344CB8AC3E}">
        <p14:creationId xmlns:p14="http://schemas.microsoft.com/office/powerpoint/2010/main" val="30543743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21970" y="145099"/>
            <a:ext cx="8088112" cy="494736"/>
          </a:xfrm>
        </p:spPr>
        <p:txBody>
          <a:bodyPr>
            <a:noAutofit/>
          </a:bodyPr>
          <a:lstStyle/>
          <a:p>
            <a:r>
              <a:rPr lang="ru-RU" sz="1400" dirty="0" smtClean="0"/>
              <a:t>Меры социальной поддержки отдельных категорий граждан в Республике Татарстан</a:t>
            </a:r>
            <a:endParaRPr lang="ru-RU" sz="1400" dirty="0"/>
          </a:p>
        </p:txBody>
      </p:sp>
      <p:graphicFrame>
        <p:nvGraphicFramePr>
          <p:cNvPr id="2" name="Таблица 1"/>
          <p:cNvGraphicFramePr>
            <a:graphicFrameLocks noGrp="1"/>
          </p:cNvGraphicFramePr>
          <p:nvPr>
            <p:extLst>
              <p:ext uri="{D42A27DB-BD31-4B8C-83A1-F6EECF244321}">
                <p14:modId xmlns:p14="http://schemas.microsoft.com/office/powerpoint/2010/main" val="552613224"/>
              </p:ext>
            </p:extLst>
          </p:nvPr>
        </p:nvGraphicFramePr>
        <p:xfrm>
          <a:off x="499599" y="540777"/>
          <a:ext cx="8482475" cy="5498788"/>
        </p:xfrm>
        <a:graphic>
          <a:graphicData uri="http://schemas.openxmlformats.org/drawingml/2006/table">
            <a:tbl>
              <a:tblPr>
                <a:tableStyleId>{5C22544A-7EE6-4342-B048-85BDC9FD1C3A}</a:tableStyleId>
              </a:tblPr>
              <a:tblGrid>
                <a:gridCol w="696741"/>
                <a:gridCol w="502920"/>
                <a:gridCol w="541020"/>
                <a:gridCol w="2244634"/>
                <a:gridCol w="2133600"/>
                <a:gridCol w="1062446"/>
                <a:gridCol w="655320"/>
                <a:gridCol w="645794"/>
              </a:tblGrid>
              <a:tr h="151685">
                <a:tc rowSpan="2">
                  <a:txBody>
                    <a:bodyPr/>
                    <a:lstStyle/>
                    <a:p>
                      <a:pPr algn="ctr" fontAlgn="ctr"/>
                      <a:r>
                        <a:rPr lang="ru-RU" sz="800" u="none" strike="noStrike" dirty="0">
                          <a:solidFill>
                            <a:schemeClr val="tx1"/>
                          </a:solidFill>
                          <a:effectLst/>
                        </a:rPr>
                        <a:t>Категории получателей</a:t>
                      </a:r>
                      <a:endParaRPr lang="ru-RU" sz="800" b="0" i="0" u="none" strike="noStrike" dirty="0">
                        <a:solidFill>
                          <a:schemeClr val="tx1"/>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fontAlgn="ctr"/>
                      <a:r>
                        <a:rPr lang="ru-RU" sz="800" u="none" strike="noStrike" dirty="0">
                          <a:effectLst/>
                        </a:rPr>
                        <a:t>Численность, </a:t>
                      </a:r>
                      <a:r>
                        <a:rPr lang="ru-RU" sz="800" u="none" strike="noStrike" dirty="0" err="1">
                          <a:effectLst/>
                        </a:rPr>
                        <a:t>ед.изм</a:t>
                      </a:r>
                      <a:r>
                        <a:rPr lang="ru-RU" sz="800" u="none" strike="noStrike" dirty="0">
                          <a:effectLst/>
                        </a:rPr>
                        <a:t>.</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rowSpan="2">
                  <a:txBody>
                    <a:bodyPr/>
                    <a:lstStyle/>
                    <a:p>
                      <a:pPr algn="ctr" fontAlgn="ctr"/>
                      <a:r>
                        <a:rPr lang="ru-RU" sz="800" u="none" strike="noStrike">
                          <a:solidFill>
                            <a:schemeClr val="tx1"/>
                          </a:solidFill>
                          <a:effectLst/>
                        </a:rPr>
                        <a:t>Виды поддержки</a:t>
                      </a:r>
                      <a:endParaRPr lang="ru-RU" sz="800" b="0" i="0" u="none" strike="noStrike">
                        <a:solidFill>
                          <a:schemeClr val="tx1"/>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ru-RU" sz="800" u="none" strike="noStrike" dirty="0">
                          <a:solidFill>
                            <a:schemeClr val="tx1"/>
                          </a:solidFill>
                          <a:effectLst/>
                        </a:rPr>
                        <a:t>Размеры выплат (</a:t>
                      </a:r>
                      <a:r>
                        <a:rPr lang="ru-RU" sz="800" u="none" strike="noStrike" dirty="0" smtClean="0">
                          <a:solidFill>
                            <a:schemeClr val="tx1"/>
                          </a:solidFill>
                          <a:effectLst/>
                        </a:rPr>
                        <a:t>рублей)</a:t>
                      </a:r>
                      <a:endParaRPr lang="ru-RU" sz="800" b="0" i="0" u="none" strike="noStrike" dirty="0">
                        <a:solidFill>
                          <a:schemeClr val="tx1"/>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ru-RU" sz="800" u="none" strike="noStrike" dirty="0">
                          <a:solidFill>
                            <a:schemeClr val="tx1"/>
                          </a:solidFill>
                          <a:effectLst/>
                        </a:rPr>
                        <a:t>Правовое основание</a:t>
                      </a:r>
                      <a:br>
                        <a:rPr lang="ru-RU" sz="800" u="none" strike="noStrike" dirty="0">
                          <a:solidFill>
                            <a:schemeClr val="tx1"/>
                          </a:solidFill>
                          <a:effectLst/>
                        </a:rPr>
                      </a:br>
                      <a:r>
                        <a:rPr lang="ru-RU" sz="800" u="none" strike="noStrike" dirty="0">
                          <a:solidFill>
                            <a:schemeClr val="tx1"/>
                          </a:solidFill>
                          <a:effectLst/>
                        </a:rPr>
                        <a:t>(нормативный акт)</a:t>
                      </a:r>
                      <a:endParaRPr lang="ru-RU" sz="800" b="0" i="0" u="none" strike="noStrike" dirty="0">
                        <a:solidFill>
                          <a:schemeClr val="tx1"/>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fontAlgn="ctr"/>
                      <a:r>
                        <a:rPr lang="ru-RU" sz="800" u="none" strike="noStrike">
                          <a:effectLst/>
                        </a:rPr>
                        <a:t>Объем расходов, тыс. руб.</a:t>
                      </a:r>
                      <a:endParaRPr lang="ru-RU" sz="800" b="0" i="0" u="none" strike="noStrike">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r>
              <a:tr h="313378">
                <a:tc vMerge="1">
                  <a:txBody>
                    <a:bodyPr/>
                    <a:lstStyle/>
                    <a:p>
                      <a:endParaRPr lang="ru-RU"/>
                    </a:p>
                  </a:txBody>
                  <a:tcPr/>
                </a:tc>
                <a:tc>
                  <a:txBody>
                    <a:bodyPr/>
                    <a:lstStyle/>
                    <a:p>
                      <a:pPr algn="ctr" fontAlgn="ctr"/>
                      <a:r>
                        <a:rPr lang="ru-RU" sz="800" u="none" strike="noStrike" dirty="0" smtClean="0">
                          <a:solidFill>
                            <a:schemeClr val="tx1"/>
                          </a:solidFill>
                          <a:effectLst/>
                        </a:rPr>
                        <a:t>2020</a:t>
                      </a:r>
                    </a:p>
                    <a:p>
                      <a:pPr algn="ctr" fontAlgn="ctr"/>
                      <a:r>
                        <a:rPr lang="ru-RU" sz="800" u="none" strike="noStrike" dirty="0" smtClean="0">
                          <a:solidFill>
                            <a:schemeClr val="tx1"/>
                          </a:solidFill>
                          <a:effectLst/>
                        </a:rPr>
                        <a:t>(план</a:t>
                      </a:r>
                      <a:r>
                        <a:rPr lang="ru-RU" sz="800" u="none" strike="noStrike" dirty="0">
                          <a:solidFill>
                            <a:schemeClr val="tx1"/>
                          </a:solidFill>
                          <a:effectLst/>
                        </a:rPr>
                        <a:t>)</a:t>
                      </a:r>
                      <a:endParaRPr lang="ru-RU" sz="800" b="0" i="0" u="none" strike="noStrike" dirty="0">
                        <a:solidFill>
                          <a:schemeClr val="tx1"/>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u="none" strike="noStrike" dirty="0" smtClean="0">
                          <a:solidFill>
                            <a:schemeClr val="tx1"/>
                          </a:solidFill>
                          <a:effectLst/>
                        </a:rPr>
                        <a:t>2020 (факт</a:t>
                      </a:r>
                      <a:r>
                        <a:rPr lang="ru-RU" sz="800" u="none" strike="noStrike" dirty="0">
                          <a:solidFill>
                            <a:schemeClr val="tx1"/>
                          </a:solidFill>
                          <a:effectLst/>
                        </a:rPr>
                        <a:t>)</a:t>
                      </a:r>
                      <a:endParaRPr lang="ru-RU" sz="800" b="0" i="0" u="none" strike="noStrike" dirty="0">
                        <a:solidFill>
                          <a:schemeClr val="tx1"/>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00" u="none" strike="noStrike" dirty="0" smtClean="0">
                          <a:solidFill>
                            <a:schemeClr val="tx1"/>
                          </a:solidFill>
                          <a:effectLst/>
                        </a:rPr>
                        <a:t>2020 </a:t>
                      </a:r>
                      <a:r>
                        <a:rPr lang="ru-RU" sz="800" u="none" strike="noStrike" dirty="0">
                          <a:solidFill>
                            <a:schemeClr val="tx1"/>
                          </a:solidFill>
                          <a:effectLst/>
                        </a:rPr>
                        <a:t>год (план)</a:t>
                      </a:r>
                      <a:endParaRPr lang="ru-RU" sz="800" b="0" i="0" u="none" strike="noStrike" dirty="0">
                        <a:solidFill>
                          <a:schemeClr val="tx1"/>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u="none" strike="noStrike" dirty="0" smtClean="0">
                          <a:solidFill>
                            <a:schemeClr val="tx1"/>
                          </a:solidFill>
                          <a:effectLst/>
                        </a:rPr>
                        <a:t>2020 </a:t>
                      </a:r>
                      <a:r>
                        <a:rPr lang="ru-RU" sz="800" u="none" strike="noStrike" dirty="0">
                          <a:solidFill>
                            <a:schemeClr val="tx1"/>
                          </a:solidFill>
                          <a:effectLst/>
                        </a:rPr>
                        <a:t>год (факт)</a:t>
                      </a:r>
                      <a:endParaRPr lang="ru-RU" sz="800" b="0" i="0" u="none" strike="noStrike" dirty="0">
                        <a:solidFill>
                          <a:schemeClr val="tx1"/>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966675">
                <a:tc rowSpan="3">
                  <a:txBody>
                    <a:bodyPr/>
                    <a:lstStyle/>
                    <a:p>
                      <a:pPr algn="ctr" fontAlgn="t"/>
                      <a:r>
                        <a:rPr lang="ru-RU" sz="800" u="none" strike="noStrike" dirty="0">
                          <a:solidFill>
                            <a:schemeClr val="tx1"/>
                          </a:solidFill>
                          <a:effectLst/>
                        </a:rPr>
                        <a:t>Дети-сироты и дети, оставшиеся без попечения родителей, лиц из их числа</a:t>
                      </a:r>
                      <a:endParaRPr lang="ru-RU" sz="800" b="0" i="0" u="none" strike="noStrike" dirty="0">
                        <a:solidFill>
                          <a:schemeClr val="tx1"/>
                        </a:solidFill>
                        <a:effectLst/>
                        <a:latin typeface="Times New Roman" panose="02020603050405020304" pitchFamily="18" charset="0"/>
                      </a:endParaRPr>
                    </a:p>
                    <a:p>
                      <a:pPr algn="ctr" fontAlgn="t"/>
                      <a:r>
                        <a:rPr lang="ru-RU" sz="800" u="none" strike="noStrike" dirty="0">
                          <a:solidFill>
                            <a:schemeClr val="tx1"/>
                          </a:solidFill>
                          <a:effectLst/>
                        </a:rPr>
                        <a:t>Ветераны труда</a:t>
                      </a:r>
                      <a:endParaRPr lang="ru-RU" sz="800" b="0" i="0" u="none" strike="noStrike" dirty="0">
                        <a:solidFill>
                          <a:schemeClr val="tx1"/>
                        </a:solidFill>
                        <a:effectLst/>
                        <a:latin typeface="Times New Roman" panose="02020603050405020304" pitchFamily="18" charset="0"/>
                      </a:endParaRPr>
                    </a:p>
                    <a:p>
                      <a:pPr algn="ctr" fontAlgn="t"/>
                      <a:r>
                        <a:rPr lang="ru-RU" sz="800" u="none" strike="noStrike" dirty="0">
                          <a:solidFill>
                            <a:schemeClr val="tx1"/>
                          </a:solidFill>
                          <a:effectLst/>
                        </a:rPr>
                        <a:t>Труженики тыла</a:t>
                      </a:r>
                      <a:endParaRPr lang="ru-RU" sz="800" b="0" i="0" u="none" strike="noStrike" dirty="0">
                        <a:solidFill>
                          <a:schemeClr val="tx1"/>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2 856</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2 399</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a:solidFill>
                            <a:schemeClr val="tx1"/>
                          </a:solidFill>
                          <a:effectLst/>
                          <a:latin typeface="+mj-lt"/>
                          <a:ea typeface="+mn-ea"/>
                          <a:cs typeface="+mn-cs"/>
                        </a:rPr>
                        <a:t>вознаграждение, причитающееся опекунам или попечителям, исполняющим свои обязанности возмездно</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a:solidFill>
                            <a:schemeClr val="tx1"/>
                          </a:solidFill>
                          <a:effectLst/>
                          <a:latin typeface="+mj-lt"/>
                          <a:ea typeface="+mn-ea"/>
                          <a:cs typeface="+mn-cs"/>
                        </a:rPr>
                        <a:t>3000 руб. в месяц</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a:solidFill>
                            <a:schemeClr val="tx1"/>
                          </a:solidFill>
                          <a:effectLst/>
                          <a:latin typeface="+mj-lt"/>
                          <a:ea typeface="+mn-ea"/>
                          <a:cs typeface="+mn-cs"/>
                        </a:rPr>
                        <a:t>"Семейный кодекс Республики Татарстан" от 13.01.2009 N 4-ЗРТ</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a:solidFill>
                            <a:schemeClr val="tx1"/>
                          </a:solidFill>
                          <a:effectLst/>
                          <a:latin typeface="+mj-lt"/>
                          <a:ea typeface="+mn-ea"/>
                          <a:cs typeface="+mn-cs"/>
                        </a:rPr>
                        <a:t>188 850,3</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a:solidFill>
                            <a:schemeClr val="tx1"/>
                          </a:solidFill>
                          <a:effectLst/>
                          <a:latin typeface="+mj-lt"/>
                          <a:ea typeface="+mn-ea"/>
                          <a:cs typeface="+mn-cs"/>
                        </a:rPr>
                        <a:t>188 850,3</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952500">
                <a:tc vMerge="1">
                  <a:txBody>
                    <a:bodyPr/>
                    <a:lstStyle/>
                    <a:p>
                      <a:pPr algn="ctr" fontAlgn="t"/>
                      <a:endParaRPr lang="ru-RU" sz="800" b="0" i="0" u="none" strike="noStrike" dirty="0">
                        <a:solidFill>
                          <a:srgbClr val="FFC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5 000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4 291</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субсидия на проезд детей-сирот, детей, оставшихся без попечения родителей, и лиц из их числа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субсидия на проезд 307 руб. в месяц</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Закон Республики  Татарстан от 08.12.2004 №63-ЗРТ "Об адресной социальной поддержке населения в Республике Татарстан"</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18 420,0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17 398,9</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202207">
                <a:tc vMerge="1">
                  <a:txBody>
                    <a:bodyPr/>
                    <a:lstStyle/>
                    <a:p>
                      <a:pPr algn="ctr" fontAlgn="t"/>
                      <a:endParaRPr lang="ru-RU" sz="800" b="0" i="0" u="none" strike="noStrike" dirty="0">
                        <a:solidFill>
                          <a:srgbClr val="FFC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a:solidFill>
                            <a:schemeClr val="tx1"/>
                          </a:solidFill>
                          <a:effectLst/>
                          <a:latin typeface="+mj-lt"/>
                          <a:ea typeface="+mn-ea"/>
                          <a:cs typeface="+mn-cs"/>
                        </a:rPr>
                        <a:t>8 772</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a:solidFill>
                            <a:schemeClr val="tx1"/>
                          </a:solidFill>
                          <a:effectLst/>
                          <a:latin typeface="+mj-lt"/>
                          <a:ea typeface="+mn-ea"/>
                          <a:cs typeface="+mn-cs"/>
                        </a:rPr>
                        <a:t>7 441</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a:solidFill>
                            <a:schemeClr val="tx1"/>
                          </a:solidFill>
                          <a:effectLst/>
                          <a:latin typeface="+mj-lt"/>
                          <a:ea typeface="+mn-ea"/>
                          <a:cs typeface="+mn-cs"/>
                        </a:rPr>
                        <a:t>материальное обеспечение детей-сирот, обучающимся по основным образовательным программам в профессиональных образовательных организациях и организациях высшего образования (единовременное пособие при выпуске из образовательного учреждения,   единовременное пособие на обеспечение одеждой, обувью, мягким инвентарем и оборудованием при выпуске из образовательного учреждения, ежегодное пособие на приобретение учебной литературы и письменных принадлежностей, ежегодное пособие на приобретение одежды, обуви и мягкого инвентаря,  ежемесячная стипендия, ежемесячное пособие на питание)</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a:solidFill>
                            <a:schemeClr val="tx1"/>
                          </a:solidFill>
                          <a:effectLst/>
                          <a:latin typeface="+mj-lt"/>
                          <a:ea typeface="+mn-ea"/>
                          <a:cs typeface="+mn-cs"/>
                        </a:rPr>
                        <a:t>единовременное пособие при выпуске - 782 руб., единовременное пособие на приобретение одежды, обуви, мягкого инвентаря и оборудования - 59 337 руб., ежегодное пособие на приобретение учебной литературы и письменных принадлежностей - 2 796 руб., ежегодное пособие на приобретение одежды, обуви, мягкого инвентаря и оборудования - 25 289 руб., ежемесячная стипендия - 930 руб., ежемесячное пособие на питание - 6 863 руб. (на базе основного общего образования), 7 908 руб. (на базе среднего, высшего образования)</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Закон Республики  Татарстан от 08.12.2004 №63-ЗРТ "Об адресной социальной поддержке населения в Республике Татарстан"</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198 764,2</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193 616,9</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1574226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06730" y="145099"/>
            <a:ext cx="8088112" cy="494736"/>
          </a:xfrm>
        </p:spPr>
        <p:txBody>
          <a:bodyPr>
            <a:noAutofit/>
          </a:bodyPr>
          <a:lstStyle/>
          <a:p>
            <a:r>
              <a:rPr lang="ru-RU" sz="1400" dirty="0" smtClean="0"/>
              <a:t>Меры социальной поддержки отдельных категорий граждан в Республике Татарстан</a:t>
            </a:r>
            <a:endParaRPr lang="ru-RU" sz="1400" dirty="0"/>
          </a:p>
        </p:txBody>
      </p:sp>
      <p:graphicFrame>
        <p:nvGraphicFramePr>
          <p:cNvPr id="2" name="Таблица 1"/>
          <p:cNvGraphicFramePr>
            <a:graphicFrameLocks noGrp="1"/>
          </p:cNvGraphicFramePr>
          <p:nvPr>
            <p:extLst>
              <p:ext uri="{D42A27DB-BD31-4B8C-83A1-F6EECF244321}">
                <p14:modId xmlns:p14="http://schemas.microsoft.com/office/powerpoint/2010/main" val="2564542730"/>
              </p:ext>
            </p:extLst>
          </p:nvPr>
        </p:nvGraphicFramePr>
        <p:xfrm>
          <a:off x="499599" y="540778"/>
          <a:ext cx="8482475" cy="5956859"/>
        </p:xfrm>
        <a:graphic>
          <a:graphicData uri="http://schemas.openxmlformats.org/drawingml/2006/table">
            <a:tbl>
              <a:tblPr>
                <a:tableStyleId>{5C22544A-7EE6-4342-B048-85BDC9FD1C3A}</a:tableStyleId>
              </a:tblPr>
              <a:tblGrid>
                <a:gridCol w="696741"/>
                <a:gridCol w="502920"/>
                <a:gridCol w="541020"/>
                <a:gridCol w="2244634"/>
                <a:gridCol w="2133600"/>
                <a:gridCol w="1062446"/>
                <a:gridCol w="655320"/>
                <a:gridCol w="645794"/>
              </a:tblGrid>
              <a:tr h="135573">
                <a:tc rowSpan="2">
                  <a:txBody>
                    <a:bodyPr/>
                    <a:lstStyle/>
                    <a:p>
                      <a:pPr algn="ctr" fontAlgn="ctr"/>
                      <a:r>
                        <a:rPr lang="ru-RU" sz="800" u="none" strike="noStrike" dirty="0">
                          <a:solidFill>
                            <a:schemeClr val="tx1"/>
                          </a:solidFill>
                          <a:effectLst/>
                        </a:rPr>
                        <a:t>Категории получателей</a:t>
                      </a:r>
                      <a:endParaRPr lang="ru-RU" sz="800" b="0" i="0" u="none" strike="noStrike" dirty="0">
                        <a:solidFill>
                          <a:schemeClr val="tx1"/>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fontAlgn="ctr"/>
                      <a:r>
                        <a:rPr lang="ru-RU" sz="800" u="none" strike="noStrike">
                          <a:effectLst/>
                        </a:rPr>
                        <a:t>Численность, ед.изм.</a:t>
                      </a:r>
                      <a:endParaRPr lang="ru-RU" sz="800" b="0" i="0" u="none" strike="noStrike">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rowSpan="2">
                  <a:txBody>
                    <a:bodyPr/>
                    <a:lstStyle/>
                    <a:p>
                      <a:pPr algn="ctr" fontAlgn="ctr"/>
                      <a:r>
                        <a:rPr lang="ru-RU" sz="800" u="none" strike="noStrike">
                          <a:solidFill>
                            <a:schemeClr val="tx1"/>
                          </a:solidFill>
                          <a:effectLst/>
                        </a:rPr>
                        <a:t>Виды поддержки</a:t>
                      </a:r>
                      <a:endParaRPr lang="ru-RU" sz="800" b="0" i="0" u="none" strike="noStrike">
                        <a:solidFill>
                          <a:schemeClr val="tx1"/>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ru-RU" sz="800" u="none" strike="noStrike">
                          <a:solidFill>
                            <a:schemeClr val="tx1"/>
                          </a:solidFill>
                          <a:effectLst/>
                        </a:rPr>
                        <a:t>Размеры выплат (руб.)</a:t>
                      </a:r>
                      <a:endParaRPr lang="ru-RU" sz="800" b="0" i="0" u="none" strike="noStrike">
                        <a:solidFill>
                          <a:schemeClr val="tx1"/>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ru-RU" sz="800" u="none" strike="noStrike" dirty="0">
                          <a:solidFill>
                            <a:schemeClr val="tx1"/>
                          </a:solidFill>
                          <a:effectLst/>
                        </a:rPr>
                        <a:t>Правовое основание</a:t>
                      </a:r>
                      <a:br>
                        <a:rPr lang="ru-RU" sz="800" u="none" strike="noStrike" dirty="0">
                          <a:solidFill>
                            <a:schemeClr val="tx1"/>
                          </a:solidFill>
                          <a:effectLst/>
                        </a:rPr>
                      </a:br>
                      <a:r>
                        <a:rPr lang="ru-RU" sz="800" u="none" strike="noStrike" dirty="0">
                          <a:solidFill>
                            <a:schemeClr val="tx1"/>
                          </a:solidFill>
                          <a:effectLst/>
                        </a:rPr>
                        <a:t>(нормативный акт)</a:t>
                      </a:r>
                      <a:endParaRPr lang="ru-RU" sz="800" b="0" i="0" u="none" strike="noStrike" dirty="0">
                        <a:solidFill>
                          <a:schemeClr val="tx1"/>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fontAlgn="ctr"/>
                      <a:r>
                        <a:rPr lang="ru-RU" sz="800" u="none" strike="noStrike">
                          <a:effectLst/>
                        </a:rPr>
                        <a:t>Объем расходов, тыс. руб.</a:t>
                      </a:r>
                      <a:endParaRPr lang="ru-RU" sz="800" b="0" i="0" u="none" strike="noStrike">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r>
              <a:tr h="269707">
                <a:tc vMerge="1">
                  <a:txBody>
                    <a:bodyPr/>
                    <a:lstStyle/>
                    <a:p>
                      <a:endParaRPr lang="ru-RU"/>
                    </a:p>
                  </a:txBody>
                  <a:tcPr/>
                </a:tc>
                <a:tc>
                  <a:txBody>
                    <a:bodyPr/>
                    <a:lstStyle/>
                    <a:p>
                      <a:pPr algn="ctr" fontAlgn="ctr"/>
                      <a:r>
                        <a:rPr lang="ru-RU" sz="800" u="none" strike="noStrike" dirty="0" smtClean="0">
                          <a:solidFill>
                            <a:schemeClr val="tx1"/>
                          </a:solidFill>
                          <a:effectLst/>
                        </a:rPr>
                        <a:t>2020 </a:t>
                      </a:r>
                      <a:r>
                        <a:rPr lang="ru-RU" sz="800" u="none" strike="noStrike" dirty="0">
                          <a:solidFill>
                            <a:schemeClr val="tx1"/>
                          </a:solidFill>
                          <a:effectLst/>
                        </a:rPr>
                        <a:t>(план)</a:t>
                      </a:r>
                      <a:endParaRPr lang="ru-RU" sz="800" b="0" i="0" u="none" strike="noStrike" dirty="0">
                        <a:solidFill>
                          <a:schemeClr val="tx1"/>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u="none" strike="noStrike" dirty="0" smtClean="0">
                          <a:solidFill>
                            <a:schemeClr val="tx1"/>
                          </a:solidFill>
                          <a:effectLst/>
                        </a:rPr>
                        <a:t>2020 </a:t>
                      </a:r>
                      <a:r>
                        <a:rPr lang="ru-RU" sz="800" u="none" strike="noStrike" dirty="0">
                          <a:solidFill>
                            <a:schemeClr val="tx1"/>
                          </a:solidFill>
                          <a:effectLst/>
                        </a:rPr>
                        <a:t>(факт)</a:t>
                      </a:r>
                      <a:endParaRPr lang="ru-RU" sz="800" b="0" i="0" u="none" strike="noStrike" dirty="0">
                        <a:solidFill>
                          <a:schemeClr val="tx1"/>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00" u="none" strike="noStrike" dirty="0" smtClean="0">
                          <a:solidFill>
                            <a:schemeClr val="tx1"/>
                          </a:solidFill>
                          <a:effectLst/>
                        </a:rPr>
                        <a:t>2020 </a:t>
                      </a:r>
                      <a:r>
                        <a:rPr lang="ru-RU" sz="800" u="none" strike="noStrike" dirty="0">
                          <a:solidFill>
                            <a:schemeClr val="tx1"/>
                          </a:solidFill>
                          <a:effectLst/>
                        </a:rPr>
                        <a:t>год (план)</a:t>
                      </a:r>
                      <a:endParaRPr lang="ru-RU" sz="800" b="0" i="0" u="none" strike="noStrike" dirty="0">
                        <a:solidFill>
                          <a:schemeClr val="tx1"/>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u="none" strike="noStrike" dirty="0" smtClean="0">
                          <a:solidFill>
                            <a:schemeClr val="tx1"/>
                          </a:solidFill>
                          <a:effectLst/>
                        </a:rPr>
                        <a:t>2020 </a:t>
                      </a:r>
                      <a:r>
                        <a:rPr lang="ru-RU" sz="800" u="none" strike="noStrike" dirty="0">
                          <a:solidFill>
                            <a:schemeClr val="tx1"/>
                          </a:solidFill>
                          <a:effectLst/>
                        </a:rPr>
                        <a:t>год (факт)</a:t>
                      </a:r>
                      <a:endParaRPr lang="ru-RU" sz="800" b="0" i="0" u="none" strike="noStrike" dirty="0">
                        <a:solidFill>
                          <a:schemeClr val="tx1"/>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074513">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Ветераны труда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187 000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186 005</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a:solidFill>
                            <a:schemeClr val="tx1"/>
                          </a:solidFill>
                          <a:effectLst/>
                          <a:latin typeface="+mj-lt"/>
                          <a:ea typeface="+mn-ea"/>
                          <a:cs typeface="+mn-cs"/>
                        </a:rPr>
                        <a:t>ежемесячная денежная выплата, субсидия в размере 50% затрат по оплате услуг связи, субсидия в размере 50% расходов на оплату жилья и коммунальных услуг</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a:solidFill>
                            <a:schemeClr val="tx1"/>
                          </a:solidFill>
                          <a:effectLst/>
                          <a:latin typeface="+mj-lt"/>
                          <a:ea typeface="+mn-ea"/>
                          <a:cs typeface="+mn-cs"/>
                        </a:rPr>
                        <a:t>ежемесячная денежная выплата 505 руб.</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a:solidFill>
                            <a:schemeClr val="tx1"/>
                          </a:solidFill>
                          <a:effectLst/>
                          <a:latin typeface="+mj-lt"/>
                          <a:ea typeface="+mn-ea"/>
                          <a:cs typeface="+mn-cs"/>
                        </a:rPr>
                        <a:t>Закон Республики  Татарстан от 08.12.2004 №63-ЗРТ "Об адресной социальной поддержке населения в Республике Татарстан"</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3 113 902,7</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3 061 394,3</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074513">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Труженики тыла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a:solidFill>
                            <a:schemeClr val="tx1"/>
                          </a:solidFill>
                          <a:effectLst/>
                          <a:latin typeface="+mj-lt"/>
                          <a:ea typeface="+mn-ea"/>
                          <a:cs typeface="+mn-cs"/>
                        </a:rPr>
                        <a:t>1 600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1 546</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ежемесячная денежная выплата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ежемесячная денежная выплата 754 руб.,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Закон Республики  Татарстан от 08.12.2004 №63-ЗРТ "Об адресной социальной поддержке населения в Республике Татарстан"</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14 867,4</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a:solidFill>
                            <a:schemeClr val="tx1"/>
                          </a:solidFill>
                          <a:effectLst/>
                          <a:latin typeface="+mj-lt"/>
                          <a:ea typeface="+mn-ea"/>
                          <a:cs typeface="+mn-cs"/>
                        </a:rPr>
                        <a:t>14 309,2</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074513">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реабилитированные лица и лица, признанные пострадавшими от политических репрессий</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1 625</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1 531</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ежемесячная денежная выплата, установка телефона, междугородный проезд 1 раз в год, субсидия в размере 50% расходов на оплату жилья и коммунальных услуг</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ежемесячная денежная выплата реабилитированным гражданам - 754 руб., репрессированным гражданам - 632 руб.</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Закон Республики  Татарстан от 08.12.2004 №63-ЗРТ "Об адресной социальной поддержке населения в Республике Татарстан"</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34 191,8</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30 420,3</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231164">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Малоимущие граждане</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83 068</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83 068</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Предоставление гражданам субсидий на оплату жилого помещения  и коммунальных услуг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Субсидии предоставляются гражданам в случае, если их расходы на оплату жилого помещения и коммунальных услуг, рассчитанные исходя из размера региональных стандартов нормативной площади жилого помещения, используемой для расчета субсидий, и размера региональных стандартов стоимости жилищно-коммунальных услуг, превышают величину, соответствующую максимально допустимой доле расходов граждан на оплату жилого помещения и коммунальных услуг в совокупном доходе семьи. </a:t>
                      </a:r>
                      <a:br>
                        <a:rPr lang="ru-RU" sz="800" b="0" i="0" u="none" strike="noStrike" kern="1200" dirty="0">
                          <a:solidFill>
                            <a:schemeClr val="tx1"/>
                          </a:solidFill>
                          <a:effectLst/>
                          <a:latin typeface="+mj-lt"/>
                          <a:ea typeface="+mn-ea"/>
                          <a:cs typeface="+mn-cs"/>
                        </a:rPr>
                      </a:br>
                      <a:r>
                        <a:rPr lang="ru-RU" sz="800" b="0" i="0" u="none" strike="noStrike" kern="1200" dirty="0">
                          <a:solidFill>
                            <a:schemeClr val="tx1"/>
                          </a:solidFill>
                          <a:effectLst/>
                          <a:latin typeface="+mj-lt"/>
                          <a:ea typeface="+mn-ea"/>
                          <a:cs typeface="+mn-cs"/>
                        </a:rPr>
                        <a:t>Региональный стандарт максимально допустимой доли собственных расходов граждан на оплату ЖКУ в совокупном доходе семьи установлен в размере 21 процент.</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Жилищный кодекс Российской Федерации (статья 159), Постановление Правительства РФ от 14.12.2005 №761 "О предоставлении субсидий на оплату жилого помещения и коммунальных услуг"</a:t>
                      </a:r>
                      <a:br>
                        <a:rPr lang="ru-RU" sz="800" b="0" i="0" u="none" strike="noStrike" kern="1200" dirty="0">
                          <a:solidFill>
                            <a:schemeClr val="tx1"/>
                          </a:solidFill>
                          <a:effectLst/>
                          <a:latin typeface="+mj-lt"/>
                          <a:ea typeface="+mn-ea"/>
                          <a:cs typeface="+mn-cs"/>
                        </a:rPr>
                      </a:br>
                      <a:endParaRPr lang="ru-RU" sz="800" b="0" i="0" u="none" strike="noStrike" kern="1200" dirty="0">
                        <a:solidFill>
                          <a:schemeClr val="tx1"/>
                        </a:solidFill>
                        <a:effectLst/>
                        <a:latin typeface="+mj-lt"/>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1 298 549,1</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j-lt"/>
                          <a:ea typeface="+mn-ea"/>
                          <a:cs typeface="+mn-cs"/>
                        </a:rPr>
                        <a:t>1 297 507,9</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4425820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p:txBody>
          <a:bodyPr>
            <a:noAutofit/>
          </a:bodyPr>
          <a:lstStyle/>
          <a:p>
            <a:r>
              <a:rPr lang="ru-RU" sz="2000" dirty="0"/>
              <a:t>Программно-целевые расходы бюджета </a:t>
            </a:r>
            <a:r>
              <a:rPr lang="ru-RU" sz="2000" dirty="0" smtClean="0"/>
              <a:t/>
            </a:r>
            <a:br>
              <a:rPr lang="ru-RU" sz="2000" dirty="0" smtClean="0"/>
            </a:br>
            <a:r>
              <a:rPr lang="ru-RU" sz="2000" dirty="0" smtClean="0"/>
              <a:t>Республики </a:t>
            </a:r>
            <a:r>
              <a:rPr lang="ru-RU" sz="2000" dirty="0"/>
              <a:t>Татарстан в </a:t>
            </a:r>
            <a:r>
              <a:rPr lang="ru-RU" sz="2000" dirty="0" smtClean="0"/>
              <a:t>2020 году</a:t>
            </a:r>
            <a:endParaRPr lang="ru-RU" sz="2000" dirty="0"/>
          </a:p>
        </p:txBody>
      </p:sp>
      <p:sp>
        <p:nvSpPr>
          <p:cNvPr id="4" name="Скругленный прямоугольник 3"/>
          <p:cNvSpPr/>
          <p:nvPr/>
        </p:nvSpPr>
        <p:spPr>
          <a:xfrm>
            <a:off x="514350" y="689120"/>
            <a:ext cx="8524875" cy="2656046"/>
          </a:xfrm>
          <a:prstGeom prst="roundRect">
            <a:avLst/>
          </a:prstGeom>
        </p:spPr>
        <p:style>
          <a:lnRef idx="2">
            <a:schemeClr val="accent5"/>
          </a:lnRef>
          <a:fillRef idx="1">
            <a:schemeClr val="lt1"/>
          </a:fillRef>
          <a:effectRef idx="0">
            <a:schemeClr val="accent5"/>
          </a:effectRef>
          <a:fontRef idx="minor">
            <a:schemeClr val="dk1"/>
          </a:fontRef>
        </p:style>
        <p:txBody>
          <a:bodyPr wrap="square" lIns="72000" tIns="0" rIns="36000" bIns="0">
            <a:spAutoFit/>
          </a:bodyPr>
          <a:lstStyle/>
          <a:p>
            <a:pPr algn="just"/>
            <a:r>
              <a:rPr lang="ru-RU" sz="1200" dirty="0" smtClean="0">
                <a:solidFill>
                  <a:srgbClr val="FFC000"/>
                </a:solidFill>
              </a:rPr>
              <a:t>       </a:t>
            </a:r>
            <a:r>
              <a:rPr lang="ru-RU" sz="1300" dirty="0" smtClean="0">
                <a:solidFill>
                  <a:schemeClr val="tx1"/>
                </a:solidFill>
              </a:rPr>
              <a:t>Особенностью </a:t>
            </a:r>
            <a:r>
              <a:rPr lang="ru-RU" sz="1300" dirty="0">
                <a:solidFill>
                  <a:schemeClr val="tx1"/>
                </a:solidFill>
              </a:rPr>
              <a:t>программного бюджета является то, что все или почти все расходы включены в программы, и каждая </a:t>
            </a:r>
            <a:r>
              <a:rPr lang="ru-RU" sz="1300" dirty="0" smtClean="0">
                <a:solidFill>
                  <a:schemeClr val="tx1"/>
                </a:solidFill>
              </a:rPr>
              <a:t>программа </a:t>
            </a:r>
            <a:r>
              <a:rPr lang="ru-RU" sz="1300" dirty="0">
                <a:solidFill>
                  <a:schemeClr val="tx1"/>
                </a:solidFill>
              </a:rPr>
              <a:t>своей целью увязана с тем или иным итогом деятельности органа власти, направлена на положительные изменения в жизни общества в целом и улучшение качества жизни каждого гражданина в отдельности. Каждая государственная программа имеет свои цели, задачи, комплекс мероприятий и закрепленный </a:t>
            </a:r>
            <a:r>
              <a:rPr lang="ru-RU" sz="1300" dirty="0" smtClean="0">
                <a:solidFill>
                  <a:schemeClr val="tx1"/>
                </a:solidFill>
              </a:rPr>
              <a:t>результат. В </a:t>
            </a:r>
            <a:r>
              <a:rPr lang="ru-RU" sz="1300" dirty="0">
                <a:solidFill>
                  <a:schemeClr val="tx1"/>
                </a:solidFill>
              </a:rPr>
              <a:t>рамках программ отражены основные направления, на которые направляются бюджетные средства.</a:t>
            </a:r>
          </a:p>
          <a:p>
            <a:pPr algn="just"/>
            <a:r>
              <a:rPr lang="ru-RU" sz="1300" dirty="0" smtClean="0">
                <a:solidFill>
                  <a:schemeClr val="tx1"/>
                </a:solidFill>
              </a:rPr>
              <a:t>      Перечень </a:t>
            </a:r>
            <a:r>
              <a:rPr lang="ru-RU" sz="1300" dirty="0">
                <a:solidFill>
                  <a:schemeClr val="tx1"/>
                </a:solidFill>
              </a:rPr>
              <a:t>государственных программ утвержден постановлением Кабинета Министров Республики Татарстан от 31.12.2012 № 1199  </a:t>
            </a:r>
            <a:r>
              <a:rPr lang="ru-RU" sz="1300" dirty="0" smtClean="0">
                <a:solidFill>
                  <a:schemeClr val="tx1"/>
                </a:solidFill>
              </a:rPr>
              <a:t>«Об </a:t>
            </a:r>
            <a:r>
              <a:rPr lang="ru-RU" sz="1300" dirty="0">
                <a:solidFill>
                  <a:schemeClr val="tx1"/>
                </a:solidFill>
              </a:rPr>
              <a:t>утверждении Порядка разработки, реализации и оценки эффективности государственных программ Республики Татарстан и перечня государственных программ Республики </a:t>
            </a:r>
            <a:r>
              <a:rPr lang="ru-RU" sz="1300" dirty="0" smtClean="0">
                <a:solidFill>
                  <a:schemeClr val="tx1"/>
                </a:solidFill>
              </a:rPr>
              <a:t>Татарстан».</a:t>
            </a:r>
            <a:endParaRPr lang="ru-RU" sz="1300" dirty="0">
              <a:solidFill>
                <a:schemeClr val="tx1"/>
              </a:solidFill>
            </a:endParaRPr>
          </a:p>
          <a:p>
            <a:pPr algn="just"/>
            <a:r>
              <a:rPr lang="ru-RU" sz="1300" dirty="0" smtClean="0">
                <a:solidFill>
                  <a:schemeClr val="tx1"/>
                </a:solidFill>
              </a:rPr>
              <a:t>      В 2020 </a:t>
            </a:r>
            <a:r>
              <a:rPr lang="ru-RU" sz="1300" dirty="0">
                <a:solidFill>
                  <a:schemeClr val="tx1"/>
                </a:solidFill>
              </a:rPr>
              <a:t>году за счет средств бюджета Республики Татарстан </a:t>
            </a:r>
            <a:r>
              <a:rPr lang="ru-RU" sz="1300" dirty="0" smtClean="0">
                <a:solidFill>
                  <a:schemeClr val="tx1"/>
                </a:solidFill>
              </a:rPr>
              <a:t>реализовалась 31 государственная программа </a:t>
            </a:r>
            <a:r>
              <a:rPr lang="ru-RU" sz="1300" dirty="0">
                <a:solidFill>
                  <a:schemeClr val="tx1"/>
                </a:solidFill>
              </a:rPr>
              <a:t>Республики Татарстан.</a:t>
            </a:r>
          </a:p>
        </p:txBody>
      </p:sp>
      <p:graphicFrame>
        <p:nvGraphicFramePr>
          <p:cNvPr id="5" name="Диаграмма 4"/>
          <p:cNvGraphicFramePr/>
          <p:nvPr>
            <p:extLst>
              <p:ext uri="{D42A27DB-BD31-4B8C-83A1-F6EECF244321}">
                <p14:modId xmlns:p14="http://schemas.microsoft.com/office/powerpoint/2010/main" val="1271847181"/>
              </p:ext>
            </p:extLst>
          </p:nvPr>
        </p:nvGraphicFramePr>
        <p:xfrm>
          <a:off x="735265" y="3194099"/>
          <a:ext cx="8220075" cy="3488128"/>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7825626" y="3349230"/>
            <a:ext cx="1318374" cy="338554"/>
          </a:xfrm>
          <a:prstGeom prst="rect">
            <a:avLst/>
          </a:prstGeom>
          <a:noFill/>
        </p:spPr>
        <p:txBody>
          <a:bodyPr wrap="none" rtlCol="0">
            <a:spAutoFit/>
          </a:bodyPr>
          <a:lstStyle/>
          <a:p>
            <a:r>
              <a:rPr lang="ru-RU" sz="1600" dirty="0" smtClean="0"/>
              <a:t>тыс. рублей</a:t>
            </a:r>
            <a:endParaRPr lang="ru-RU" sz="1600" dirty="0"/>
          </a:p>
        </p:txBody>
      </p:sp>
    </p:spTree>
    <p:extLst>
      <p:ext uri="{BB962C8B-B14F-4D97-AF65-F5344CB8AC3E}">
        <p14:creationId xmlns:p14="http://schemas.microsoft.com/office/powerpoint/2010/main" val="38188485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44830" y="289878"/>
            <a:ext cx="8088112" cy="574747"/>
          </a:xfrm>
        </p:spPr>
        <p:txBody>
          <a:bodyPr>
            <a:noAutofit/>
          </a:bodyPr>
          <a:lstStyle/>
          <a:p>
            <a:r>
              <a:rPr lang="ru-RU" sz="1800" dirty="0"/>
              <a:t>Расходы бюджета Республики Татарстан на реализацию государственных программ Республики Татарстан</a:t>
            </a:r>
          </a:p>
        </p:txBody>
      </p:sp>
      <p:graphicFrame>
        <p:nvGraphicFramePr>
          <p:cNvPr id="4" name="Таблица 3"/>
          <p:cNvGraphicFramePr>
            <a:graphicFrameLocks noGrp="1"/>
          </p:cNvGraphicFramePr>
          <p:nvPr>
            <p:extLst>
              <p:ext uri="{D42A27DB-BD31-4B8C-83A1-F6EECF244321}">
                <p14:modId xmlns:p14="http://schemas.microsoft.com/office/powerpoint/2010/main" val="1839612668"/>
              </p:ext>
            </p:extLst>
          </p:nvPr>
        </p:nvGraphicFramePr>
        <p:xfrm>
          <a:off x="425183" y="812974"/>
          <a:ext cx="8534400" cy="5576398"/>
        </p:xfrm>
        <a:graphic>
          <a:graphicData uri="http://schemas.openxmlformats.org/drawingml/2006/table">
            <a:tbl>
              <a:tblPr>
                <a:tableStyleId>{616DA210-FB5B-4158-B5E0-FEB733F419BA}</a:tableStyleId>
              </a:tblPr>
              <a:tblGrid>
                <a:gridCol w="285750"/>
                <a:gridCol w="5562600"/>
                <a:gridCol w="987879"/>
                <a:gridCol w="991240"/>
                <a:gridCol w="706931"/>
              </a:tblGrid>
              <a:tr h="211673">
                <a:tc>
                  <a:txBody>
                    <a:bodyPr/>
                    <a:lstStyle/>
                    <a:p>
                      <a:pPr algn="ctr" fontAlgn="ctr"/>
                      <a:endParaRPr lang="ru-RU" sz="1200" b="1"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a:effectLst/>
                        </a:rPr>
                        <a:t>Наименование</a:t>
                      </a:r>
                      <a:endParaRPr lang="ru-RU" sz="1000" b="1"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2020 </a:t>
                      </a:r>
                      <a:r>
                        <a:rPr lang="ru-RU" sz="1000" b="1" u="none" strike="noStrike" dirty="0">
                          <a:solidFill>
                            <a:schemeClr val="tx1"/>
                          </a:solidFill>
                          <a:effectLst/>
                        </a:rPr>
                        <a:t>год </a:t>
                      </a:r>
                      <a:endParaRPr lang="ru-RU" sz="1000" b="1" u="none" strike="noStrike" dirty="0" smtClean="0">
                        <a:solidFill>
                          <a:schemeClr val="tx1"/>
                        </a:solidFill>
                        <a:effectLst/>
                      </a:endParaRPr>
                    </a:p>
                    <a:p>
                      <a:pPr algn="ctr" fontAlgn="ctr"/>
                      <a:r>
                        <a:rPr lang="ru-RU" sz="1000" b="1" u="none" strike="noStrike" dirty="0" smtClean="0">
                          <a:solidFill>
                            <a:schemeClr val="tx1"/>
                          </a:solidFill>
                          <a:effectLst/>
                        </a:rPr>
                        <a:t>(</a:t>
                      </a:r>
                      <a:r>
                        <a:rPr lang="ru-RU" sz="1000" b="1" u="none" strike="noStrike" dirty="0">
                          <a:solidFill>
                            <a:schemeClr val="tx1"/>
                          </a:solidFill>
                          <a:effectLst/>
                        </a:rPr>
                        <a:t>план),</a:t>
                      </a:r>
                      <a:br>
                        <a:rPr lang="ru-RU" sz="1000" b="1" u="none" strike="noStrike" dirty="0">
                          <a:solidFill>
                            <a:schemeClr val="tx1"/>
                          </a:solidFill>
                          <a:effectLst/>
                        </a:rPr>
                      </a:br>
                      <a:r>
                        <a:rPr lang="ru-RU" sz="1000" b="1" u="none" strike="noStrike" dirty="0">
                          <a:solidFill>
                            <a:schemeClr val="tx1"/>
                          </a:solidFill>
                          <a:effectLst/>
                        </a:rPr>
                        <a:t>тыс</a:t>
                      </a:r>
                      <a:r>
                        <a:rPr lang="ru-RU" sz="1000" b="1" u="none" strike="noStrike" dirty="0" smtClean="0">
                          <a:solidFill>
                            <a:schemeClr val="tx1"/>
                          </a:solidFill>
                          <a:effectLst/>
                        </a:rPr>
                        <a:t>. рублей</a:t>
                      </a:r>
                      <a:endParaRPr lang="ru-RU" sz="1000" b="1" i="0" u="none" strike="noStrike" dirty="0">
                        <a:solidFill>
                          <a:schemeClr val="tx1"/>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2020 год</a:t>
                      </a:r>
                    </a:p>
                    <a:p>
                      <a:pPr algn="ctr" fontAlgn="ctr"/>
                      <a:r>
                        <a:rPr lang="ru-RU" sz="1000" b="1" u="none" strike="noStrike" dirty="0" smtClean="0">
                          <a:solidFill>
                            <a:schemeClr val="tx1"/>
                          </a:solidFill>
                          <a:effectLst/>
                        </a:rPr>
                        <a:t>(</a:t>
                      </a:r>
                      <a:r>
                        <a:rPr lang="ru-RU" sz="1000" b="1" u="none" strike="noStrike" dirty="0">
                          <a:solidFill>
                            <a:schemeClr val="tx1"/>
                          </a:solidFill>
                          <a:effectLst/>
                        </a:rPr>
                        <a:t>факт),</a:t>
                      </a:r>
                      <a:br>
                        <a:rPr lang="ru-RU" sz="1000" b="1" u="none" strike="noStrike" dirty="0">
                          <a:solidFill>
                            <a:schemeClr val="tx1"/>
                          </a:solidFill>
                          <a:effectLst/>
                        </a:rPr>
                      </a:br>
                      <a:r>
                        <a:rPr lang="ru-RU" sz="1000" b="1" u="none" strike="noStrike" dirty="0">
                          <a:solidFill>
                            <a:schemeClr val="tx1"/>
                          </a:solidFill>
                          <a:effectLst/>
                        </a:rPr>
                        <a:t>тыс</a:t>
                      </a:r>
                      <a:r>
                        <a:rPr lang="ru-RU" sz="1000" b="1" u="none" strike="noStrike" dirty="0" smtClean="0">
                          <a:solidFill>
                            <a:schemeClr val="tx1"/>
                          </a:solidFill>
                          <a:effectLst/>
                        </a:rPr>
                        <a:t>. рублей</a:t>
                      </a:r>
                      <a:endParaRPr lang="ru-RU" sz="1000" b="1" i="0" u="none" strike="noStrike" dirty="0">
                        <a:solidFill>
                          <a:schemeClr val="tx1"/>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a:solidFill>
                            <a:schemeClr val="tx1"/>
                          </a:solidFill>
                          <a:effectLst/>
                        </a:rPr>
                        <a:t>%</a:t>
                      </a:r>
                      <a:br>
                        <a:rPr lang="ru-RU" sz="1000" b="1" u="none" strike="noStrike" dirty="0">
                          <a:solidFill>
                            <a:schemeClr val="tx1"/>
                          </a:solidFill>
                          <a:effectLst/>
                        </a:rPr>
                      </a:br>
                      <a:r>
                        <a:rPr lang="ru-RU" sz="1000" b="1" u="none" strike="noStrike" dirty="0" smtClean="0">
                          <a:solidFill>
                            <a:schemeClr val="tx1"/>
                          </a:solidFill>
                          <a:effectLst/>
                        </a:rPr>
                        <a:t>исп.</a:t>
                      </a:r>
                      <a:endParaRPr lang="ru-RU" sz="1000" b="1" i="0" u="none" strike="noStrike" dirty="0">
                        <a:solidFill>
                          <a:schemeClr val="tx1"/>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202175">
                <a:tc>
                  <a:txBody>
                    <a:bodyPr/>
                    <a:lstStyle/>
                    <a:p>
                      <a:pPr algn="l" fontAlgn="ctr"/>
                      <a:endParaRPr lang="ru-RU" sz="1200" b="1"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1" u="none" strike="noStrike" dirty="0">
                          <a:effectLst/>
                        </a:rPr>
                        <a:t>ИТОГО</a:t>
                      </a:r>
                      <a:endParaRPr lang="ru-RU" sz="1000" b="1"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r" defTabSz="685800" rtl="0" eaLnBrk="1" fontAlgn="b" latinLnBrk="0" hangingPunct="1"/>
                      <a:r>
                        <a:rPr lang="ru-RU" sz="1000" b="1" i="0" u="none" strike="noStrike" kern="1200" dirty="0" smtClean="0">
                          <a:solidFill>
                            <a:schemeClr val="tx1"/>
                          </a:solidFill>
                          <a:effectLst/>
                          <a:latin typeface="+mn-lt"/>
                          <a:ea typeface="+mn-ea"/>
                          <a:cs typeface="+mn-cs"/>
                        </a:rPr>
                        <a:t>302</a:t>
                      </a:r>
                      <a:r>
                        <a:rPr lang="ru-RU" sz="1000" b="1" i="0" u="none" strike="noStrike" kern="1200" baseline="0" dirty="0" smtClean="0">
                          <a:solidFill>
                            <a:schemeClr val="tx1"/>
                          </a:solidFill>
                          <a:effectLst/>
                          <a:latin typeface="+mn-lt"/>
                          <a:ea typeface="+mn-ea"/>
                          <a:cs typeface="+mn-cs"/>
                        </a:rPr>
                        <a:t> 477 537,6</a:t>
                      </a:r>
                      <a:endParaRPr lang="ru-RU" sz="1000" b="1" i="0" u="none" strike="noStrike" kern="1200" dirty="0">
                        <a:solidFill>
                          <a:schemeClr val="tx1"/>
                        </a:solidFill>
                        <a:effectLst/>
                        <a:latin typeface="+mn-lt"/>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ru-RU" sz="1000" b="1" i="0" u="none" strike="noStrike" dirty="0" smtClean="0">
                          <a:solidFill>
                            <a:schemeClr val="tx1"/>
                          </a:solidFill>
                          <a:effectLst/>
                          <a:latin typeface="+mn-lt"/>
                        </a:rPr>
                        <a:t>296 920 504,4</a:t>
                      </a:r>
                      <a:endParaRPr lang="ru-RU" sz="1000" b="1"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ru-RU" sz="1000" b="1" i="0" u="none" strike="noStrike" dirty="0" smtClean="0">
                          <a:solidFill>
                            <a:schemeClr val="tx1"/>
                          </a:solidFill>
                          <a:effectLst/>
                          <a:latin typeface="+mn-lt"/>
                        </a:rPr>
                        <a:t>98,2</a:t>
                      </a:r>
                      <a:endParaRPr lang="ru-RU" sz="1000" b="1"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141998">
                <a:tc>
                  <a:txBody>
                    <a:bodyPr/>
                    <a:lstStyle/>
                    <a:p>
                      <a:pPr algn="ctr" fontAlgn="t"/>
                      <a:r>
                        <a:rPr lang="en-US" sz="1000" b="0" i="0" u="none" strike="noStrike" dirty="0" smtClean="0">
                          <a:solidFill>
                            <a:srgbClr val="000000"/>
                          </a:solidFill>
                          <a:effectLst/>
                          <a:latin typeface="+mn-lt"/>
                        </a:rPr>
                        <a:t>1</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rgbClr val="000000"/>
                          </a:solidFill>
                          <a:effectLst/>
                          <a:latin typeface="Arial"/>
                        </a:rPr>
                        <a:t>Государственная программа «Развитие здравоохранения Республики Татарстан до 2025 года»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51 376 332,3</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51 162 092,7</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99,6</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41998">
                <a:tc>
                  <a:txBody>
                    <a:bodyPr/>
                    <a:lstStyle/>
                    <a:p>
                      <a:pPr algn="ctr" fontAlgn="t"/>
                      <a:r>
                        <a:rPr lang="en-US" sz="1000" b="0" i="0" u="none" strike="noStrike" dirty="0" smtClean="0">
                          <a:solidFill>
                            <a:srgbClr val="000000"/>
                          </a:solidFill>
                          <a:effectLst/>
                          <a:latin typeface="+mn-lt"/>
                        </a:rPr>
                        <a:t>2</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rgbClr val="000000"/>
                          </a:solidFill>
                          <a:effectLst/>
                          <a:latin typeface="Arial"/>
                        </a:rPr>
                        <a:t>Государственная программа «Развитие образования и науки Республики Татарстан на 2014 – 2025 годы»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63 687 817,1</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62 982 778,8</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98,9</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41998">
                <a:tc>
                  <a:txBody>
                    <a:bodyPr/>
                    <a:lstStyle/>
                    <a:p>
                      <a:pPr algn="ctr" fontAlgn="t"/>
                      <a:r>
                        <a:rPr lang="en-US" sz="1000" b="0" i="0" u="none" strike="noStrike" dirty="0" smtClean="0">
                          <a:solidFill>
                            <a:srgbClr val="000000"/>
                          </a:solidFill>
                          <a:effectLst/>
                          <a:latin typeface="+mn-lt"/>
                        </a:rPr>
                        <a:t>3</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rgbClr val="000000"/>
                          </a:solidFill>
                          <a:effectLst/>
                          <a:latin typeface="Arial"/>
                        </a:rPr>
                        <a:t>Государственная программа «Социальная поддержка граждан Республики Татарстан» на 2014 – 2025 годы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29 364 591,3</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27 590 831,4</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94,0</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1673">
                <a:tc>
                  <a:txBody>
                    <a:bodyPr/>
                    <a:lstStyle/>
                    <a:p>
                      <a:pPr algn="ctr" fontAlgn="t"/>
                      <a:r>
                        <a:rPr lang="en-US" sz="1000" b="0" i="0" u="none" strike="noStrike" dirty="0" smtClean="0">
                          <a:solidFill>
                            <a:srgbClr val="000000"/>
                          </a:solidFill>
                          <a:effectLst/>
                          <a:latin typeface="+mn-lt"/>
                        </a:rPr>
                        <a:t>4</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rgbClr val="000000"/>
                          </a:solidFill>
                          <a:effectLst/>
                          <a:latin typeface="Arial"/>
                        </a:rPr>
                        <a:t>Государственная программа «Обеспечение качественным жильем и услугами жилищно-коммунального хозяйства населения Республики </a:t>
                      </a:r>
                      <a:r>
                        <a:rPr lang="ru-RU" sz="1000" b="0" i="0" u="none" strike="noStrike" dirty="0" smtClean="0">
                          <a:solidFill>
                            <a:srgbClr val="000000"/>
                          </a:solidFill>
                          <a:effectLst/>
                          <a:latin typeface="Arial"/>
                        </a:rPr>
                        <a:t>Татарстан»</a:t>
                      </a:r>
                      <a:endParaRPr lang="ru-RU" sz="1000" b="0" i="0" u="none" strike="noStrike" dirty="0">
                        <a:solidFill>
                          <a:srgbClr val="000000"/>
                        </a:solidFill>
                        <a:effectLst/>
                        <a:latin typeface="Arial"/>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16 811 205,3</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16 561 221,8</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98,5</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41998">
                <a:tc>
                  <a:txBody>
                    <a:bodyPr/>
                    <a:lstStyle/>
                    <a:p>
                      <a:pPr algn="ctr" fontAlgn="t"/>
                      <a:r>
                        <a:rPr lang="en-US" sz="1000" b="0" i="0" u="none" strike="noStrike" dirty="0" smtClean="0">
                          <a:solidFill>
                            <a:srgbClr val="000000"/>
                          </a:solidFill>
                          <a:effectLst/>
                          <a:latin typeface="+mn-lt"/>
                        </a:rPr>
                        <a:t>5</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rgbClr val="000000"/>
                          </a:solidFill>
                          <a:effectLst/>
                          <a:latin typeface="Arial"/>
                        </a:rPr>
                        <a:t>Государственная программа «Содействие занятости населения Республики Татарстан на 2014 – 2025 годы»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5 361 560,6</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5 275 884,0</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98,4</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1673">
                <a:tc>
                  <a:txBody>
                    <a:bodyPr/>
                    <a:lstStyle/>
                    <a:p>
                      <a:pPr algn="ctr" fontAlgn="t"/>
                      <a:r>
                        <a:rPr lang="en-US" sz="1000" b="0" i="0" u="none" strike="noStrike" dirty="0" smtClean="0">
                          <a:solidFill>
                            <a:srgbClr val="000000"/>
                          </a:solidFill>
                          <a:effectLst/>
                          <a:latin typeface="+mn-lt"/>
                        </a:rPr>
                        <a:t>6</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rgbClr val="000000"/>
                          </a:solidFill>
                          <a:effectLst/>
                          <a:latin typeface="Arial"/>
                        </a:rPr>
                        <a:t>Государственная программа «Обеспечение общественного порядка и противодействие преступности в Республике Татарстан на 2014 – </a:t>
                      </a:r>
                      <a:r>
                        <a:rPr lang="ru-RU" sz="1000" b="0" i="0" u="none" strike="noStrike" dirty="0" smtClean="0">
                          <a:solidFill>
                            <a:srgbClr val="000000"/>
                          </a:solidFill>
                          <a:effectLst/>
                          <a:latin typeface="Arial"/>
                        </a:rPr>
                        <a:t>2025 </a:t>
                      </a:r>
                      <a:r>
                        <a:rPr lang="ru-RU" sz="1000" b="0" i="0" u="none" strike="noStrike" dirty="0">
                          <a:solidFill>
                            <a:srgbClr val="000000"/>
                          </a:solidFill>
                          <a:effectLst/>
                          <a:latin typeface="Arial"/>
                        </a:rPr>
                        <a:t>годы»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2 387 925,5</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2</a:t>
                      </a:r>
                      <a:r>
                        <a:rPr lang="ru-RU" sz="1000" b="0" i="0" u="none" strike="noStrike" baseline="0" dirty="0" smtClean="0">
                          <a:solidFill>
                            <a:schemeClr val="tx1"/>
                          </a:solidFill>
                          <a:effectLst/>
                          <a:latin typeface="Arial"/>
                        </a:rPr>
                        <a:t> 378 446,6</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99,6</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460666">
                <a:tc>
                  <a:txBody>
                    <a:bodyPr/>
                    <a:lstStyle/>
                    <a:p>
                      <a:pPr algn="ctr" fontAlgn="t"/>
                      <a:r>
                        <a:rPr lang="en-US" sz="1000" b="0" i="0" u="none" strike="noStrike" dirty="0" smtClean="0">
                          <a:solidFill>
                            <a:srgbClr val="000000"/>
                          </a:solidFill>
                          <a:effectLst/>
                          <a:latin typeface="+mn-lt"/>
                        </a:rPr>
                        <a:t>7</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rgbClr val="000000"/>
                          </a:solidFill>
                          <a:effectLst/>
                          <a:latin typeface="Arial"/>
                        </a:rPr>
                        <a:t>Государственная программа «Защита населения и территорий от чрезвычайных ситуаций, обеспечение пожарной безопасности и безопасности людей на водных объектах в Республике Татарстан на 2014 – 2024 годы»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1 552 671,2</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1 547 778,9</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99,7</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41998">
                <a:tc>
                  <a:txBody>
                    <a:bodyPr/>
                    <a:lstStyle/>
                    <a:p>
                      <a:pPr algn="ctr" fontAlgn="t"/>
                      <a:r>
                        <a:rPr lang="en-US" sz="1000" b="0" i="0" u="none" strike="noStrike" dirty="0" smtClean="0">
                          <a:solidFill>
                            <a:srgbClr val="000000"/>
                          </a:solidFill>
                          <a:effectLst/>
                          <a:latin typeface="+mn-lt"/>
                        </a:rPr>
                        <a:t>8</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rgbClr val="000000"/>
                          </a:solidFill>
                          <a:effectLst/>
                          <a:latin typeface="Arial"/>
                        </a:rPr>
                        <a:t>Государственная программа «Развитие культуры Республики Татарстан на 2014 – </a:t>
                      </a:r>
                      <a:r>
                        <a:rPr lang="ru-RU" sz="1000" b="0" i="0" u="none" strike="noStrike" dirty="0" smtClean="0">
                          <a:solidFill>
                            <a:srgbClr val="000000"/>
                          </a:solidFill>
                          <a:effectLst/>
                          <a:latin typeface="Arial"/>
                        </a:rPr>
                        <a:t>2025 </a:t>
                      </a:r>
                      <a:r>
                        <a:rPr lang="ru-RU" sz="1000" b="0" i="0" u="none" strike="noStrike" dirty="0">
                          <a:solidFill>
                            <a:srgbClr val="000000"/>
                          </a:solidFill>
                          <a:effectLst/>
                          <a:latin typeface="Arial"/>
                        </a:rPr>
                        <a:t>годы»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11 343 434,2</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11</a:t>
                      </a:r>
                      <a:r>
                        <a:rPr lang="ru-RU" sz="1000" b="0" i="0" u="none" strike="noStrike" baseline="0" dirty="0" smtClean="0">
                          <a:solidFill>
                            <a:schemeClr val="tx1"/>
                          </a:solidFill>
                          <a:effectLst/>
                          <a:latin typeface="Arial"/>
                        </a:rPr>
                        <a:t> 198 583,1</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98,7</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1673">
                <a:tc>
                  <a:txBody>
                    <a:bodyPr/>
                    <a:lstStyle/>
                    <a:p>
                      <a:pPr algn="ctr" fontAlgn="t"/>
                      <a:r>
                        <a:rPr lang="en-US" sz="1000" b="0" i="0" u="none" strike="noStrike" dirty="0" smtClean="0">
                          <a:solidFill>
                            <a:srgbClr val="000000"/>
                          </a:solidFill>
                          <a:effectLst/>
                          <a:latin typeface="+mn-lt"/>
                        </a:rPr>
                        <a:t>9</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rgbClr val="000000"/>
                          </a:solidFill>
                          <a:effectLst/>
                          <a:latin typeface="Arial"/>
                        </a:rPr>
                        <a:t>Государственная программа «Охрана окружающей среды, воспроизводство и использование природных ресурсов Республики </a:t>
                      </a:r>
                      <a:r>
                        <a:rPr lang="ru-RU" sz="1000" b="0" i="0" u="none" strike="noStrike" dirty="0" smtClean="0">
                          <a:solidFill>
                            <a:srgbClr val="000000"/>
                          </a:solidFill>
                          <a:effectLst/>
                          <a:latin typeface="Arial"/>
                        </a:rPr>
                        <a:t>Татарстан»</a:t>
                      </a:r>
                      <a:endParaRPr lang="ru-RU" sz="1000" b="0" i="0" u="none" strike="noStrike" dirty="0">
                        <a:solidFill>
                          <a:srgbClr val="000000"/>
                        </a:solidFill>
                        <a:effectLst/>
                        <a:latin typeface="Arial"/>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3 085 682,9</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3 053 329,9</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99,0</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1673">
                <a:tc>
                  <a:txBody>
                    <a:bodyPr/>
                    <a:lstStyle/>
                    <a:p>
                      <a:pPr algn="ctr" fontAlgn="t"/>
                      <a:r>
                        <a:rPr lang="en-US" sz="1000" b="0" i="0" u="none" strike="noStrike" dirty="0" smtClean="0">
                          <a:solidFill>
                            <a:srgbClr val="000000"/>
                          </a:solidFill>
                          <a:effectLst/>
                          <a:latin typeface="+mn-lt"/>
                        </a:rPr>
                        <a:t>10</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rgbClr val="000000"/>
                          </a:solidFill>
                          <a:effectLst/>
                          <a:latin typeface="Arial"/>
                        </a:rPr>
                        <a:t>Государственная программа «Экономическое развитие и инновационная экономика Республики Татарстан на 2014 – 2024 годы»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12 347 809,4</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10 892 188,8</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88,2</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1673">
                <a:tc>
                  <a:txBody>
                    <a:bodyPr/>
                    <a:lstStyle/>
                    <a:p>
                      <a:pPr algn="ctr" fontAlgn="t"/>
                      <a:r>
                        <a:rPr lang="en-US" sz="1000" b="0" i="0" u="none" strike="noStrike" dirty="0" smtClean="0">
                          <a:solidFill>
                            <a:srgbClr val="000000"/>
                          </a:solidFill>
                          <a:effectLst/>
                          <a:latin typeface="+mn-lt"/>
                        </a:rPr>
                        <a:t>11</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rgbClr val="000000"/>
                          </a:solidFill>
                          <a:effectLst/>
                          <a:latin typeface="Arial"/>
                        </a:rPr>
                        <a:t>Государственная программа «Развитие информационных и коммуникационных технологий в Республике Татарстан «Открытый Татарстан» на 2014 – </a:t>
                      </a:r>
                      <a:r>
                        <a:rPr lang="ru-RU" sz="1000" b="0" i="0" u="none" strike="noStrike" dirty="0" smtClean="0">
                          <a:solidFill>
                            <a:srgbClr val="000000"/>
                          </a:solidFill>
                          <a:effectLst/>
                          <a:latin typeface="Arial"/>
                        </a:rPr>
                        <a:t>2023 </a:t>
                      </a:r>
                      <a:r>
                        <a:rPr lang="ru-RU" sz="1000" b="0" i="0" u="none" strike="noStrike" dirty="0">
                          <a:solidFill>
                            <a:srgbClr val="000000"/>
                          </a:solidFill>
                          <a:effectLst/>
                          <a:latin typeface="Arial"/>
                        </a:rPr>
                        <a:t>годы»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3 891 993,4</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3 598</a:t>
                      </a:r>
                      <a:r>
                        <a:rPr lang="ru-RU" sz="1000" b="0" i="0" u="none" strike="noStrike" baseline="0" dirty="0" smtClean="0">
                          <a:solidFill>
                            <a:schemeClr val="tx1"/>
                          </a:solidFill>
                          <a:effectLst/>
                          <a:latin typeface="Arial"/>
                        </a:rPr>
                        <a:t> 803,8</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92,5</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1673">
                <a:tc>
                  <a:txBody>
                    <a:bodyPr/>
                    <a:lstStyle/>
                    <a:p>
                      <a:pPr algn="ctr" fontAlgn="t"/>
                      <a:r>
                        <a:rPr lang="en-US" sz="1000" b="0" i="0" u="none" strike="noStrike" dirty="0" smtClean="0">
                          <a:solidFill>
                            <a:srgbClr val="000000"/>
                          </a:solidFill>
                          <a:effectLst/>
                          <a:latin typeface="+mn-lt"/>
                        </a:rPr>
                        <a:t>12</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rgbClr val="000000"/>
                          </a:solidFill>
                          <a:effectLst/>
                          <a:latin typeface="Arial"/>
                        </a:rPr>
                        <a:t>Государственная программа «Развитие транспортной системы Республики Татарстан на 2014 – 2024 годы»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51 064 231,3</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50 100 384,0</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98,1</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41998">
                <a:tc>
                  <a:txBody>
                    <a:bodyPr/>
                    <a:lstStyle/>
                    <a:p>
                      <a:pPr algn="ctr" fontAlgn="t"/>
                      <a:r>
                        <a:rPr lang="en-US" sz="1000" b="0" i="0" u="none" strike="noStrike" dirty="0" smtClean="0">
                          <a:solidFill>
                            <a:srgbClr val="000000"/>
                          </a:solidFill>
                          <a:effectLst/>
                          <a:latin typeface="+mn-lt"/>
                        </a:rPr>
                        <a:t>13</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rgbClr val="000000"/>
                          </a:solidFill>
                          <a:effectLst/>
                          <a:latin typeface="Arial"/>
                        </a:rPr>
                        <a:t>Государственная программа «Развитие сельского хозяйства и регулирование рынков сельскохозяйственной продукции, сырья и продовольствия в Республике Татарстан на 2013 – </a:t>
                      </a:r>
                      <a:r>
                        <a:rPr lang="ru-RU" sz="1000" b="0" i="0" u="none" strike="noStrike" dirty="0" smtClean="0">
                          <a:solidFill>
                            <a:srgbClr val="000000"/>
                          </a:solidFill>
                          <a:effectLst/>
                          <a:latin typeface="Arial"/>
                        </a:rPr>
                        <a:t>2025 </a:t>
                      </a:r>
                      <a:r>
                        <a:rPr lang="ru-RU" sz="1000" b="0" i="0" u="none" strike="noStrike" dirty="0">
                          <a:solidFill>
                            <a:srgbClr val="000000"/>
                          </a:solidFill>
                          <a:effectLst/>
                          <a:latin typeface="Arial"/>
                        </a:rPr>
                        <a:t>годы»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17 804 816,8</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18 148 890,3</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101,9</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1673">
                <a:tc>
                  <a:txBody>
                    <a:bodyPr/>
                    <a:lstStyle/>
                    <a:p>
                      <a:pPr algn="ctr" fontAlgn="t"/>
                      <a:r>
                        <a:rPr lang="en-US" sz="1000" b="0" i="0" u="none" strike="noStrike" dirty="0" smtClean="0">
                          <a:solidFill>
                            <a:srgbClr val="000000"/>
                          </a:solidFill>
                          <a:effectLst/>
                          <a:latin typeface="+mn-lt"/>
                        </a:rPr>
                        <a:t>14</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rgbClr val="000000"/>
                          </a:solidFill>
                          <a:effectLst/>
                          <a:latin typeface="Arial"/>
                        </a:rPr>
                        <a:t>Государственная программа «Развитие лесного хозяйства Республики </a:t>
                      </a:r>
                      <a:r>
                        <a:rPr lang="ru-RU" sz="1000" b="0" i="0" u="none" strike="noStrike" dirty="0" smtClean="0">
                          <a:solidFill>
                            <a:srgbClr val="000000"/>
                          </a:solidFill>
                          <a:effectLst/>
                          <a:latin typeface="Arial"/>
                        </a:rPr>
                        <a:t>Татарстан»</a:t>
                      </a:r>
                      <a:endParaRPr lang="ru-RU" sz="1000" b="0" i="0" u="none" strike="noStrike" dirty="0">
                        <a:solidFill>
                          <a:srgbClr val="000000"/>
                        </a:solidFill>
                        <a:effectLst/>
                        <a:latin typeface="Arial"/>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1 289 165,6</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1 323 513,1</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102,7</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1673">
                <a:tc>
                  <a:txBody>
                    <a:bodyPr/>
                    <a:lstStyle/>
                    <a:p>
                      <a:pPr algn="ctr" fontAlgn="t"/>
                      <a:r>
                        <a:rPr lang="ru-RU" sz="1000" b="0" i="0" u="none" strike="noStrike" dirty="0" smtClean="0">
                          <a:solidFill>
                            <a:srgbClr val="000000"/>
                          </a:solidFill>
                          <a:effectLst/>
                          <a:latin typeface="+mn-lt"/>
                        </a:rPr>
                        <a:t>15</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rgbClr val="000000"/>
                          </a:solidFill>
                          <a:effectLst/>
                          <a:latin typeface="Arial"/>
                        </a:rPr>
                        <a:t>Государственная программа «Управление государственным имуществом Республики Татарстан на 2014 – </a:t>
                      </a:r>
                      <a:r>
                        <a:rPr lang="ru-RU" sz="1000" b="0" i="0" u="none" strike="noStrike" dirty="0" smtClean="0">
                          <a:solidFill>
                            <a:srgbClr val="000000"/>
                          </a:solidFill>
                          <a:effectLst/>
                          <a:latin typeface="Arial"/>
                        </a:rPr>
                        <a:t>2023 </a:t>
                      </a:r>
                      <a:r>
                        <a:rPr lang="ru-RU" sz="1000" b="0" i="0" u="none" strike="noStrike" dirty="0">
                          <a:solidFill>
                            <a:srgbClr val="000000"/>
                          </a:solidFill>
                          <a:effectLst/>
                          <a:latin typeface="Arial"/>
                        </a:rPr>
                        <a:t>годы»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497 013,6</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484 409,6</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97,5</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377747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14350" y="0"/>
            <a:ext cx="8088112" cy="574747"/>
          </a:xfrm>
        </p:spPr>
        <p:txBody>
          <a:bodyPr>
            <a:noAutofit/>
          </a:bodyPr>
          <a:lstStyle/>
          <a:p>
            <a:r>
              <a:rPr lang="ru-RU" sz="1800" dirty="0"/>
              <a:t>Расходы бюджета Республики Татарстан на реализацию государственных программ Республики </a:t>
            </a:r>
            <a:r>
              <a:rPr lang="ru-RU" sz="1800" dirty="0" smtClean="0"/>
              <a:t>Татарстан (продолжение)</a:t>
            </a:r>
            <a:endParaRPr lang="ru-RU" sz="1800" dirty="0"/>
          </a:p>
        </p:txBody>
      </p:sp>
      <p:graphicFrame>
        <p:nvGraphicFramePr>
          <p:cNvPr id="4" name="Таблица 3"/>
          <p:cNvGraphicFramePr>
            <a:graphicFrameLocks noGrp="1"/>
          </p:cNvGraphicFramePr>
          <p:nvPr>
            <p:extLst>
              <p:ext uri="{D42A27DB-BD31-4B8C-83A1-F6EECF244321}">
                <p14:modId xmlns:p14="http://schemas.microsoft.com/office/powerpoint/2010/main" val="2142146076"/>
              </p:ext>
            </p:extLst>
          </p:nvPr>
        </p:nvGraphicFramePr>
        <p:xfrm>
          <a:off x="529590" y="598949"/>
          <a:ext cx="8534400" cy="5789434"/>
        </p:xfrm>
        <a:graphic>
          <a:graphicData uri="http://schemas.openxmlformats.org/drawingml/2006/table">
            <a:tbl>
              <a:tblPr>
                <a:tableStyleId>{616DA210-FB5B-4158-B5E0-FEB733F419BA}</a:tableStyleId>
              </a:tblPr>
              <a:tblGrid>
                <a:gridCol w="285750"/>
                <a:gridCol w="5638800"/>
                <a:gridCol w="1114425"/>
                <a:gridCol w="1047750"/>
                <a:gridCol w="447675"/>
              </a:tblGrid>
              <a:tr h="536509">
                <a:tc>
                  <a:txBody>
                    <a:bodyPr/>
                    <a:lstStyle/>
                    <a:p>
                      <a:pPr algn="ctr" fontAlgn="ctr"/>
                      <a:endParaRPr lang="ru-RU" sz="1200" b="1"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a:effectLst/>
                        </a:rPr>
                        <a:t>Наименование</a:t>
                      </a:r>
                      <a:endParaRPr lang="ru-RU" sz="1000" b="1"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2020 </a:t>
                      </a:r>
                      <a:r>
                        <a:rPr lang="ru-RU" sz="1000" b="1" u="none" strike="noStrike" dirty="0">
                          <a:solidFill>
                            <a:schemeClr val="tx1"/>
                          </a:solidFill>
                          <a:effectLst/>
                        </a:rPr>
                        <a:t>год </a:t>
                      </a:r>
                      <a:endParaRPr lang="ru-RU" sz="1000" b="1" u="none" strike="noStrike" dirty="0" smtClean="0">
                        <a:solidFill>
                          <a:schemeClr val="tx1"/>
                        </a:solidFill>
                        <a:effectLst/>
                      </a:endParaRPr>
                    </a:p>
                    <a:p>
                      <a:pPr algn="ctr" fontAlgn="ctr"/>
                      <a:r>
                        <a:rPr lang="ru-RU" sz="1000" b="1" u="none" strike="noStrike" dirty="0" smtClean="0">
                          <a:solidFill>
                            <a:schemeClr val="tx1"/>
                          </a:solidFill>
                          <a:effectLst/>
                        </a:rPr>
                        <a:t>(</a:t>
                      </a:r>
                      <a:r>
                        <a:rPr lang="ru-RU" sz="1000" b="1" u="none" strike="noStrike" dirty="0">
                          <a:solidFill>
                            <a:schemeClr val="tx1"/>
                          </a:solidFill>
                          <a:effectLst/>
                        </a:rPr>
                        <a:t>план),</a:t>
                      </a:r>
                      <a:br>
                        <a:rPr lang="ru-RU" sz="1000" b="1" u="none" strike="noStrike" dirty="0">
                          <a:solidFill>
                            <a:schemeClr val="tx1"/>
                          </a:solidFill>
                          <a:effectLst/>
                        </a:rPr>
                      </a:br>
                      <a:r>
                        <a:rPr lang="ru-RU" sz="1000" b="1" u="none" strike="noStrike" dirty="0">
                          <a:solidFill>
                            <a:schemeClr val="tx1"/>
                          </a:solidFill>
                          <a:effectLst/>
                        </a:rPr>
                        <a:t>тыс</a:t>
                      </a:r>
                      <a:r>
                        <a:rPr lang="ru-RU" sz="1000" b="1" u="none" strike="noStrike" dirty="0" smtClean="0">
                          <a:solidFill>
                            <a:schemeClr val="tx1"/>
                          </a:solidFill>
                          <a:effectLst/>
                        </a:rPr>
                        <a:t>. рублей</a:t>
                      </a:r>
                      <a:endParaRPr lang="ru-RU" sz="1000" b="1" i="0" u="none" strike="noStrike" dirty="0">
                        <a:solidFill>
                          <a:schemeClr val="tx1"/>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2020 </a:t>
                      </a:r>
                      <a:r>
                        <a:rPr lang="ru-RU" sz="1000" b="1" u="none" strike="noStrike" dirty="0">
                          <a:solidFill>
                            <a:schemeClr val="tx1"/>
                          </a:solidFill>
                          <a:effectLst/>
                        </a:rPr>
                        <a:t>год (факт),</a:t>
                      </a:r>
                      <a:br>
                        <a:rPr lang="ru-RU" sz="1000" b="1" u="none" strike="noStrike" dirty="0">
                          <a:solidFill>
                            <a:schemeClr val="tx1"/>
                          </a:solidFill>
                          <a:effectLst/>
                        </a:rPr>
                      </a:br>
                      <a:r>
                        <a:rPr lang="ru-RU" sz="1000" b="1" u="none" strike="noStrike" dirty="0">
                          <a:solidFill>
                            <a:schemeClr val="tx1"/>
                          </a:solidFill>
                          <a:effectLst/>
                        </a:rPr>
                        <a:t>тыс</a:t>
                      </a:r>
                      <a:r>
                        <a:rPr lang="ru-RU" sz="1000" b="1" u="none" strike="noStrike" dirty="0" smtClean="0">
                          <a:solidFill>
                            <a:schemeClr val="tx1"/>
                          </a:solidFill>
                          <a:effectLst/>
                        </a:rPr>
                        <a:t>. рублей</a:t>
                      </a:r>
                      <a:endParaRPr lang="ru-RU" sz="1000" b="1" i="0" u="none" strike="noStrike" dirty="0">
                        <a:solidFill>
                          <a:schemeClr val="tx1"/>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a:solidFill>
                            <a:schemeClr val="tx1"/>
                          </a:solidFill>
                          <a:effectLst/>
                        </a:rPr>
                        <a:t>%</a:t>
                      </a:r>
                      <a:br>
                        <a:rPr lang="ru-RU" sz="1000" b="1" u="none" strike="noStrike" dirty="0">
                          <a:solidFill>
                            <a:schemeClr val="tx1"/>
                          </a:solidFill>
                          <a:effectLst/>
                        </a:rPr>
                      </a:br>
                      <a:r>
                        <a:rPr lang="ru-RU" sz="1000" b="1" u="none" strike="noStrike" dirty="0" smtClean="0">
                          <a:solidFill>
                            <a:schemeClr val="tx1"/>
                          </a:solidFill>
                          <a:effectLst/>
                        </a:rPr>
                        <a:t>исп.</a:t>
                      </a:r>
                      <a:endParaRPr lang="ru-RU" sz="1000" b="1" i="0" u="none" strike="noStrike" dirty="0">
                        <a:solidFill>
                          <a:schemeClr val="tx1"/>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327867">
                <a:tc>
                  <a:txBody>
                    <a:bodyPr/>
                    <a:lstStyle/>
                    <a:p>
                      <a:pPr algn="ctr" fontAlgn="t"/>
                      <a:r>
                        <a:rPr lang="ru-RU" sz="1000" b="0" i="0" u="none" strike="noStrike" dirty="0" smtClean="0">
                          <a:solidFill>
                            <a:srgbClr val="000000"/>
                          </a:solidFill>
                          <a:effectLst/>
                          <a:latin typeface="+mn-lt"/>
                        </a:rPr>
                        <a:t>16</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rgbClr val="000000"/>
                          </a:solidFill>
                          <a:effectLst/>
                          <a:latin typeface="Arial"/>
                        </a:rPr>
                        <a:t>Государственная программа «Управление государственными финансами Республики Татарстан на 2014 – 2024 годы»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11 229 916,8 </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11 230 658,2</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100,0</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27867">
                <a:tc>
                  <a:txBody>
                    <a:bodyPr/>
                    <a:lstStyle/>
                    <a:p>
                      <a:pPr algn="ctr" fontAlgn="t"/>
                      <a:r>
                        <a:rPr lang="ru-RU" sz="1000" b="0" i="0" u="none" strike="noStrike" dirty="0" smtClean="0">
                          <a:solidFill>
                            <a:srgbClr val="000000"/>
                          </a:solidFill>
                          <a:effectLst/>
                          <a:latin typeface="+mn-lt"/>
                        </a:rPr>
                        <a:t>17</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rgbClr val="000000"/>
                          </a:solidFill>
                          <a:effectLst/>
                          <a:latin typeface="Arial"/>
                        </a:rPr>
                        <a:t>Государственная программа «Развитие государственной гражданской службы Республики Татарстан и муниципальной службы в Республике Татарстан на 2014 – </a:t>
                      </a:r>
                      <a:r>
                        <a:rPr lang="ru-RU" sz="1000" b="0" i="0" u="none" strike="noStrike" dirty="0" smtClean="0">
                          <a:solidFill>
                            <a:srgbClr val="000000"/>
                          </a:solidFill>
                          <a:effectLst/>
                          <a:latin typeface="Arial"/>
                        </a:rPr>
                        <a:t>2024 </a:t>
                      </a:r>
                      <a:r>
                        <a:rPr lang="ru-RU" sz="1000" b="0" i="0" u="none" strike="noStrike" dirty="0">
                          <a:solidFill>
                            <a:srgbClr val="000000"/>
                          </a:solidFill>
                          <a:effectLst/>
                          <a:latin typeface="Arial"/>
                        </a:rPr>
                        <a:t>годы»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31 740,0</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31 617,0</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99,6</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49821">
                <a:tc>
                  <a:txBody>
                    <a:bodyPr/>
                    <a:lstStyle/>
                    <a:p>
                      <a:pPr algn="ctr" fontAlgn="t"/>
                      <a:r>
                        <a:rPr lang="ru-RU" sz="1000" b="0" i="0" u="none" strike="noStrike" dirty="0" smtClean="0">
                          <a:solidFill>
                            <a:srgbClr val="000000"/>
                          </a:solidFill>
                          <a:effectLst/>
                          <a:latin typeface="+mn-lt"/>
                        </a:rPr>
                        <a:t>18</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rgbClr val="000000"/>
                          </a:solidFill>
                          <a:effectLst/>
                          <a:latin typeface="Arial"/>
                        </a:rPr>
                        <a:t>Государственная программа «Реализация государственной национальной политики в Республике Татарстан на 2014 – </a:t>
                      </a:r>
                      <a:r>
                        <a:rPr lang="ru-RU" sz="1000" b="0" i="0" u="none" strike="noStrike" dirty="0" smtClean="0">
                          <a:solidFill>
                            <a:srgbClr val="000000"/>
                          </a:solidFill>
                          <a:effectLst/>
                          <a:latin typeface="Arial"/>
                        </a:rPr>
                        <a:t>2023 </a:t>
                      </a:r>
                      <a:r>
                        <a:rPr lang="ru-RU" sz="1000" b="0" i="0" u="none" strike="noStrike" dirty="0">
                          <a:solidFill>
                            <a:srgbClr val="000000"/>
                          </a:solidFill>
                          <a:effectLst/>
                          <a:latin typeface="Arial"/>
                        </a:rPr>
                        <a:t>годы»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37 067,0</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35 836,8</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96,7</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27867">
                <a:tc>
                  <a:txBody>
                    <a:bodyPr/>
                    <a:lstStyle/>
                    <a:p>
                      <a:pPr algn="ctr" fontAlgn="t"/>
                      <a:r>
                        <a:rPr lang="ru-RU" sz="1000" b="0" i="0" u="none" strike="noStrike" dirty="0" smtClean="0">
                          <a:solidFill>
                            <a:srgbClr val="000000"/>
                          </a:solidFill>
                          <a:effectLst/>
                          <a:latin typeface="+mn-lt"/>
                        </a:rPr>
                        <a:t>19</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rgbClr val="000000"/>
                          </a:solidFill>
                          <a:effectLst/>
                          <a:latin typeface="Arial"/>
                        </a:rPr>
                        <a:t>Государственная программа Республики Татарстан «Сохранение национальной идентичности татарского народа (</a:t>
                      </a:r>
                      <a:r>
                        <a:rPr lang="ru-RU" sz="1000" b="0" i="0" u="none" strike="noStrike" dirty="0" smtClean="0">
                          <a:solidFill>
                            <a:srgbClr val="000000"/>
                          </a:solidFill>
                          <a:effectLst/>
                          <a:latin typeface="Arial"/>
                        </a:rPr>
                        <a:t>2020 </a:t>
                      </a:r>
                      <a:r>
                        <a:rPr lang="ru-RU" sz="1000" b="0" i="0" u="none" strike="noStrike" dirty="0">
                          <a:solidFill>
                            <a:srgbClr val="000000"/>
                          </a:solidFill>
                          <a:effectLst/>
                          <a:latin typeface="Arial"/>
                        </a:rPr>
                        <a:t>– </a:t>
                      </a:r>
                      <a:r>
                        <a:rPr lang="ru-RU" sz="1000" b="0" i="0" u="none" strike="noStrike" dirty="0" smtClean="0">
                          <a:solidFill>
                            <a:srgbClr val="000000"/>
                          </a:solidFill>
                          <a:effectLst/>
                          <a:latin typeface="Arial"/>
                        </a:rPr>
                        <a:t>2023 </a:t>
                      </a:r>
                      <a:r>
                        <a:rPr lang="ru-RU" sz="1000" b="0" i="0" u="none" strike="noStrike" dirty="0">
                          <a:solidFill>
                            <a:srgbClr val="000000"/>
                          </a:solidFill>
                          <a:effectLst/>
                          <a:latin typeface="Arial"/>
                        </a:rPr>
                        <a:t>годы)»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70 498,7</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70 497,9</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100,0</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27867">
                <a:tc>
                  <a:txBody>
                    <a:bodyPr/>
                    <a:lstStyle/>
                    <a:p>
                      <a:pPr algn="ctr" fontAlgn="t"/>
                      <a:r>
                        <a:rPr lang="ru-RU" sz="1000" b="0" i="0" u="none" strike="noStrike" dirty="0" smtClean="0">
                          <a:solidFill>
                            <a:srgbClr val="000000"/>
                          </a:solidFill>
                          <a:effectLst/>
                          <a:latin typeface="+mn-lt"/>
                        </a:rPr>
                        <a:t>20</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rgbClr val="000000"/>
                          </a:solidFill>
                          <a:effectLst/>
                          <a:latin typeface="Arial"/>
                        </a:rPr>
                        <a:t>Государственная программа «Сохранение, изучение и развитие государственных языков Республики Татарстан и других языков в Республике Татарстан на 2014 – 2022 годы»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61 479,9</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61 026,8</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99,3</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27246">
                <a:tc>
                  <a:txBody>
                    <a:bodyPr/>
                    <a:lstStyle/>
                    <a:p>
                      <a:pPr algn="ctr" fontAlgn="t"/>
                      <a:r>
                        <a:rPr lang="ru-RU" sz="1000" b="0" i="0" u="none" strike="noStrike" dirty="0" smtClean="0">
                          <a:solidFill>
                            <a:srgbClr val="000000"/>
                          </a:solidFill>
                          <a:effectLst/>
                          <a:latin typeface="+mn-lt"/>
                        </a:rPr>
                        <a:t>21</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rgbClr val="000000"/>
                          </a:solidFill>
                          <a:effectLst/>
                          <a:latin typeface="Arial"/>
                        </a:rPr>
                        <a:t>Государственная программа </a:t>
                      </a:r>
                      <a:r>
                        <a:rPr lang="ru-RU" sz="1000" b="0" i="0" u="none" strike="noStrike" dirty="0" smtClean="0">
                          <a:solidFill>
                            <a:srgbClr val="000000"/>
                          </a:solidFill>
                          <a:effectLst/>
                          <a:latin typeface="Arial"/>
                        </a:rPr>
                        <a:t>Республики</a:t>
                      </a:r>
                      <a:r>
                        <a:rPr lang="ru-RU" sz="1000" b="0" i="0" u="none" strike="noStrike" baseline="0" dirty="0" smtClean="0">
                          <a:solidFill>
                            <a:srgbClr val="000000"/>
                          </a:solidFill>
                          <a:effectLst/>
                          <a:latin typeface="Arial"/>
                        </a:rPr>
                        <a:t> Татарстан </a:t>
                      </a:r>
                      <a:r>
                        <a:rPr lang="ru-RU" sz="1000" b="0" i="0" u="none" strike="noStrike" dirty="0" smtClean="0">
                          <a:solidFill>
                            <a:srgbClr val="000000"/>
                          </a:solidFill>
                          <a:effectLst/>
                          <a:latin typeface="Arial"/>
                        </a:rPr>
                        <a:t>«Развитие </a:t>
                      </a:r>
                      <a:r>
                        <a:rPr lang="ru-RU" sz="1000" b="0" i="0" u="none" strike="noStrike" dirty="0">
                          <a:solidFill>
                            <a:srgbClr val="000000"/>
                          </a:solidFill>
                          <a:effectLst/>
                          <a:latin typeface="Arial"/>
                        </a:rPr>
                        <a:t>рынка газомоторного топлива в Республике Татарстан на 2013 – 2023 годы»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438 954,1</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438 848,7</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100,0</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27867">
                <a:tc>
                  <a:txBody>
                    <a:bodyPr/>
                    <a:lstStyle/>
                    <a:p>
                      <a:pPr algn="ctr" fontAlgn="t"/>
                      <a:r>
                        <a:rPr lang="ru-RU" sz="1000" b="0" i="0" u="none" strike="noStrike" dirty="0" smtClean="0">
                          <a:solidFill>
                            <a:srgbClr val="000000"/>
                          </a:solidFill>
                          <a:effectLst/>
                          <a:latin typeface="+mn-lt"/>
                        </a:rPr>
                        <a:t>22</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rgbClr val="000000"/>
                          </a:solidFill>
                          <a:effectLst/>
                          <a:latin typeface="Arial"/>
                        </a:rPr>
                        <a:t>Государственная программа «Развитие юстиции в Республике Татарстан на 2014 – </a:t>
                      </a:r>
                      <a:r>
                        <a:rPr lang="ru-RU" sz="1000" b="0" i="0" u="none" strike="noStrike" dirty="0" smtClean="0">
                          <a:solidFill>
                            <a:srgbClr val="000000"/>
                          </a:solidFill>
                          <a:effectLst/>
                          <a:latin typeface="Arial"/>
                        </a:rPr>
                        <a:t>2023 </a:t>
                      </a:r>
                      <a:r>
                        <a:rPr lang="ru-RU" sz="1000" b="0" i="0" u="none" strike="noStrike" dirty="0">
                          <a:solidFill>
                            <a:srgbClr val="000000"/>
                          </a:solidFill>
                          <a:effectLst/>
                          <a:latin typeface="Arial"/>
                        </a:rPr>
                        <a:t>годы»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675 921,2</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703 253,3</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104,0</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2688">
                <a:tc>
                  <a:txBody>
                    <a:bodyPr/>
                    <a:lstStyle/>
                    <a:p>
                      <a:pPr algn="ctr" fontAlgn="t"/>
                      <a:r>
                        <a:rPr lang="ru-RU" sz="1000" b="0" i="0" u="none" strike="noStrike" dirty="0" smtClean="0">
                          <a:solidFill>
                            <a:srgbClr val="000000"/>
                          </a:solidFill>
                          <a:effectLst/>
                          <a:latin typeface="+mn-lt"/>
                        </a:rPr>
                        <a:t>23</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rgbClr val="000000"/>
                          </a:solidFill>
                          <a:effectLst/>
                          <a:latin typeface="Arial"/>
                        </a:rPr>
                        <a:t>Государственная программа </a:t>
                      </a:r>
                      <a:r>
                        <a:rPr lang="ru-RU" sz="1000" b="0" i="0" u="none" strike="noStrike" dirty="0" smtClean="0">
                          <a:solidFill>
                            <a:srgbClr val="000000"/>
                          </a:solidFill>
                          <a:effectLst/>
                          <a:latin typeface="Arial"/>
                        </a:rPr>
                        <a:t>«</a:t>
                      </a:r>
                      <a:r>
                        <a:rPr lang="ru-RU" sz="1000" b="0" i="0" u="none" strike="noStrike" dirty="0" err="1" smtClean="0">
                          <a:solidFill>
                            <a:srgbClr val="000000"/>
                          </a:solidFill>
                          <a:effectLst/>
                          <a:latin typeface="Arial"/>
                        </a:rPr>
                        <a:t>Энергоресурсоэффективность</a:t>
                      </a:r>
                      <a:r>
                        <a:rPr lang="ru-RU" sz="1000" b="0" i="0" u="none" strike="noStrike" dirty="0" smtClean="0">
                          <a:solidFill>
                            <a:srgbClr val="000000"/>
                          </a:solidFill>
                          <a:effectLst/>
                          <a:latin typeface="Arial"/>
                        </a:rPr>
                        <a:t> </a:t>
                      </a:r>
                      <a:r>
                        <a:rPr lang="ru-RU" sz="1000" b="0" i="0" u="none" strike="noStrike" dirty="0">
                          <a:solidFill>
                            <a:srgbClr val="000000"/>
                          </a:solidFill>
                          <a:effectLst/>
                          <a:latin typeface="Arial"/>
                        </a:rPr>
                        <a:t>в Республике Татарстан»</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3 196,6</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3</a:t>
                      </a:r>
                      <a:r>
                        <a:rPr lang="ru-RU" sz="1000" b="0" i="0" u="none" strike="noStrike" baseline="0" dirty="0" smtClean="0">
                          <a:solidFill>
                            <a:schemeClr val="tx1"/>
                          </a:solidFill>
                          <a:effectLst/>
                          <a:latin typeface="Arial"/>
                        </a:rPr>
                        <a:t> 196,6</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100,0</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27867">
                <a:tc>
                  <a:txBody>
                    <a:bodyPr/>
                    <a:lstStyle/>
                    <a:p>
                      <a:pPr algn="ctr" fontAlgn="t"/>
                      <a:r>
                        <a:rPr lang="ru-RU" sz="1000" b="0" i="0" u="none" strike="noStrike" dirty="0" smtClean="0">
                          <a:solidFill>
                            <a:srgbClr val="000000"/>
                          </a:solidFill>
                          <a:effectLst/>
                          <a:latin typeface="+mn-lt"/>
                        </a:rPr>
                        <a:t>24</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rgbClr val="000000"/>
                          </a:solidFill>
                          <a:effectLst/>
                          <a:latin typeface="Arial"/>
                        </a:rPr>
                        <a:t>Государственная программа «Развитие сферы туризма и гостеприимства в Республике Татарстан на 2014 – </a:t>
                      </a:r>
                      <a:r>
                        <a:rPr lang="ru-RU" sz="1000" b="0" i="0" u="none" strike="noStrike" dirty="0" smtClean="0">
                          <a:solidFill>
                            <a:srgbClr val="000000"/>
                          </a:solidFill>
                          <a:effectLst/>
                          <a:latin typeface="Arial"/>
                        </a:rPr>
                        <a:t>2024 </a:t>
                      </a:r>
                      <a:r>
                        <a:rPr lang="ru-RU" sz="1000" b="0" i="0" u="none" strike="noStrike" dirty="0">
                          <a:solidFill>
                            <a:srgbClr val="000000"/>
                          </a:solidFill>
                          <a:effectLst/>
                          <a:latin typeface="Arial"/>
                        </a:rPr>
                        <a:t>годы»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234 161,7</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232 130,0</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99,1</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27867">
                <a:tc>
                  <a:txBody>
                    <a:bodyPr/>
                    <a:lstStyle/>
                    <a:p>
                      <a:pPr algn="ctr" fontAlgn="t"/>
                      <a:r>
                        <a:rPr lang="ru-RU" sz="1000" b="0" i="0" u="none" strike="noStrike" dirty="0" smtClean="0">
                          <a:solidFill>
                            <a:srgbClr val="000000"/>
                          </a:solidFill>
                          <a:effectLst/>
                          <a:latin typeface="+mn-lt"/>
                        </a:rPr>
                        <a:t>25</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rgbClr val="000000"/>
                          </a:solidFill>
                          <a:effectLst/>
                          <a:latin typeface="Arial"/>
                        </a:rPr>
                        <a:t>Государственная программа «Реализация антикоррупционной политики Республики Татарстан на 2015 – </a:t>
                      </a:r>
                      <a:r>
                        <a:rPr lang="ru-RU" sz="1000" b="0" i="0" u="none" strike="noStrike" dirty="0" smtClean="0">
                          <a:solidFill>
                            <a:srgbClr val="000000"/>
                          </a:solidFill>
                          <a:effectLst/>
                          <a:latin typeface="Arial"/>
                        </a:rPr>
                        <a:t>2024 </a:t>
                      </a:r>
                      <a:r>
                        <a:rPr lang="ru-RU" sz="1000" b="0" i="0" u="none" strike="noStrike" dirty="0">
                          <a:solidFill>
                            <a:srgbClr val="000000"/>
                          </a:solidFill>
                          <a:effectLst/>
                          <a:latin typeface="Arial"/>
                        </a:rPr>
                        <a:t>годы»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5 868,4</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5 868,1</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100,0</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27867">
                <a:tc>
                  <a:txBody>
                    <a:bodyPr/>
                    <a:lstStyle/>
                    <a:p>
                      <a:pPr algn="ctr" fontAlgn="t"/>
                      <a:r>
                        <a:rPr lang="ru-RU" sz="1000" b="0" i="0" u="none" strike="noStrike" dirty="0" smtClean="0">
                          <a:solidFill>
                            <a:srgbClr val="000000"/>
                          </a:solidFill>
                          <a:effectLst/>
                          <a:latin typeface="+mn-lt"/>
                        </a:rPr>
                        <a:t>26</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rgbClr val="000000"/>
                          </a:solidFill>
                          <a:effectLst/>
                          <a:latin typeface="Arial"/>
                        </a:rPr>
                        <a:t>Государственная программа «Стратегическое управление талантами в Республике Татарстан на 2015 – </a:t>
                      </a:r>
                      <a:r>
                        <a:rPr lang="ru-RU" sz="1000" b="0" i="0" u="none" strike="noStrike" dirty="0" smtClean="0">
                          <a:solidFill>
                            <a:srgbClr val="000000"/>
                          </a:solidFill>
                          <a:effectLst/>
                          <a:latin typeface="Arial"/>
                        </a:rPr>
                        <a:t>2023 </a:t>
                      </a:r>
                      <a:r>
                        <a:rPr lang="ru-RU" sz="1000" b="0" i="0" u="none" strike="noStrike" dirty="0">
                          <a:solidFill>
                            <a:srgbClr val="000000"/>
                          </a:solidFill>
                          <a:effectLst/>
                          <a:latin typeface="Arial"/>
                        </a:rPr>
                        <a:t>годы»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108 050,0</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108 050,0</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100,0</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27867">
                <a:tc>
                  <a:txBody>
                    <a:bodyPr/>
                    <a:lstStyle/>
                    <a:p>
                      <a:pPr algn="ctr" fontAlgn="t"/>
                      <a:r>
                        <a:rPr lang="ru-RU" sz="1000" b="0" i="0" u="none" strike="noStrike" dirty="0" smtClean="0">
                          <a:solidFill>
                            <a:srgbClr val="000000"/>
                          </a:solidFill>
                          <a:effectLst/>
                          <a:latin typeface="+mn-lt"/>
                        </a:rPr>
                        <a:t>27</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rgbClr val="000000"/>
                          </a:solidFill>
                          <a:effectLst/>
                          <a:latin typeface="Arial"/>
                        </a:rPr>
                        <a:t>Государственная программа «Развитие архивного дела в Республике Татарстан на 2016 – </a:t>
                      </a:r>
                      <a:r>
                        <a:rPr lang="ru-RU" sz="1000" b="0" i="0" u="none" strike="noStrike" dirty="0" smtClean="0">
                          <a:solidFill>
                            <a:srgbClr val="000000"/>
                          </a:solidFill>
                          <a:effectLst/>
                          <a:latin typeface="Arial"/>
                        </a:rPr>
                        <a:t>2024 </a:t>
                      </a:r>
                      <a:r>
                        <a:rPr lang="ru-RU" sz="1000" b="0" i="0" u="none" strike="noStrike" dirty="0">
                          <a:solidFill>
                            <a:srgbClr val="000000"/>
                          </a:solidFill>
                          <a:effectLst/>
                          <a:latin typeface="Arial"/>
                        </a:rPr>
                        <a:t>годы»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216 632,9</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220 353,6</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101,7</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27867">
                <a:tc>
                  <a:txBody>
                    <a:bodyPr/>
                    <a:lstStyle/>
                    <a:p>
                      <a:pPr algn="ctr" fontAlgn="t"/>
                      <a:r>
                        <a:rPr lang="ru-RU" sz="1000" b="0" i="0" u="none" strike="noStrike" dirty="0" smtClean="0">
                          <a:solidFill>
                            <a:srgbClr val="000000"/>
                          </a:solidFill>
                          <a:effectLst/>
                          <a:latin typeface="+mn-lt"/>
                        </a:rPr>
                        <a:t>28</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rgbClr val="000000"/>
                          </a:solidFill>
                          <a:effectLst/>
                          <a:latin typeface="Arial"/>
                        </a:rPr>
                        <a:t>Государственная программа </a:t>
                      </a:r>
                      <a:r>
                        <a:rPr lang="ru-RU" sz="1000" b="0" i="0" u="none" strike="noStrike" dirty="0" smtClean="0">
                          <a:solidFill>
                            <a:srgbClr val="000000"/>
                          </a:solidFill>
                          <a:effectLst/>
                          <a:latin typeface="Arial"/>
                        </a:rPr>
                        <a:t>Республики Татарстан «Оказание </a:t>
                      </a:r>
                      <a:r>
                        <a:rPr lang="ru-RU" sz="1000" b="0" i="0" u="none" strike="noStrike" dirty="0">
                          <a:solidFill>
                            <a:srgbClr val="000000"/>
                          </a:solidFill>
                          <a:effectLst/>
                          <a:latin typeface="Arial"/>
                        </a:rPr>
                        <a:t>содействия добровольному переселению в Республику Татарстан соотечественников, проживающих за рубежом, на 2019 – </a:t>
                      </a:r>
                      <a:r>
                        <a:rPr lang="ru-RU" sz="1000" b="0" i="0" u="none" strike="noStrike" dirty="0" smtClean="0">
                          <a:solidFill>
                            <a:srgbClr val="000000"/>
                          </a:solidFill>
                          <a:effectLst/>
                          <a:latin typeface="Arial"/>
                        </a:rPr>
                        <a:t>2025 годы»</a:t>
                      </a:r>
                      <a:endParaRPr lang="ru-RU" sz="1000" b="0" i="0" u="none" strike="noStrike" dirty="0">
                        <a:solidFill>
                          <a:srgbClr val="000000"/>
                        </a:solidFill>
                        <a:effectLst/>
                        <a:latin typeface="Arial"/>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1 200,0</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865,9</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72,2</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27867">
                <a:tc>
                  <a:txBody>
                    <a:bodyPr/>
                    <a:lstStyle/>
                    <a:p>
                      <a:pPr algn="ctr" fontAlgn="t"/>
                      <a:r>
                        <a:rPr lang="ru-RU" sz="1000" b="0" i="0" u="none" strike="noStrike" dirty="0" smtClean="0">
                          <a:solidFill>
                            <a:srgbClr val="000000"/>
                          </a:solidFill>
                          <a:effectLst/>
                          <a:latin typeface="+mn-lt"/>
                        </a:rPr>
                        <a:t>29</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rgbClr val="000000"/>
                          </a:solidFill>
                          <a:effectLst/>
                          <a:latin typeface="Arial"/>
                        </a:rPr>
                        <a:t>Государственная программа «Формирование современной городской среды на территории Республики Татарстан»</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3 700 597,6</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3 582 386,4</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96,8</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19908">
                <a:tc>
                  <a:txBody>
                    <a:bodyPr/>
                    <a:lstStyle/>
                    <a:p>
                      <a:pPr algn="ctr" fontAlgn="t"/>
                      <a:r>
                        <a:rPr lang="ru-RU" sz="1000" b="0" i="0" u="none" strike="noStrike" dirty="0" smtClean="0">
                          <a:solidFill>
                            <a:srgbClr val="000000"/>
                          </a:solidFill>
                          <a:effectLst/>
                          <a:latin typeface="+mn-lt"/>
                        </a:rPr>
                        <a:t>30</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rgbClr val="000000"/>
                          </a:solidFill>
                          <a:effectLst/>
                          <a:latin typeface="Arial"/>
                        </a:rPr>
                        <a:t>Государственная программа </a:t>
                      </a:r>
                      <a:r>
                        <a:rPr lang="ru-RU" sz="1000" b="0" i="0" u="none" strike="noStrike" dirty="0" smtClean="0">
                          <a:solidFill>
                            <a:srgbClr val="000000"/>
                          </a:solidFill>
                          <a:effectLst/>
                          <a:latin typeface="Arial"/>
                        </a:rPr>
                        <a:t>«Развитие </a:t>
                      </a:r>
                      <a:r>
                        <a:rPr lang="ru-RU" sz="1000" b="0" i="0" u="none" strike="noStrike" dirty="0">
                          <a:solidFill>
                            <a:srgbClr val="000000"/>
                          </a:solidFill>
                          <a:effectLst/>
                          <a:latin typeface="Arial"/>
                        </a:rPr>
                        <a:t>физической культуры и спорта в Республике Татарстан на 2019 - </a:t>
                      </a:r>
                      <a:r>
                        <a:rPr lang="ru-RU" sz="1000" b="0" i="0" u="none" strike="noStrike" dirty="0" smtClean="0">
                          <a:solidFill>
                            <a:srgbClr val="000000"/>
                          </a:solidFill>
                          <a:effectLst/>
                          <a:latin typeface="Arial"/>
                        </a:rPr>
                        <a:t>2023 годы»</a:t>
                      </a:r>
                      <a:endParaRPr lang="ru-RU" sz="1000" b="0" i="0" u="none" strike="noStrike" dirty="0">
                        <a:solidFill>
                          <a:srgbClr val="000000"/>
                        </a:solidFill>
                        <a:effectLst/>
                        <a:latin typeface="Arial"/>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8 525 709,2</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8 770 937,7</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102,9</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27867">
                <a:tc>
                  <a:txBody>
                    <a:bodyPr/>
                    <a:lstStyle/>
                    <a:p>
                      <a:pPr algn="ctr" fontAlgn="t"/>
                      <a:r>
                        <a:rPr lang="ru-RU" sz="1000" b="0" i="0" u="none" strike="noStrike" dirty="0" smtClean="0">
                          <a:solidFill>
                            <a:srgbClr val="000000"/>
                          </a:solidFill>
                          <a:effectLst/>
                          <a:latin typeface="+mn-lt"/>
                        </a:rPr>
                        <a:t>31</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rgbClr val="000000"/>
                          </a:solidFill>
                          <a:effectLst/>
                          <a:latin typeface="Arial"/>
                        </a:rPr>
                        <a:t>Государственная программа </a:t>
                      </a:r>
                      <a:r>
                        <a:rPr lang="ru-RU" sz="1000" b="0" i="0" u="none" strike="noStrike" dirty="0" smtClean="0">
                          <a:solidFill>
                            <a:srgbClr val="000000"/>
                          </a:solidFill>
                          <a:effectLst/>
                          <a:latin typeface="Arial"/>
                        </a:rPr>
                        <a:t>«Развитие </a:t>
                      </a:r>
                      <a:r>
                        <a:rPr lang="ru-RU" sz="1000" b="0" i="0" u="none" strike="noStrike" dirty="0">
                          <a:solidFill>
                            <a:srgbClr val="000000"/>
                          </a:solidFill>
                          <a:effectLst/>
                          <a:latin typeface="Arial"/>
                        </a:rPr>
                        <a:t>молодежной политики в Республике Татарстан на 2019 - </a:t>
                      </a:r>
                      <a:r>
                        <a:rPr lang="ru-RU" sz="1000" b="0" i="0" u="none" strike="noStrike" dirty="0" smtClean="0">
                          <a:solidFill>
                            <a:srgbClr val="000000"/>
                          </a:solidFill>
                          <a:effectLst/>
                          <a:latin typeface="Arial"/>
                        </a:rPr>
                        <a:t>2025 годы»</a:t>
                      </a:r>
                      <a:endParaRPr lang="ru-RU" sz="1000" b="0" i="0" u="none" strike="noStrike" dirty="0">
                        <a:solidFill>
                          <a:srgbClr val="000000"/>
                        </a:solidFill>
                        <a:effectLst/>
                        <a:latin typeface="Arial"/>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5 270 293,0</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5 125 840,6</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smtClean="0">
                          <a:solidFill>
                            <a:schemeClr val="tx1"/>
                          </a:solidFill>
                          <a:effectLst/>
                          <a:latin typeface="Arial"/>
                        </a:rPr>
                        <a:t>97,3</a:t>
                      </a:r>
                      <a:endParaRPr lang="ru-RU" sz="10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778218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Таблица 12"/>
          <p:cNvGraphicFramePr>
            <a:graphicFrameLocks noGrp="1"/>
          </p:cNvGraphicFramePr>
          <p:nvPr>
            <p:extLst>
              <p:ext uri="{D42A27DB-BD31-4B8C-83A1-F6EECF244321}">
                <p14:modId xmlns:p14="http://schemas.microsoft.com/office/powerpoint/2010/main" val="600881809"/>
              </p:ext>
            </p:extLst>
          </p:nvPr>
        </p:nvGraphicFramePr>
        <p:xfrm>
          <a:off x="488208" y="1904428"/>
          <a:ext cx="8477250" cy="529845"/>
        </p:xfrm>
        <a:graphic>
          <a:graphicData uri="http://schemas.openxmlformats.org/drawingml/2006/table">
            <a:tbl>
              <a:tblPr firstRow="1" firstCol="1" bandRow="1">
                <a:tableStyleId>{5C22544A-7EE6-4342-B048-85BDC9FD1C3A}</a:tableStyleId>
              </a:tblPr>
              <a:tblGrid>
                <a:gridCol w="5905499"/>
                <a:gridCol w="1209675"/>
                <a:gridCol w="1362076"/>
              </a:tblGrid>
              <a:tr h="353230">
                <a:tc rowSpan="2">
                  <a:txBody>
                    <a:bodyPr/>
                    <a:lstStyle/>
                    <a:p>
                      <a:pPr algn="ctr">
                        <a:spcAft>
                          <a:spcPts val="0"/>
                        </a:spcAft>
                      </a:pPr>
                      <a:r>
                        <a:rPr lang="ru-RU" sz="1000" dirty="0">
                          <a:solidFill>
                            <a:schemeClr val="tx1"/>
                          </a:solidFill>
                          <a:effectLst/>
                        </a:rPr>
                        <a:t>Объем финансирования государственной программы (тыс</a:t>
                      </a:r>
                      <a:r>
                        <a:rPr lang="ru-RU" sz="1000" dirty="0" smtClean="0">
                          <a:solidFill>
                            <a:schemeClr val="tx1"/>
                          </a:solidFill>
                          <a:effectLst/>
                        </a:rPr>
                        <a:t>. рублей</a:t>
                      </a:r>
                      <a:r>
                        <a:rPr lang="ru-RU" sz="1000" dirty="0">
                          <a:solidFill>
                            <a:schemeClr val="tx1"/>
                          </a:solidFill>
                          <a:effectLst/>
                        </a:rPr>
                        <a:t>)</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2020 </a:t>
                      </a:r>
                      <a:r>
                        <a:rPr lang="ru-RU" sz="1000" dirty="0">
                          <a:solidFill>
                            <a:schemeClr val="tx1"/>
                          </a:solidFill>
                          <a:effectLst/>
                        </a:rPr>
                        <a:t>год</a:t>
                      </a:r>
                    </a:p>
                    <a:p>
                      <a:pPr algn="ctr">
                        <a:spcAft>
                          <a:spcPts val="0"/>
                        </a:spcAft>
                      </a:pPr>
                      <a:r>
                        <a:rPr lang="ru-RU" sz="1000" dirty="0">
                          <a:solidFill>
                            <a:schemeClr val="tx1"/>
                          </a:solidFill>
                          <a:effectLst/>
                        </a:rPr>
                        <a:t>(план</a:t>
                      </a:r>
                      <a:r>
                        <a:rPr lang="ru-RU" sz="1000" dirty="0" smtClean="0">
                          <a:solidFill>
                            <a:schemeClr val="tx1"/>
                          </a:solidFill>
                          <a:effectLst/>
                        </a:rPr>
                        <a:t>)</a:t>
                      </a: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685800" rtl="0" eaLnBrk="1" latinLnBrk="0" hangingPunct="1">
                        <a:spcAft>
                          <a:spcPts val="0"/>
                        </a:spcAft>
                      </a:pPr>
                      <a:r>
                        <a:rPr lang="ru-RU" sz="1000" b="1" kern="1200" dirty="0" smtClean="0">
                          <a:solidFill>
                            <a:schemeClr val="tx1"/>
                          </a:solidFill>
                          <a:effectLst/>
                          <a:latin typeface="+mn-lt"/>
                          <a:ea typeface="+mn-ea"/>
                          <a:cs typeface="+mn-cs"/>
                        </a:rPr>
                        <a:t>2020 </a:t>
                      </a:r>
                      <a:r>
                        <a:rPr lang="ru-RU" sz="1000" b="1" kern="1200" dirty="0">
                          <a:solidFill>
                            <a:schemeClr val="tx1"/>
                          </a:solidFill>
                          <a:effectLst/>
                          <a:latin typeface="+mn-lt"/>
                          <a:ea typeface="+mn-ea"/>
                          <a:cs typeface="+mn-cs"/>
                        </a:rPr>
                        <a:t>год</a:t>
                      </a:r>
                    </a:p>
                    <a:p>
                      <a:pPr marL="0" algn="ctr" defTabSz="685800" rtl="0" eaLnBrk="1" latinLnBrk="0" hangingPunct="1">
                        <a:spcAft>
                          <a:spcPts val="0"/>
                        </a:spcAft>
                      </a:pPr>
                      <a:r>
                        <a:rPr lang="ru-RU" sz="1000" b="1" kern="1200" dirty="0">
                          <a:solidFill>
                            <a:schemeClr val="tx1"/>
                          </a:solidFill>
                          <a:effectLst/>
                          <a:latin typeface="+mn-lt"/>
                          <a:ea typeface="+mn-ea"/>
                          <a:cs typeface="+mn-cs"/>
                        </a:rPr>
                        <a:t>(факт</a:t>
                      </a:r>
                      <a:r>
                        <a:rPr lang="ru-RU" sz="1000" b="1" kern="1200" dirty="0" smtClean="0">
                          <a:solidFill>
                            <a:schemeClr val="tx1"/>
                          </a:solidFill>
                          <a:effectLst/>
                          <a:latin typeface="+mn-lt"/>
                          <a:ea typeface="+mn-ea"/>
                          <a:cs typeface="+mn-cs"/>
                        </a:rPr>
                        <a:t>)</a:t>
                      </a: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6615">
                <a:tc vMerge="1">
                  <a:txBody>
                    <a:bodyPr/>
                    <a:lstStyle/>
                    <a:p>
                      <a:endParaRPr lang="ru-RU"/>
                    </a:p>
                  </a:txBody>
                  <a:tcPr/>
                </a:tc>
                <a:tc>
                  <a:txBody>
                    <a:bodyPr/>
                    <a:lstStyle/>
                    <a:p>
                      <a:pPr marL="0" algn="ctr" defTabSz="685800" rtl="0" eaLnBrk="1" latinLnBrk="0" hangingPunct="1">
                        <a:lnSpc>
                          <a:spcPct val="115000"/>
                        </a:lnSpc>
                        <a:spcAft>
                          <a:spcPts val="0"/>
                        </a:spcAft>
                      </a:pPr>
                      <a:r>
                        <a:rPr lang="ru-RU" sz="1000" b="1" kern="1200" dirty="0" smtClean="0">
                          <a:solidFill>
                            <a:schemeClr val="tx1"/>
                          </a:solidFill>
                          <a:effectLst/>
                          <a:latin typeface="+mn-lt"/>
                          <a:ea typeface="+mn-ea"/>
                          <a:cs typeface="+mn-cs"/>
                        </a:rPr>
                        <a:t>51 376 332,3</a:t>
                      </a:r>
                      <a:endParaRPr lang="ru-RU" sz="1000" b="1" kern="1200" dirty="0">
                        <a:solidFill>
                          <a:schemeClr val="tx1"/>
                        </a:solidFill>
                        <a:effectLst/>
                        <a:latin typeface="+mn-lt"/>
                        <a:ea typeface="+mn-ea"/>
                        <a:cs typeface="+mn-cs"/>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685800" rtl="0" eaLnBrk="1" latinLnBrk="0" hangingPunct="1">
                        <a:lnSpc>
                          <a:spcPct val="115000"/>
                        </a:lnSpc>
                        <a:spcAft>
                          <a:spcPts val="0"/>
                        </a:spcAft>
                      </a:pPr>
                      <a:r>
                        <a:rPr lang="ru-RU" sz="1000" b="1" kern="1200" dirty="0" smtClean="0">
                          <a:solidFill>
                            <a:schemeClr val="tx1"/>
                          </a:solidFill>
                          <a:effectLst/>
                          <a:latin typeface="+mn-lt"/>
                          <a:ea typeface="+mn-ea"/>
                          <a:cs typeface="+mn-cs"/>
                        </a:rPr>
                        <a:t>51 162 092,7</a:t>
                      </a:r>
                      <a:endParaRPr lang="ru-RU" sz="1000" b="1" kern="1200" dirty="0">
                        <a:solidFill>
                          <a:schemeClr val="tx1"/>
                        </a:solidFill>
                        <a:effectLst/>
                        <a:latin typeface="+mn-lt"/>
                        <a:ea typeface="+mn-ea"/>
                        <a:cs typeface="+mn-cs"/>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14" name="Таблица 13"/>
          <p:cNvGraphicFramePr>
            <a:graphicFrameLocks noGrp="1"/>
          </p:cNvGraphicFramePr>
          <p:nvPr>
            <p:extLst>
              <p:ext uri="{D42A27DB-BD31-4B8C-83A1-F6EECF244321}">
                <p14:modId xmlns:p14="http://schemas.microsoft.com/office/powerpoint/2010/main" val="434197540"/>
              </p:ext>
            </p:extLst>
          </p:nvPr>
        </p:nvGraphicFramePr>
        <p:xfrm>
          <a:off x="488208" y="2560519"/>
          <a:ext cx="8477251" cy="1812036"/>
        </p:xfrm>
        <a:graphic>
          <a:graphicData uri="http://schemas.openxmlformats.org/drawingml/2006/table">
            <a:tbl>
              <a:tblPr firstRow="1" firstCol="1" bandRow="1">
                <a:tableStyleId>{5C22544A-7EE6-4342-B048-85BDC9FD1C3A}</a:tableStyleId>
              </a:tblPr>
              <a:tblGrid>
                <a:gridCol w="5913322"/>
                <a:gridCol w="1228715"/>
                <a:gridCol w="1335214"/>
              </a:tblGrid>
              <a:tr h="271269">
                <a:tc>
                  <a:txBody>
                    <a:bodyPr/>
                    <a:lstStyle/>
                    <a:p>
                      <a:pPr algn="ctr">
                        <a:spcAft>
                          <a:spcPts val="0"/>
                        </a:spcAft>
                      </a:pPr>
                      <a:r>
                        <a:rPr lang="ru-RU" sz="1000" b="1" dirty="0">
                          <a:solidFill>
                            <a:schemeClr val="tx1"/>
                          </a:solidFill>
                          <a:effectLst/>
                        </a:rPr>
                        <a:t>Целевые </a:t>
                      </a:r>
                      <a:r>
                        <a:rPr lang="ru-RU" sz="1000" b="1" dirty="0" smtClean="0">
                          <a:solidFill>
                            <a:schemeClr val="tx1"/>
                          </a:solidFill>
                          <a:effectLst/>
                        </a:rPr>
                        <a:t>показатели реализации государственной</a:t>
                      </a:r>
                      <a:r>
                        <a:rPr lang="ru-RU" sz="1000" b="1" baseline="0" dirty="0" smtClean="0">
                          <a:solidFill>
                            <a:schemeClr val="tx1"/>
                          </a:solidFill>
                          <a:effectLst/>
                        </a:rPr>
                        <a:t> программы</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46571" marR="4657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solidFill>
                            <a:schemeClr val="tx1"/>
                          </a:solidFill>
                          <a:effectLst/>
                        </a:rPr>
                        <a:t>2020 </a:t>
                      </a:r>
                      <a:r>
                        <a:rPr lang="ru-RU" sz="1000" b="1" dirty="0">
                          <a:solidFill>
                            <a:schemeClr val="tx1"/>
                          </a:solidFill>
                          <a:effectLst/>
                        </a:rPr>
                        <a:t>год</a:t>
                      </a:r>
                    </a:p>
                    <a:p>
                      <a:pPr algn="ctr">
                        <a:spcAft>
                          <a:spcPts val="0"/>
                        </a:spcAft>
                      </a:pPr>
                      <a:r>
                        <a:rPr lang="ru-RU" sz="1000" b="1" dirty="0">
                          <a:solidFill>
                            <a:schemeClr val="tx1"/>
                          </a:solidFill>
                          <a:effectLst/>
                        </a:rPr>
                        <a:t>(план)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46571" marR="4657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solidFill>
                            <a:schemeClr val="tx1"/>
                          </a:solidFill>
                          <a:effectLst/>
                        </a:rPr>
                        <a:t>2020 </a:t>
                      </a:r>
                      <a:r>
                        <a:rPr lang="ru-RU" sz="1000" b="1" dirty="0">
                          <a:solidFill>
                            <a:schemeClr val="tx1"/>
                          </a:solidFill>
                          <a:effectLst/>
                        </a:rPr>
                        <a:t>год</a:t>
                      </a:r>
                    </a:p>
                    <a:p>
                      <a:pPr algn="ctr">
                        <a:spcAft>
                          <a:spcPts val="0"/>
                        </a:spcAft>
                      </a:pPr>
                      <a:r>
                        <a:rPr lang="ru-RU" sz="1000" b="1" dirty="0">
                          <a:solidFill>
                            <a:schemeClr val="tx1"/>
                          </a:solidFill>
                          <a:effectLst/>
                        </a:rPr>
                        <a:t>(факт)</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46571" marR="4657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8263">
                <a:tc>
                  <a:txBody>
                    <a:bodyPr/>
                    <a:lstStyle/>
                    <a:p>
                      <a:pPr>
                        <a:spcAft>
                          <a:spcPts val="0"/>
                        </a:spcAft>
                      </a:pPr>
                      <a:r>
                        <a:rPr lang="ru-RU" sz="1050" b="0" dirty="0">
                          <a:solidFill>
                            <a:schemeClr val="tx1"/>
                          </a:solidFill>
                          <a:effectLst/>
                        </a:rPr>
                        <a:t>Смертность от всех причин, на 1000 населения</a:t>
                      </a:r>
                      <a:endParaRPr lang="ru-RU" sz="1050" b="0" dirty="0">
                        <a:solidFill>
                          <a:schemeClr val="tx1"/>
                        </a:solidFill>
                        <a:effectLst/>
                        <a:latin typeface="Times New Roman" panose="02020603050405020304" pitchFamily="18" charset="0"/>
                        <a:ea typeface="Times New Roman" panose="02020603050405020304" pitchFamily="18" charset="0"/>
                      </a:endParaRPr>
                    </a:p>
                  </a:txBody>
                  <a:tcPr marL="46571" marR="4657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100" b="0" dirty="0" smtClean="0">
                          <a:solidFill>
                            <a:schemeClr val="tx1"/>
                          </a:solidFill>
                          <a:effectLst/>
                          <a:latin typeface="+mn-lt"/>
                          <a:ea typeface="Calibri"/>
                          <a:cs typeface="Times New Roman"/>
                        </a:rPr>
                        <a:t>13,9</a:t>
                      </a:r>
                      <a:endParaRPr lang="ru-RU" sz="1100" b="0" dirty="0">
                        <a:solidFill>
                          <a:schemeClr val="tx1"/>
                        </a:solidFill>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100" b="0" dirty="0" smtClean="0">
                          <a:solidFill>
                            <a:schemeClr val="tx1"/>
                          </a:solidFill>
                          <a:effectLst/>
                          <a:latin typeface="+mn-lt"/>
                          <a:ea typeface="Calibri"/>
                          <a:cs typeface="Times New Roman"/>
                        </a:rPr>
                        <a:t>13,9</a:t>
                      </a:r>
                      <a:endParaRPr lang="ru-RU" sz="1100" b="0" dirty="0">
                        <a:solidFill>
                          <a:schemeClr val="tx1"/>
                        </a:solidFill>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8263">
                <a:tc>
                  <a:txBody>
                    <a:bodyPr/>
                    <a:lstStyle/>
                    <a:p>
                      <a:pPr>
                        <a:spcAft>
                          <a:spcPts val="0"/>
                        </a:spcAft>
                      </a:pPr>
                      <a:r>
                        <a:rPr lang="ru-RU" sz="1050" b="0" dirty="0">
                          <a:solidFill>
                            <a:schemeClr val="tx1"/>
                          </a:solidFill>
                          <a:effectLst/>
                        </a:rPr>
                        <a:t>Младенческая смертность, случаев на 1000 родившихся живыми</a:t>
                      </a:r>
                      <a:endParaRPr lang="ru-RU" sz="1050" b="0" dirty="0">
                        <a:solidFill>
                          <a:schemeClr val="tx1"/>
                        </a:solidFill>
                        <a:effectLst/>
                        <a:latin typeface="Times New Roman" panose="02020603050405020304" pitchFamily="18" charset="0"/>
                        <a:ea typeface="Times New Roman" panose="02020603050405020304" pitchFamily="18" charset="0"/>
                      </a:endParaRPr>
                    </a:p>
                  </a:txBody>
                  <a:tcPr marL="46571" marR="4657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100" b="0" dirty="0" smtClean="0">
                          <a:solidFill>
                            <a:schemeClr val="tx1"/>
                          </a:solidFill>
                          <a:effectLst/>
                          <a:latin typeface="+mn-lt"/>
                          <a:ea typeface="Calibri"/>
                          <a:cs typeface="Times New Roman"/>
                        </a:rPr>
                        <a:t>4,6</a:t>
                      </a:r>
                      <a:endParaRPr lang="ru-RU" sz="1100" b="0" dirty="0">
                        <a:solidFill>
                          <a:schemeClr val="tx1"/>
                        </a:solidFill>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100" b="0" dirty="0" smtClean="0">
                          <a:solidFill>
                            <a:schemeClr val="tx1"/>
                          </a:solidFill>
                          <a:effectLst/>
                          <a:latin typeface="+mn-lt"/>
                          <a:ea typeface="Calibri"/>
                          <a:cs typeface="Times New Roman"/>
                        </a:rPr>
                        <a:t>4,0</a:t>
                      </a:r>
                      <a:endParaRPr lang="ru-RU" sz="1100" b="0" dirty="0">
                        <a:solidFill>
                          <a:schemeClr val="tx1"/>
                        </a:solidFill>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8263">
                <a:tc>
                  <a:txBody>
                    <a:bodyPr/>
                    <a:lstStyle/>
                    <a:p>
                      <a:pPr marL="0" algn="l" defTabSz="685800" rtl="0" eaLnBrk="1" latinLnBrk="0" hangingPunct="1">
                        <a:lnSpc>
                          <a:spcPct val="115000"/>
                        </a:lnSpc>
                        <a:spcAft>
                          <a:spcPts val="0"/>
                        </a:spcAft>
                      </a:pPr>
                      <a:r>
                        <a:rPr lang="ru-RU" sz="1050" b="0" strike="noStrike" kern="1200" dirty="0" smtClean="0">
                          <a:solidFill>
                            <a:schemeClr val="tx1"/>
                          </a:solidFill>
                          <a:effectLst/>
                          <a:latin typeface="+mn-lt"/>
                          <a:ea typeface="+mn-ea"/>
                          <a:cs typeface="+mn-cs"/>
                        </a:rPr>
                        <a:t>Смертность детей в возрасте 0-17 лет</a:t>
                      </a:r>
                      <a:endParaRPr lang="ru-RU" sz="1050" b="0" strike="noStrike" kern="1200" dirty="0">
                        <a:solidFill>
                          <a:schemeClr val="tx1"/>
                        </a:solidFill>
                        <a:effectLst/>
                        <a:latin typeface="+mn-lt"/>
                        <a:ea typeface="+mn-ea"/>
                        <a:cs typeface="+mn-cs"/>
                      </a:endParaRPr>
                    </a:p>
                  </a:txBody>
                  <a:tcPr marL="46571" marR="4657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latinLnBrk="0" hangingPunct="1">
                        <a:lnSpc>
                          <a:spcPct val="115000"/>
                        </a:lnSpc>
                        <a:spcAft>
                          <a:spcPts val="0"/>
                        </a:spcAft>
                      </a:pPr>
                      <a:r>
                        <a:rPr lang="ru-RU" sz="1100" b="0" strike="noStrike" kern="1200" dirty="0" smtClean="0">
                          <a:solidFill>
                            <a:schemeClr val="tx1"/>
                          </a:solidFill>
                          <a:effectLst/>
                          <a:latin typeface="+mn-lt"/>
                          <a:ea typeface="Calibri"/>
                          <a:cs typeface="Times New Roman"/>
                        </a:rPr>
                        <a:t>50,5</a:t>
                      </a:r>
                      <a:endParaRPr lang="ru-RU" sz="1100" b="0" strike="noStrike" kern="1200" dirty="0">
                        <a:solidFill>
                          <a:schemeClr val="tx1"/>
                        </a:solidFill>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latinLnBrk="0" hangingPunct="1">
                        <a:lnSpc>
                          <a:spcPct val="115000"/>
                        </a:lnSpc>
                        <a:spcAft>
                          <a:spcPts val="0"/>
                        </a:spcAft>
                      </a:pPr>
                      <a:r>
                        <a:rPr lang="ru-RU" sz="1100" b="0" strike="noStrike" kern="1200" dirty="0" smtClean="0">
                          <a:solidFill>
                            <a:schemeClr val="tx1"/>
                          </a:solidFill>
                          <a:effectLst/>
                          <a:latin typeface="+mn-lt"/>
                          <a:ea typeface="Calibri"/>
                          <a:cs typeface="Times New Roman"/>
                        </a:rPr>
                        <a:t>34,1</a:t>
                      </a:r>
                      <a:endParaRPr lang="ru-RU" sz="1100" b="0" strike="noStrike" kern="1200" dirty="0">
                        <a:solidFill>
                          <a:schemeClr val="tx1"/>
                        </a:solidFill>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8263">
                <a:tc>
                  <a:txBody>
                    <a:bodyPr/>
                    <a:lstStyle/>
                    <a:p>
                      <a:pPr>
                        <a:spcAft>
                          <a:spcPts val="0"/>
                        </a:spcAft>
                      </a:pPr>
                      <a:r>
                        <a:rPr lang="ru-RU" sz="1050" b="0" dirty="0">
                          <a:solidFill>
                            <a:schemeClr val="tx1"/>
                          </a:solidFill>
                          <a:effectLst/>
                        </a:rPr>
                        <a:t>Смертность от болезней системы кровообращения, на 100 тыс. населения</a:t>
                      </a:r>
                      <a:endParaRPr lang="ru-RU" sz="1050" b="0" dirty="0">
                        <a:solidFill>
                          <a:schemeClr val="tx1"/>
                        </a:solidFill>
                        <a:effectLst/>
                        <a:latin typeface="Times New Roman" panose="02020603050405020304" pitchFamily="18" charset="0"/>
                        <a:ea typeface="Times New Roman" panose="02020603050405020304" pitchFamily="18" charset="0"/>
                      </a:endParaRPr>
                    </a:p>
                  </a:txBody>
                  <a:tcPr marL="46571" marR="4657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100" b="0" dirty="0" smtClean="0">
                          <a:solidFill>
                            <a:schemeClr val="tx1"/>
                          </a:solidFill>
                          <a:effectLst/>
                          <a:latin typeface="+mn-lt"/>
                          <a:ea typeface="Calibri"/>
                          <a:cs typeface="Times New Roman"/>
                        </a:rPr>
                        <a:t>660,0</a:t>
                      </a:r>
                      <a:endParaRPr lang="ru-RU" sz="1100" b="0" dirty="0">
                        <a:solidFill>
                          <a:schemeClr val="tx1"/>
                        </a:solidFill>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100" b="0" dirty="0" smtClean="0">
                          <a:solidFill>
                            <a:schemeClr val="tx1"/>
                          </a:solidFill>
                          <a:effectLst/>
                          <a:latin typeface="+mn-lt"/>
                          <a:ea typeface="Calibri"/>
                          <a:cs typeface="Times New Roman"/>
                        </a:rPr>
                        <a:t>657,7</a:t>
                      </a:r>
                      <a:endParaRPr lang="ru-RU" sz="1100" b="0" dirty="0">
                        <a:solidFill>
                          <a:schemeClr val="tx1"/>
                        </a:solidFill>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8263">
                <a:tc>
                  <a:txBody>
                    <a:bodyPr/>
                    <a:lstStyle/>
                    <a:p>
                      <a:pPr marL="0" algn="l" defTabSz="685800" rtl="0" eaLnBrk="1" latinLnBrk="0" hangingPunct="1">
                        <a:lnSpc>
                          <a:spcPct val="115000"/>
                        </a:lnSpc>
                        <a:spcAft>
                          <a:spcPts val="0"/>
                        </a:spcAft>
                      </a:pPr>
                      <a:r>
                        <a:rPr lang="ru-RU" sz="1050" b="0" kern="1200" dirty="0" smtClean="0">
                          <a:solidFill>
                            <a:schemeClr val="tx1"/>
                          </a:solidFill>
                          <a:effectLst/>
                          <a:latin typeface="+mn-lt"/>
                          <a:ea typeface="+mn-ea"/>
                          <a:cs typeface="+mn-cs"/>
                        </a:rPr>
                        <a:t>Доля выездов бригад скорой медицинской помощи со временем </a:t>
                      </a:r>
                      <a:r>
                        <a:rPr lang="ru-RU" sz="1050" b="0" kern="1200" dirty="0" err="1" smtClean="0">
                          <a:solidFill>
                            <a:schemeClr val="tx1"/>
                          </a:solidFill>
                          <a:effectLst/>
                          <a:latin typeface="+mn-lt"/>
                          <a:ea typeface="+mn-ea"/>
                          <a:cs typeface="+mn-cs"/>
                        </a:rPr>
                        <a:t>доезда</a:t>
                      </a:r>
                      <a:r>
                        <a:rPr lang="ru-RU" sz="1050" b="0" kern="1200" dirty="0" smtClean="0">
                          <a:solidFill>
                            <a:schemeClr val="tx1"/>
                          </a:solidFill>
                          <a:effectLst/>
                          <a:latin typeface="+mn-lt"/>
                          <a:ea typeface="+mn-ea"/>
                          <a:cs typeface="+mn-cs"/>
                        </a:rPr>
                        <a:t> до больного менее 20 минут,%</a:t>
                      </a:r>
                      <a:endParaRPr lang="ru-RU" sz="1050" b="0" kern="1200" dirty="0">
                        <a:solidFill>
                          <a:schemeClr val="tx1"/>
                        </a:solidFill>
                        <a:effectLst/>
                        <a:latin typeface="+mn-lt"/>
                        <a:ea typeface="+mn-ea"/>
                        <a:cs typeface="+mn-cs"/>
                      </a:endParaRPr>
                    </a:p>
                  </a:txBody>
                  <a:tcPr marL="46571" marR="4657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ru-RU" sz="1100" b="0" i="0" u="none" strike="noStrike" dirty="0">
                          <a:solidFill>
                            <a:srgbClr val="000000"/>
                          </a:solidFill>
                          <a:effectLst/>
                          <a:latin typeface="Arial"/>
                        </a:rPr>
                        <a:t>89,5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ru-RU" sz="1100" b="0" i="0" u="none" strike="noStrike">
                          <a:solidFill>
                            <a:srgbClr val="000000"/>
                          </a:solidFill>
                          <a:effectLst/>
                          <a:latin typeface="Arial"/>
                        </a:rPr>
                        <a:t>80,04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8263">
                <a:tc>
                  <a:txBody>
                    <a:bodyPr/>
                    <a:lstStyle/>
                    <a:p>
                      <a:pPr marL="0" algn="l" defTabSz="685800" rtl="0" eaLnBrk="1" latinLnBrk="0" hangingPunct="1">
                        <a:lnSpc>
                          <a:spcPct val="115000"/>
                        </a:lnSpc>
                        <a:spcAft>
                          <a:spcPts val="0"/>
                        </a:spcAft>
                      </a:pPr>
                      <a:r>
                        <a:rPr lang="ru-RU" sz="1050" b="0" kern="1200" dirty="0">
                          <a:solidFill>
                            <a:schemeClr val="tx1"/>
                          </a:solidFill>
                          <a:effectLst/>
                          <a:latin typeface="+mn-lt"/>
                          <a:ea typeface="+mn-ea"/>
                          <a:cs typeface="+mn-cs"/>
                        </a:rPr>
                        <a:t>Смертность от туберкулеза, на 100 тыс. населения</a:t>
                      </a:r>
                    </a:p>
                  </a:txBody>
                  <a:tcPr marL="46571" marR="4657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ru-RU" sz="1100" b="0" i="0" u="none" strike="noStrike" dirty="0">
                          <a:solidFill>
                            <a:srgbClr val="000000"/>
                          </a:solidFill>
                          <a:effectLst/>
                          <a:latin typeface="Arial"/>
                        </a:rPr>
                        <a:t>3,4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ru-RU" sz="1100" b="0" i="0" u="none" strike="noStrike">
                          <a:solidFill>
                            <a:srgbClr val="000000"/>
                          </a:solidFill>
                          <a:effectLst/>
                          <a:latin typeface="Arial"/>
                        </a:rPr>
                        <a:t>2,4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8263">
                <a:tc>
                  <a:txBody>
                    <a:bodyPr/>
                    <a:lstStyle/>
                    <a:p>
                      <a:pPr marL="0" marR="0" lvl="0" indent="0" algn="l" defTabSz="685800" rtl="0" eaLnBrk="1" fontAlgn="auto" latinLnBrk="0" hangingPunct="1">
                        <a:lnSpc>
                          <a:spcPct val="115000"/>
                        </a:lnSpc>
                        <a:spcBef>
                          <a:spcPts val="0"/>
                        </a:spcBef>
                        <a:spcAft>
                          <a:spcPts val="0"/>
                        </a:spcAft>
                        <a:buClrTx/>
                        <a:buSzTx/>
                        <a:buFontTx/>
                        <a:buNone/>
                        <a:tabLst/>
                        <a:defRPr/>
                      </a:pPr>
                      <a:r>
                        <a:rPr lang="ru-RU" sz="1050" b="0" strike="noStrike" kern="1200" dirty="0">
                          <a:solidFill>
                            <a:schemeClr val="tx1"/>
                          </a:solidFill>
                          <a:effectLst/>
                          <a:latin typeface="+mn-lt"/>
                          <a:ea typeface="+mn-ea"/>
                          <a:cs typeface="+mn-cs"/>
                        </a:rPr>
                        <a:t>Заболеваемость </a:t>
                      </a:r>
                      <a:r>
                        <a:rPr lang="ru-RU" sz="1050" b="0" strike="noStrike" kern="1200" dirty="0" smtClean="0">
                          <a:solidFill>
                            <a:schemeClr val="tx1"/>
                          </a:solidFill>
                          <a:effectLst/>
                          <a:latin typeface="+mn-lt"/>
                          <a:ea typeface="+mn-ea"/>
                          <a:cs typeface="+mn-cs"/>
                        </a:rPr>
                        <a:t>туберкулезом, </a:t>
                      </a:r>
                      <a:r>
                        <a:rPr kumimoji="0" lang="ru-RU" sz="1050" b="0" i="0" u="none" strike="noStrike" kern="1200" cap="none" spc="0" normalizeH="0" baseline="0" noProof="0" dirty="0" smtClean="0">
                          <a:ln>
                            <a:noFill/>
                          </a:ln>
                          <a:solidFill>
                            <a:prstClr val="black"/>
                          </a:solidFill>
                          <a:effectLst/>
                          <a:uLnTx/>
                          <a:uFillTx/>
                          <a:latin typeface="+mn-lt"/>
                          <a:ea typeface="+mn-ea"/>
                          <a:cs typeface="+mn-cs"/>
                        </a:rPr>
                        <a:t>на 100 тыс. населения</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ru-RU" sz="1100" b="0" i="0" u="none" strike="noStrike" dirty="0">
                          <a:solidFill>
                            <a:srgbClr val="000000"/>
                          </a:solidFill>
                          <a:effectLst/>
                          <a:latin typeface="Arial"/>
                        </a:rPr>
                        <a:t>36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ru-RU" sz="1100" b="0" i="0" u="none" strike="noStrike" dirty="0">
                          <a:solidFill>
                            <a:srgbClr val="000000"/>
                          </a:solidFill>
                          <a:effectLst/>
                          <a:latin typeface="Arial"/>
                        </a:rPr>
                        <a:t>23,4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15" name="Rectangle 4"/>
          <p:cNvSpPr>
            <a:spLocks noChangeArrowheads="1"/>
          </p:cNvSpPr>
          <p:nvPr/>
        </p:nvSpPr>
        <p:spPr bwMode="auto">
          <a:xfrm>
            <a:off x="488208" y="1007820"/>
            <a:ext cx="826763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Цели: </a:t>
            </a:r>
            <a:r>
              <a:rPr kumimoji="0" lang="ru-RU" altLang="ru-RU" sz="120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увеличение к 2025 году</a:t>
            </a:r>
            <a:r>
              <a:rPr kumimoji="0" lang="ru-RU" altLang="ru-RU" sz="1200" i="0" u="none" strike="noStrike" cap="none" normalizeH="0" dirty="0" smtClean="0">
                <a:ln>
                  <a:noFill/>
                </a:ln>
                <a:solidFill>
                  <a:schemeClr val="tx1"/>
                </a:solidFill>
                <a:effectLst/>
                <a:latin typeface="Arial" panose="020B0604020202020204" pitchFamily="34" charset="0"/>
                <a:ea typeface="Times New Roman" panose="02020603050405020304" pitchFamily="18" charset="0"/>
              </a:rPr>
              <a:t> ожидаемой продолжительности жизни при рождении;</a:t>
            </a:r>
          </a:p>
          <a:p>
            <a:pPr marL="0" marR="0" lvl="0" indent="0" algn="just" defTabSz="914400" rtl="0" eaLnBrk="0" fontAlgn="base" latinLnBrk="0" hangingPunct="0">
              <a:lnSpc>
                <a:spcPct val="100000"/>
              </a:lnSpc>
              <a:spcBef>
                <a:spcPct val="0"/>
              </a:spcBef>
              <a:spcAft>
                <a:spcPct val="0"/>
              </a:spcAft>
              <a:buClrTx/>
              <a:buSzTx/>
              <a:buFontTx/>
              <a:buNone/>
              <a:tabLst/>
            </a:pPr>
            <a:r>
              <a:rPr lang="ru-RU" altLang="ru-RU" sz="1200" baseline="0" dirty="0" smtClean="0">
                <a:latin typeface="Arial" panose="020B0604020202020204" pitchFamily="34" charset="0"/>
              </a:rPr>
              <a:t>снижение к</a:t>
            </a:r>
            <a:r>
              <a:rPr lang="ru-RU" altLang="ru-RU" sz="1200" dirty="0" smtClean="0">
                <a:latin typeface="Arial" panose="020B0604020202020204" pitchFamily="34" charset="0"/>
              </a:rPr>
              <a:t> 2025 году смертности населения в трудоспособном возрасте, смертности от болезней системы кровообращения, от новообразований (в том числе злокачественных), младенческой смертности;</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200" i="0" u="none" strike="noStrike" cap="none" normalizeH="0" baseline="0" dirty="0" smtClean="0">
                <a:ln>
                  <a:noFill/>
                </a:ln>
                <a:solidFill>
                  <a:schemeClr val="tx1"/>
                </a:solidFill>
                <a:effectLst/>
                <a:latin typeface="Arial" panose="020B0604020202020204" pitchFamily="34" charset="0"/>
              </a:rPr>
              <a:t>Повышение к 2025 году удовлетворенности населения качеством медицинской помощи</a:t>
            </a:r>
          </a:p>
        </p:txBody>
      </p:sp>
      <p:sp>
        <p:nvSpPr>
          <p:cNvPr id="2" name="Скругленный прямоугольник 1"/>
          <p:cNvSpPr/>
          <p:nvPr/>
        </p:nvSpPr>
        <p:spPr>
          <a:xfrm>
            <a:off x="596265" y="162857"/>
            <a:ext cx="7943850" cy="715089"/>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spcBef>
                <a:spcPct val="0"/>
              </a:spcBef>
              <a:spcAft>
                <a:spcPct val="0"/>
              </a:spcAft>
            </a:pPr>
            <a:r>
              <a:rPr lang="ru-RU" altLang="ru-RU" b="1" dirty="0" smtClean="0">
                <a:latin typeface="Arial" panose="020B0604020202020204" pitchFamily="34" charset="0"/>
                <a:ea typeface="Times New Roman" panose="02020603050405020304" pitchFamily="18" charset="0"/>
              </a:rPr>
              <a:t>1. Государственная программа </a:t>
            </a:r>
            <a:br>
              <a:rPr lang="ru-RU" altLang="ru-RU" b="1" dirty="0" smtClean="0">
                <a:latin typeface="Arial" panose="020B0604020202020204" pitchFamily="34" charset="0"/>
                <a:ea typeface="Times New Roman" panose="02020603050405020304" pitchFamily="18" charset="0"/>
              </a:rPr>
            </a:br>
            <a:r>
              <a:rPr lang="ru-RU" altLang="ru-RU" b="1" dirty="0" smtClean="0">
                <a:latin typeface="Arial" panose="020B0604020202020204" pitchFamily="34" charset="0"/>
                <a:ea typeface="Times New Roman" panose="02020603050405020304" pitchFamily="18" charset="0"/>
              </a:rPr>
              <a:t>«Развитие здравоохранения Республики Татарстан до 2025 года»  </a:t>
            </a:r>
            <a:endParaRPr lang="ru-RU" altLang="ru-RU" dirty="0">
              <a:latin typeface="Arial" panose="020B0604020202020204" pitchFamily="34" charset="0"/>
            </a:endParaRPr>
          </a:p>
        </p:txBody>
      </p:sp>
      <p:sp>
        <p:nvSpPr>
          <p:cNvPr id="6" name="Прямоугольник 5"/>
          <p:cNvSpPr/>
          <p:nvPr/>
        </p:nvSpPr>
        <p:spPr>
          <a:xfrm>
            <a:off x="514350" y="5533880"/>
            <a:ext cx="8534400" cy="246221"/>
          </a:xfrm>
          <a:prstGeom prst="rect">
            <a:avLst/>
          </a:prstGeom>
        </p:spPr>
        <p:txBody>
          <a:bodyPr wrap="square">
            <a:spAutoFit/>
          </a:bodyPr>
          <a:lstStyle/>
          <a:p>
            <a:r>
              <a:rPr lang="ru-RU" sz="1000" b="1" i="1" dirty="0">
                <a:solidFill>
                  <a:schemeClr val="accent1"/>
                </a:solidFill>
              </a:rPr>
              <a:t>Ответственный исполнитель ГП: Министерство </a:t>
            </a:r>
            <a:r>
              <a:rPr lang="ru-RU" sz="1000" b="1" i="1" dirty="0" smtClean="0">
                <a:solidFill>
                  <a:schemeClr val="accent1"/>
                </a:solidFill>
              </a:rPr>
              <a:t>здравоохранения Республики </a:t>
            </a:r>
            <a:r>
              <a:rPr lang="ru-RU" sz="1000" b="1" i="1" dirty="0">
                <a:solidFill>
                  <a:schemeClr val="accent1"/>
                </a:solidFill>
              </a:rPr>
              <a:t>Татарстан</a:t>
            </a:r>
          </a:p>
        </p:txBody>
      </p:sp>
      <p:sp>
        <p:nvSpPr>
          <p:cNvPr id="7" name="Прямоугольник 6"/>
          <p:cNvSpPr/>
          <p:nvPr/>
        </p:nvSpPr>
        <p:spPr>
          <a:xfrm>
            <a:off x="539115" y="5771384"/>
            <a:ext cx="8001000" cy="400110"/>
          </a:xfrm>
          <a:prstGeom prst="rect">
            <a:avLst/>
          </a:prstGeom>
        </p:spPr>
        <p:txBody>
          <a:bodyPr wrap="square">
            <a:spAutoFit/>
          </a:bodyPr>
          <a:lstStyle/>
          <a:p>
            <a:r>
              <a:rPr lang="ru-RU" sz="1000" b="1" i="1" dirty="0">
                <a:solidFill>
                  <a:schemeClr val="accent6"/>
                </a:solidFill>
              </a:rPr>
              <a:t>Официальный сайт, на котором размещена государственная </a:t>
            </a:r>
            <a:r>
              <a:rPr lang="ru-RU" sz="1000" b="1" i="1" dirty="0" smtClean="0">
                <a:solidFill>
                  <a:schemeClr val="accent6"/>
                </a:solidFill>
              </a:rPr>
              <a:t>программа </a:t>
            </a:r>
            <a:r>
              <a:rPr lang="ru-RU" sz="1000" b="1" i="1" dirty="0">
                <a:solidFill>
                  <a:schemeClr val="accent6"/>
                </a:solidFill>
              </a:rPr>
              <a:t>и отчеты о ходе ее реализации</a:t>
            </a:r>
            <a:r>
              <a:rPr lang="ru-RU" sz="1000" b="1" i="1" dirty="0" smtClean="0">
                <a:solidFill>
                  <a:schemeClr val="accent6"/>
                </a:solidFill>
              </a:rPr>
              <a:t>, </a:t>
            </a:r>
            <a:r>
              <a:rPr lang="ru-RU" sz="1000" b="1" i="1" dirty="0">
                <a:solidFill>
                  <a:schemeClr val="accent6"/>
                </a:solidFill>
              </a:rPr>
              <a:t>находится </a:t>
            </a:r>
            <a:r>
              <a:rPr lang="ru-RU" sz="1000" b="1" i="1" dirty="0" smtClean="0">
                <a:solidFill>
                  <a:schemeClr val="accent6"/>
                </a:solidFill>
              </a:rPr>
              <a:t>по </a:t>
            </a:r>
            <a:r>
              <a:rPr lang="ru-RU" sz="1000" b="1" i="1" dirty="0">
                <a:solidFill>
                  <a:schemeClr val="accent6"/>
                </a:solidFill>
              </a:rPr>
              <a:t>адресу</a:t>
            </a:r>
            <a:r>
              <a:rPr lang="ru-RU" sz="1000" b="1" i="1" dirty="0" smtClean="0">
                <a:solidFill>
                  <a:schemeClr val="accent6"/>
                </a:solidFill>
              </a:rPr>
              <a:t>:</a:t>
            </a:r>
            <a:r>
              <a:rPr lang="en-US" sz="1000" b="1" i="1" dirty="0">
                <a:solidFill>
                  <a:schemeClr val="accent6"/>
                </a:solidFill>
              </a:rPr>
              <a:t> http://</a:t>
            </a:r>
            <a:r>
              <a:rPr lang="en-US" sz="1000" b="1" i="1" dirty="0" smtClean="0">
                <a:solidFill>
                  <a:schemeClr val="accent6"/>
                </a:solidFill>
              </a:rPr>
              <a:t>minzdrav.tatarstan.ru</a:t>
            </a:r>
            <a:endParaRPr lang="ru-RU" sz="1000" b="1" i="1" dirty="0">
              <a:solidFill>
                <a:schemeClr val="accent6"/>
              </a:solidFill>
            </a:endParaRPr>
          </a:p>
        </p:txBody>
      </p:sp>
    </p:spTree>
    <p:extLst>
      <p:ext uri="{BB962C8B-B14F-4D97-AF65-F5344CB8AC3E}">
        <p14:creationId xmlns:p14="http://schemas.microsoft.com/office/powerpoint/2010/main" val="22925613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Таблица 12"/>
          <p:cNvGraphicFramePr>
            <a:graphicFrameLocks noGrp="1"/>
          </p:cNvGraphicFramePr>
          <p:nvPr>
            <p:extLst>
              <p:ext uri="{D42A27DB-BD31-4B8C-83A1-F6EECF244321}">
                <p14:modId xmlns:p14="http://schemas.microsoft.com/office/powerpoint/2010/main" val="1350477992"/>
              </p:ext>
            </p:extLst>
          </p:nvPr>
        </p:nvGraphicFramePr>
        <p:xfrm>
          <a:off x="539115" y="2600773"/>
          <a:ext cx="8477250" cy="529845"/>
        </p:xfrm>
        <a:graphic>
          <a:graphicData uri="http://schemas.openxmlformats.org/drawingml/2006/table">
            <a:tbl>
              <a:tblPr firstRow="1" firstCol="1" bandRow="1">
                <a:tableStyleId>{5C22544A-7EE6-4342-B048-85BDC9FD1C3A}</a:tableStyleId>
              </a:tblPr>
              <a:tblGrid>
                <a:gridCol w="5905499"/>
                <a:gridCol w="1209675"/>
                <a:gridCol w="1362076"/>
              </a:tblGrid>
              <a:tr h="353230">
                <a:tc rowSpan="2">
                  <a:txBody>
                    <a:bodyPr/>
                    <a:lstStyle/>
                    <a:p>
                      <a:pPr algn="ctr">
                        <a:spcAft>
                          <a:spcPts val="0"/>
                        </a:spcAft>
                      </a:pPr>
                      <a:r>
                        <a:rPr lang="ru-RU" sz="1000" dirty="0">
                          <a:solidFill>
                            <a:schemeClr val="tx1"/>
                          </a:solidFill>
                          <a:effectLst/>
                        </a:rPr>
                        <a:t>Объем финансирования государственной программы (тыс</a:t>
                      </a:r>
                      <a:r>
                        <a:rPr lang="ru-RU" sz="1000" dirty="0" smtClean="0">
                          <a:solidFill>
                            <a:schemeClr val="tx1"/>
                          </a:solidFill>
                          <a:effectLst/>
                        </a:rPr>
                        <a:t>. рублей</a:t>
                      </a:r>
                      <a:r>
                        <a:rPr lang="ru-RU" sz="1000" dirty="0">
                          <a:solidFill>
                            <a:schemeClr val="tx1"/>
                          </a:solidFill>
                          <a:effectLst/>
                        </a:rPr>
                        <a:t>)</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2020 год</a:t>
                      </a:r>
                      <a:endParaRPr lang="ru-RU" sz="1000" dirty="0">
                        <a:solidFill>
                          <a:schemeClr val="tx1"/>
                        </a:solidFill>
                        <a:effectLst/>
                      </a:endParaRPr>
                    </a:p>
                    <a:p>
                      <a:pPr algn="ctr">
                        <a:spcAft>
                          <a:spcPts val="0"/>
                        </a:spcAft>
                      </a:pPr>
                      <a:r>
                        <a:rPr lang="ru-RU" sz="1000" dirty="0">
                          <a:solidFill>
                            <a:schemeClr val="tx1"/>
                          </a:solidFill>
                          <a:effectLst/>
                        </a:rPr>
                        <a:t>(план</a:t>
                      </a:r>
                      <a:r>
                        <a:rPr lang="ru-RU" sz="1000" dirty="0" smtClean="0">
                          <a:solidFill>
                            <a:schemeClr val="tx1"/>
                          </a:solidFill>
                          <a:effectLst/>
                        </a:rPr>
                        <a:t>)</a:t>
                      </a: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2020 </a:t>
                      </a:r>
                      <a:r>
                        <a:rPr lang="ru-RU" sz="1000" dirty="0">
                          <a:solidFill>
                            <a:schemeClr val="tx1"/>
                          </a:solidFill>
                          <a:effectLst/>
                        </a:rPr>
                        <a:t>год</a:t>
                      </a:r>
                    </a:p>
                    <a:p>
                      <a:pPr algn="ctr">
                        <a:spcAft>
                          <a:spcPts val="0"/>
                        </a:spcAft>
                      </a:pPr>
                      <a:r>
                        <a:rPr lang="ru-RU" sz="1000" dirty="0">
                          <a:solidFill>
                            <a:schemeClr val="tx1"/>
                          </a:solidFill>
                          <a:effectLst/>
                        </a:rPr>
                        <a:t>(факт</a:t>
                      </a:r>
                      <a:r>
                        <a:rPr lang="ru-RU" sz="1000" dirty="0" smtClean="0">
                          <a:solidFill>
                            <a:schemeClr val="tx1"/>
                          </a:solidFill>
                          <a:effectLst/>
                        </a:rPr>
                        <a:t>)</a:t>
                      </a: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6615">
                <a:tc vMerge="1">
                  <a:txBody>
                    <a:bodyPr/>
                    <a:lstStyle/>
                    <a:p>
                      <a:endParaRPr lang="ru-RU"/>
                    </a:p>
                  </a:txBody>
                  <a:tcPr/>
                </a:tc>
                <a:tc>
                  <a:txBody>
                    <a:bodyPr/>
                    <a:lstStyle/>
                    <a:p>
                      <a:pPr algn="ctr">
                        <a:spcAft>
                          <a:spcPts val="0"/>
                        </a:spcAft>
                      </a:pPr>
                      <a:r>
                        <a:rPr lang="ru-RU" sz="1000" b="1" dirty="0" smtClean="0">
                          <a:solidFill>
                            <a:schemeClr val="tx1"/>
                          </a:solidFill>
                          <a:effectLst/>
                          <a:latin typeface="+mn-lt"/>
                          <a:ea typeface="Times New Roman" panose="02020603050405020304" pitchFamily="18" charset="0"/>
                        </a:rPr>
                        <a:t>63 687 817,1</a:t>
                      </a:r>
                    </a:p>
                  </a:txBody>
                  <a:tcPr marL="56769" marR="567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000" b="1" dirty="0" smtClean="0">
                          <a:solidFill>
                            <a:schemeClr val="tx1"/>
                          </a:solidFill>
                          <a:effectLst/>
                          <a:latin typeface="+mn-lt"/>
                          <a:ea typeface="Times New Roman" panose="02020603050405020304" pitchFamily="18" charset="0"/>
                        </a:rPr>
                        <a:t>62 982 778,8</a:t>
                      </a:r>
                      <a:endParaRPr lang="ru-RU" sz="1000" b="1" dirty="0">
                        <a:solidFill>
                          <a:schemeClr val="tx1"/>
                        </a:solidFill>
                        <a:effectLst/>
                        <a:latin typeface="+mn-lt"/>
                        <a:ea typeface="Times New Roman" panose="02020603050405020304" pitchFamily="18" charset="0"/>
                      </a:endParaRPr>
                    </a:p>
                  </a:txBody>
                  <a:tcPr marL="56769" marR="567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15" name="Rectangle 4"/>
          <p:cNvSpPr>
            <a:spLocks noChangeArrowheads="1"/>
          </p:cNvSpPr>
          <p:nvPr/>
        </p:nvSpPr>
        <p:spPr bwMode="auto">
          <a:xfrm>
            <a:off x="539115" y="1185291"/>
            <a:ext cx="826677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ru-RU" altLang="ru-RU"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Цели:</a:t>
            </a:r>
            <a:r>
              <a:rPr kumimoji="0" lang="en-US" altLang="ru-RU"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lang="ru-RU" altLang="ru-RU" sz="1200" dirty="0" smtClean="0">
                <a:latin typeface="Arial" panose="020B0604020202020204" pitchFamily="34" charset="0"/>
                <a:ea typeface="Times New Roman" panose="02020603050405020304" pitchFamily="18" charset="0"/>
              </a:rPr>
              <a:t>обеспечение </a:t>
            </a:r>
            <a:r>
              <a:rPr lang="ru-RU" altLang="ru-RU" sz="1200" dirty="0">
                <a:latin typeface="Arial" panose="020B0604020202020204" pitchFamily="34" charset="0"/>
                <a:ea typeface="Times New Roman" panose="02020603050405020304" pitchFamily="18" charset="0"/>
              </a:rPr>
              <a:t>высокого качества образования в Республике Татарстан в соответствии с меняющимися запросами населения и перспективными задачами развития общества и экономики Республики </a:t>
            </a:r>
            <a:r>
              <a:rPr lang="ru-RU" altLang="ru-RU" sz="1200" dirty="0" smtClean="0">
                <a:latin typeface="Arial" panose="020B0604020202020204" pitchFamily="34" charset="0"/>
                <a:ea typeface="Times New Roman" panose="02020603050405020304" pitchFamily="18" charset="0"/>
              </a:rPr>
              <a:t>Татарстан;</a:t>
            </a:r>
          </a:p>
          <a:p>
            <a:pPr lvl="0" algn="just" eaLnBrk="0" fontAlgn="base" hangingPunct="0">
              <a:spcBef>
                <a:spcPct val="0"/>
              </a:spcBef>
              <a:spcAft>
                <a:spcPct val="0"/>
              </a:spcAft>
            </a:pPr>
            <a:r>
              <a:rPr kumimoji="0" lang="ru-RU" altLang="ru-RU" sz="1200" i="0" u="none" strike="noStrike" cap="none" normalizeH="0" baseline="0" dirty="0" smtClean="0">
                <a:ln>
                  <a:noFill/>
                </a:ln>
                <a:solidFill>
                  <a:schemeClr val="tx1"/>
                </a:solidFill>
                <a:effectLst/>
                <a:latin typeface="Arial" panose="020B0604020202020204" pitchFamily="34" charset="0"/>
              </a:rPr>
              <a:t>обеспечение глобальной конкурентоспособности российского образования, вхождение Российской Федерации в число 10 стран мира по качеству общего образования;</a:t>
            </a:r>
          </a:p>
          <a:p>
            <a:pPr lvl="0" algn="just" eaLnBrk="0" fontAlgn="base" hangingPunct="0">
              <a:spcBef>
                <a:spcPct val="0"/>
              </a:spcBef>
              <a:spcAft>
                <a:spcPct val="0"/>
              </a:spcAft>
            </a:pPr>
            <a:r>
              <a:rPr lang="ru-RU" altLang="ru-RU" sz="1200" dirty="0" smtClean="0">
                <a:latin typeface="Arial" panose="020B0604020202020204" pitchFamily="34" charset="0"/>
              </a:rPr>
              <a:t>воспитание гармонично развитой и социально ответственной личности на основе духовно-нравственных ценностей народов Российской Федерации, исторических и национально-культурных традиций</a:t>
            </a:r>
            <a:endParaRPr kumimoji="0" lang="ru-RU" altLang="ru-RU" sz="1200" i="0" u="none" strike="noStrike" cap="none" normalizeH="0" baseline="0" dirty="0" smtClean="0">
              <a:ln>
                <a:noFill/>
              </a:ln>
              <a:solidFill>
                <a:schemeClr val="tx1"/>
              </a:solidFill>
              <a:effectLst/>
              <a:latin typeface="Arial" panose="020B0604020202020204" pitchFamily="34" charset="0"/>
            </a:endParaRPr>
          </a:p>
        </p:txBody>
      </p:sp>
      <p:sp>
        <p:nvSpPr>
          <p:cNvPr id="2" name="Скругленный прямоугольник 1"/>
          <p:cNvSpPr/>
          <p:nvPr/>
        </p:nvSpPr>
        <p:spPr>
          <a:xfrm>
            <a:off x="539115" y="298652"/>
            <a:ext cx="7943850" cy="715089"/>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spcBef>
                <a:spcPct val="0"/>
              </a:spcBef>
              <a:spcAft>
                <a:spcPct val="0"/>
              </a:spcAft>
            </a:pPr>
            <a:r>
              <a:rPr lang="ru-RU" altLang="ru-RU" b="1" dirty="0" smtClean="0">
                <a:latin typeface="Arial" panose="020B0604020202020204" pitchFamily="34" charset="0"/>
                <a:ea typeface="Times New Roman" panose="02020603050405020304" pitchFamily="18" charset="0"/>
              </a:rPr>
              <a:t>2. Государственная </a:t>
            </a:r>
            <a:r>
              <a:rPr lang="ru-RU" altLang="ru-RU" b="1" dirty="0">
                <a:latin typeface="Arial" panose="020B0604020202020204" pitchFamily="34" charset="0"/>
                <a:ea typeface="Times New Roman" panose="02020603050405020304" pitchFamily="18" charset="0"/>
              </a:rPr>
              <a:t>программа </a:t>
            </a:r>
            <a:r>
              <a:rPr lang="ru-RU" altLang="ru-RU" b="1" dirty="0" smtClean="0">
                <a:latin typeface="Arial" panose="020B0604020202020204" pitchFamily="34" charset="0"/>
                <a:ea typeface="Times New Roman" panose="02020603050405020304" pitchFamily="18" charset="0"/>
              </a:rPr>
              <a:t>«Развитие </a:t>
            </a:r>
            <a:r>
              <a:rPr lang="ru-RU" altLang="ru-RU" b="1" dirty="0">
                <a:latin typeface="Arial" panose="020B0604020202020204" pitchFamily="34" charset="0"/>
                <a:ea typeface="Times New Roman" panose="02020603050405020304" pitchFamily="18" charset="0"/>
              </a:rPr>
              <a:t>образования и науки Республики Татарстан на 2014 – </a:t>
            </a:r>
            <a:r>
              <a:rPr lang="ru-RU" altLang="ru-RU" b="1" dirty="0" smtClean="0">
                <a:solidFill>
                  <a:schemeClr val="tx1"/>
                </a:solidFill>
                <a:latin typeface="Arial" panose="020B0604020202020204" pitchFamily="34" charset="0"/>
                <a:ea typeface="Times New Roman" panose="02020603050405020304" pitchFamily="18" charset="0"/>
              </a:rPr>
              <a:t>2025</a:t>
            </a:r>
            <a:r>
              <a:rPr lang="ru-RU" altLang="ru-RU" b="1" dirty="0" smtClean="0">
                <a:latin typeface="Arial" panose="020B0604020202020204" pitchFamily="34" charset="0"/>
                <a:ea typeface="Times New Roman" panose="02020603050405020304" pitchFamily="18" charset="0"/>
              </a:rPr>
              <a:t> годы»</a:t>
            </a:r>
            <a:endParaRPr lang="ru-RU" altLang="ru-RU" b="1" dirty="0">
              <a:latin typeface="Arial" panose="020B0604020202020204" pitchFamily="34" charset="0"/>
              <a:ea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619873333"/>
              </p:ext>
            </p:extLst>
          </p:nvPr>
        </p:nvGraphicFramePr>
        <p:xfrm>
          <a:off x="553403" y="3212292"/>
          <a:ext cx="8456294" cy="1759278"/>
        </p:xfrm>
        <a:graphic>
          <a:graphicData uri="http://schemas.openxmlformats.org/drawingml/2006/table">
            <a:tbl>
              <a:tblPr>
                <a:tableStyleId>{5C22544A-7EE6-4342-B048-85BDC9FD1C3A}</a:tableStyleId>
              </a:tblPr>
              <a:tblGrid>
                <a:gridCol w="5903594"/>
                <a:gridCol w="1211580"/>
                <a:gridCol w="1341120"/>
              </a:tblGrid>
              <a:tr h="303952">
                <a:tc>
                  <a:txBody>
                    <a:bodyPr/>
                    <a:lstStyle/>
                    <a:p>
                      <a:pPr algn="ctr" fontAlgn="ctr"/>
                      <a:r>
                        <a:rPr lang="ru-RU" sz="1000" b="1" i="0" u="none" strike="noStrike" dirty="0" smtClean="0">
                          <a:solidFill>
                            <a:srgbClr val="000000"/>
                          </a:solidFill>
                          <a:effectLst/>
                          <a:latin typeface="+mn-lt"/>
                        </a:rPr>
                        <a:t>Целевые показатели реализации государственной программы</a:t>
                      </a:r>
                      <a:endParaRPr lang="ru-RU" sz="1000" b="1" i="0" u="none" strike="noStrike" dirty="0">
                        <a:solidFill>
                          <a:srgbClr val="000000"/>
                        </a:solidFill>
                        <a:effectLst/>
                        <a:latin typeface="+mn-lt"/>
                      </a:endParaRPr>
                    </a:p>
                  </a:txBody>
                  <a:tcPr marL="5554" marR="5554" marT="555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latin typeface="+mn-lt"/>
                        </a:rPr>
                        <a:t>2020 год </a:t>
                      </a:r>
                    </a:p>
                    <a:p>
                      <a:pPr algn="ctr" fontAlgn="ctr"/>
                      <a:r>
                        <a:rPr lang="ru-RU" sz="1000" b="1" u="none" strike="noStrike" dirty="0" smtClean="0">
                          <a:solidFill>
                            <a:schemeClr val="tx1"/>
                          </a:solidFill>
                          <a:effectLst/>
                          <a:latin typeface="+mn-lt"/>
                        </a:rPr>
                        <a:t>(</a:t>
                      </a:r>
                      <a:r>
                        <a:rPr lang="ru-RU" sz="1000" b="1" u="none" strike="noStrike" dirty="0">
                          <a:solidFill>
                            <a:schemeClr val="tx1"/>
                          </a:solidFill>
                          <a:effectLst/>
                          <a:latin typeface="+mn-lt"/>
                        </a:rPr>
                        <a:t>план)</a:t>
                      </a:r>
                      <a:endParaRPr lang="ru-RU" sz="1000" b="1" i="0" u="none" strike="noStrike" dirty="0">
                        <a:solidFill>
                          <a:schemeClr val="tx1"/>
                        </a:solidFill>
                        <a:effectLst/>
                        <a:latin typeface="+mn-lt"/>
                      </a:endParaRPr>
                    </a:p>
                  </a:txBody>
                  <a:tcPr marL="5554" marR="5554" marT="555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latin typeface="+mn-lt"/>
                        </a:rPr>
                        <a:t>2020 </a:t>
                      </a:r>
                      <a:r>
                        <a:rPr lang="ru-RU" sz="1000" b="1" u="none" strike="noStrike" dirty="0">
                          <a:solidFill>
                            <a:schemeClr val="tx1"/>
                          </a:solidFill>
                          <a:effectLst/>
                          <a:latin typeface="+mn-lt"/>
                        </a:rPr>
                        <a:t>год </a:t>
                      </a:r>
                      <a:endParaRPr lang="ru-RU" sz="1000" b="1" u="none" strike="noStrike" dirty="0" smtClean="0">
                        <a:solidFill>
                          <a:schemeClr val="tx1"/>
                        </a:solidFill>
                        <a:effectLst/>
                        <a:latin typeface="+mn-lt"/>
                      </a:endParaRPr>
                    </a:p>
                    <a:p>
                      <a:pPr algn="ctr" fontAlgn="ctr"/>
                      <a:r>
                        <a:rPr lang="ru-RU" sz="1000" b="1" u="none" strike="noStrike" dirty="0" smtClean="0">
                          <a:solidFill>
                            <a:schemeClr val="tx1"/>
                          </a:solidFill>
                          <a:effectLst/>
                          <a:latin typeface="+mn-lt"/>
                        </a:rPr>
                        <a:t>(</a:t>
                      </a:r>
                      <a:r>
                        <a:rPr lang="ru-RU" sz="1000" b="1" u="none" strike="noStrike" dirty="0">
                          <a:solidFill>
                            <a:schemeClr val="tx1"/>
                          </a:solidFill>
                          <a:effectLst/>
                          <a:latin typeface="+mn-lt"/>
                        </a:rPr>
                        <a:t>факт)</a:t>
                      </a:r>
                      <a:endParaRPr lang="ru-RU" sz="1000" b="1" i="0" u="none" strike="noStrike" dirty="0">
                        <a:solidFill>
                          <a:schemeClr val="tx1"/>
                        </a:solidFill>
                        <a:effectLst/>
                        <a:latin typeface="+mn-lt"/>
                      </a:endParaRPr>
                    </a:p>
                  </a:txBody>
                  <a:tcPr marL="5554" marR="5554" marT="555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592952">
                <a:tc>
                  <a:txBody>
                    <a:bodyPr/>
                    <a:lstStyle/>
                    <a:p>
                      <a:pPr algn="just" fontAlgn="b"/>
                      <a:r>
                        <a:rPr lang="ru-RU" sz="1000" u="none" strike="noStrike" kern="1200" dirty="0">
                          <a:solidFill>
                            <a:schemeClr val="tx1"/>
                          </a:solidFill>
                          <a:effectLst/>
                          <a:latin typeface="+mn-lt"/>
                          <a:ea typeface="+mn-ea"/>
                          <a:cs typeface="+mn-cs"/>
                        </a:rPr>
                        <a:t>Удельный вес воспитанников дошкольных образовательных организаций, обучающихся по образовательным программам соответствующим требованиям  стандартов дошкольного образования в общей численности воспитанников дошкольных образовательных организаций, процентов</a:t>
                      </a: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u="none" strike="noStrike" kern="1200" dirty="0" smtClean="0">
                          <a:solidFill>
                            <a:schemeClr val="tx1"/>
                          </a:solidFill>
                          <a:effectLst/>
                          <a:latin typeface="+mn-lt"/>
                          <a:ea typeface="+mn-ea"/>
                          <a:cs typeface="+mn-cs"/>
                        </a:rPr>
                        <a:t>100</a:t>
                      </a:r>
                      <a:endParaRPr lang="ru-RU" sz="1000" u="none" strike="noStrike" kern="1200" dirty="0">
                        <a:solidFill>
                          <a:schemeClr val="tx1"/>
                        </a:solidFill>
                        <a:effectLst/>
                        <a:latin typeface="+mn-lt"/>
                        <a:ea typeface="+mn-ea"/>
                        <a:cs typeface="+mn-cs"/>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u="none" strike="noStrike" kern="1200" dirty="0" smtClean="0">
                          <a:solidFill>
                            <a:schemeClr val="tx1"/>
                          </a:solidFill>
                          <a:effectLst/>
                          <a:latin typeface="+mn-lt"/>
                          <a:ea typeface="+mn-ea"/>
                          <a:cs typeface="+mn-cs"/>
                        </a:rPr>
                        <a:t>100</a:t>
                      </a:r>
                      <a:endParaRPr lang="ru-RU" sz="1000" u="none" strike="noStrike" kern="1200" dirty="0">
                        <a:solidFill>
                          <a:schemeClr val="tx1"/>
                        </a:solidFill>
                        <a:effectLst/>
                        <a:latin typeface="+mn-lt"/>
                        <a:ea typeface="+mn-ea"/>
                        <a:cs typeface="+mn-cs"/>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82124">
                <a:tc>
                  <a:txBody>
                    <a:bodyPr/>
                    <a:lstStyle/>
                    <a:p>
                      <a:pPr algn="just" fontAlgn="b"/>
                      <a:r>
                        <a:rPr lang="ru-RU" sz="1000" u="none" strike="noStrike" kern="1200" dirty="0">
                          <a:solidFill>
                            <a:schemeClr val="tx1"/>
                          </a:solidFill>
                          <a:effectLst/>
                          <a:latin typeface="+mn-lt"/>
                          <a:ea typeface="+mn-ea"/>
                          <a:cs typeface="+mn-cs"/>
                        </a:rPr>
                        <a:t>Удельный вес учащихся организаций общего образования, обучающихся в соответствии с новым федеральным государственным образовательным стандартом, процентов</a:t>
                      </a: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u="none" strike="noStrike" kern="1200" dirty="0" smtClean="0">
                          <a:solidFill>
                            <a:schemeClr val="tx1"/>
                          </a:solidFill>
                          <a:effectLst/>
                          <a:latin typeface="+mn-lt"/>
                          <a:ea typeface="+mn-ea"/>
                          <a:cs typeface="+mn-cs"/>
                        </a:rPr>
                        <a:t>98,0</a:t>
                      </a:r>
                      <a:endParaRPr lang="ru-RU" sz="1000" u="none" strike="noStrike" kern="1200" dirty="0">
                        <a:solidFill>
                          <a:schemeClr val="tx1"/>
                        </a:solidFill>
                        <a:effectLst/>
                        <a:latin typeface="+mn-lt"/>
                        <a:ea typeface="+mn-ea"/>
                        <a:cs typeface="+mn-cs"/>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u="none" strike="noStrike" kern="1200" dirty="0" smtClean="0">
                          <a:solidFill>
                            <a:schemeClr val="tx1"/>
                          </a:solidFill>
                          <a:effectLst/>
                          <a:latin typeface="+mn-lt"/>
                          <a:ea typeface="+mn-ea"/>
                          <a:cs typeface="+mn-cs"/>
                        </a:rPr>
                        <a:t>98,0</a:t>
                      </a:r>
                      <a:endParaRPr lang="ru-RU" sz="1000" u="none" strike="noStrike" kern="1200" dirty="0">
                        <a:solidFill>
                          <a:schemeClr val="tx1"/>
                        </a:solidFill>
                        <a:effectLst/>
                        <a:latin typeface="+mn-lt"/>
                        <a:ea typeface="+mn-ea"/>
                        <a:cs typeface="+mn-cs"/>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408052">
                <a:tc>
                  <a:txBody>
                    <a:bodyPr/>
                    <a:lstStyle/>
                    <a:p>
                      <a:pPr algn="just" fontAlgn="ctr"/>
                      <a:r>
                        <a:rPr lang="ru-RU" sz="1000" u="none" strike="noStrike" kern="1200" dirty="0">
                          <a:solidFill>
                            <a:schemeClr val="tx1"/>
                          </a:solidFill>
                          <a:effectLst/>
                          <a:latin typeface="+mn-lt"/>
                          <a:ea typeface="+mn-ea"/>
                          <a:cs typeface="+mn-cs"/>
                        </a:rPr>
                        <a:t>Доля  общеобразовательных организаций, в которых создана универсальная </a:t>
                      </a:r>
                      <a:r>
                        <a:rPr lang="ru-RU" sz="1000" u="none" strike="noStrike" kern="1200" dirty="0" err="1">
                          <a:solidFill>
                            <a:schemeClr val="tx1"/>
                          </a:solidFill>
                          <a:effectLst/>
                          <a:latin typeface="+mn-lt"/>
                          <a:ea typeface="+mn-ea"/>
                          <a:cs typeface="+mn-cs"/>
                        </a:rPr>
                        <a:t>безбарьерная</a:t>
                      </a:r>
                      <a:r>
                        <a:rPr lang="ru-RU" sz="1000" u="none" strike="noStrike" kern="1200" dirty="0">
                          <a:solidFill>
                            <a:schemeClr val="tx1"/>
                          </a:solidFill>
                          <a:effectLst/>
                          <a:latin typeface="+mn-lt"/>
                          <a:ea typeface="+mn-ea"/>
                          <a:cs typeface="+mn-cs"/>
                        </a:rPr>
                        <a:t> среда для инклюзивного образования детей-инвалидов, в общем количестве  общеобразовательных организаций, процентов</a:t>
                      </a: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u="none" strike="noStrike" kern="1200" dirty="0" smtClean="0">
                          <a:solidFill>
                            <a:schemeClr val="tx1"/>
                          </a:solidFill>
                          <a:effectLst/>
                          <a:latin typeface="+mn-lt"/>
                          <a:ea typeface="+mn-ea"/>
                          <a:cs typeface="+mn-cs"/>
                        </a:rPr>
                        <a:t>22,9</a:t>
                      </a:r>
                      <a:endParaRPr lang="ru-RU" sz="1000" u="none" strike="noStrike" kern="1200" dirty="0">
                        <a:solidFill>
                          <a:schemeClr val="tx1"/>
                        </a:solidFill>
                        <a:effectLst/>
                        <a:latin typeface="+mn-lt"/>
                        <a:ea typeface="+mn-ea"/>
                        <a:cs typeface="+mn-cs"/>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u="none" strike="noStrike" kern="1200" dirty="0" smtClean="0">
                          <a:solidFill>
                            <a:schemeClr val="tx1"/>
                          </a:solidFill>
                          <a:effectLst/>
                          <a:latin typeface="+mn-lt"/>
                          <a:ea typeface="+mn-ea"/>
                          <a:cs typeface="+mn-cs"/>
                        </a:rPr>
                        <a:t>22,9</a:t>
                      </a:r>
                      <a:endParaRPr lang="ru-RU" sz="1000" u="none" strike="noStrike" kern="1200" dirty="0">
                        <a:solidFill>
                          <a:schemeClr val="tx1"/>
                        </a:solidFill>
                        <a:effectLst/>
                        <a:latin typeface="+mn-lt"/>
                        <a:ea typeface="+mn-ea"/>
                        <a:cs typeface="+mn-cs"/>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6" name="Прямоугольник 5"/>
          <p:cNvSpPr/>
          <p:nvPr/>
        </p:nvSpPr>
        <p:spPr>
          <a:xfrm>
            <a:off x="609600" y="5780101"/>
            <a:ext cx="8534400" cy="246221"/>
          </a:xfrm>
          <a:prstGeom prst="rect">
            <a:avLst/>
          </a:prstGeom>
        </p:spPr>
        <p:txBody>
          <a:bodyPr wrap="square">
            <a:spAutoFit/>
          </a:bodyPr>
          <a:lstStyle/>
          <a:p>
            <a:r>
              <a:rPr lang="ru-RU" sz="1000" b="1" i="1" dirty="0">
                <a:solidFill>
                  <a:schemeClr val="accent1"/>
                </a:solidFill>
              </a:rPr>
              <a:t>Ответственный исполнитель ГП: Министерство </a:t>
            </a:r>
            <a:r>
              <a:rPr lang="ru-RU" sz="1000" b="1" i="1" dirty="0" smtClean="0">
                <a:solidFill>
                  <a:schemeClr val="accent1"/>
                </a:solidFill>
              </a:rPr>
              <a:t>образования и науки Республики </a:t>
            </a:r>
            <a:r>
              <a:rPr lang="ru-RU" sz="1000" b="1" i="1" dirty="0">
                <a:solidFill>
                  <a:schemeClr val="accent1"/>
                </a:solidFill>
              </a:rPr>
              <a:t>Татарстан</a:t>
            </a:r>
          </a:p>
        </p:txBody>
      </p:sp>
      <p:sp>
        <p:nvSpPr>
          <p:cNvPr id="7" name="Прямоугольник 6"/>
          <p:cNvSpPr/>
          <p:nvPr/>
        </p:nvSpPr>
        <p:spPr>
          <a:xfrm>
            <a:off x="532664" y="5971439"/>
            <a:ext cx="8001000" cy="400110"/>
          </a:xfrm>
          <a:prstGeom prst="rect">
            <a:avLst/>
          </a:prstGeom>
        </p:spPr>
        <p:txBody>
          <a:bodyPr wrap="square">
            <a:spAutoFit/>
          </a:bodyPr>
          <a:lstStyle/>
          <a:p>
            <a:r>
              <a:rPr lang="ru-RU" sz="1000" b="1" i="1" dirty="0">
                <a:solidFill>
                  <a:schemeClr val="accent6"/>
                </a:solidFill>
              </a:rPr>
              <a:t>Официальный сайт, на котором размещена государственная </a:t>
            </a:r>
            <a:r>
              <a:rPr lang="ru-RU" sz="1000" b="1" i="1" dirty="0" smtClean="0">
                <a:solidFill>
                  <a:schemeClr val="accent6"/>
                </a:solidFill>
              </a:rPr>
              <a:t>программа </a:t>
            </a:r>
            <a:r>
              <a:rPr lang="ru-RU" sz="1000" b="1" i="1" dirty="0">
                <a:solidFill>
                  <a:schemeClr val="accent6"/>
                </a:solidFill>
              </a:rPr>
              <a:t>и отчеты о ходе ее реализации</a:t>
            </a:r>
            <a:r>
              <a:rPr lang="ru-RU" sz="1000" b="1" i="1" dirty="0" smtClean="0">
                <a:solidFill>
                  <a:schemeClr val="accent6"/>
                </a:solidFill>
              </a:rPr>
              <a:t>, </a:t>
            </a:r>
            <a:r>
              <a:rPr lang="ru-RU" sz="1000" b="1" i="1" dirty="0">
                <a:solidFill>
                  <a:schemeClr val="accent6"/>
                </a:solidFill>
              </a:rPr>
              <a:t>находится </a:t>
            </a:r>
            <a:r>
              <a:rPr lang="ru-RU" sz="1000" b="1" i="1" dirty="0" smtClean="0">
                <a:solidFill>
                  <a:schemeClr val="accent6"/>
                </a:solidFill>
              </a:rPr>
              <a:t>по </a:t>
            </a:r>
            <a:r>
              <a:rPr lang="ru-RU" sz="1000" b="1" i="1" dirty="0">
                <a:solidFill>
                  <a:schemeClr val="accent6"/>
                </a:solidFill>
              </a:rPr>
              <a:t>адресу</a:t>
            </a:r>
            <a:r>
              <a:rPr lang="ru-RU" sz="1000" b="1" i="1" dirty="0" smtClean="0">
                <a:solidFill>
                  <a:schemeClr val="accent6"/>
                </a:solidFill>
              </a:rPr>
              <a:t>:</a:t>
            </a:r>
            <a:r>
              <a:rPr lang="en-US" sz="1000" b="1" i="1" dirty="0">
                <a:solidFill>
                  <a:schemeClr val="accent6"/>
                </a:solidFill>
              </a:rPr>
              <a:t> http://</a:t>
            </a:r>
            <a:r>
              <a:rPr lang="en-US" sz="1000" b="1" i="1" dirty="0" smtClean="0">
                <a:solidFill>
                  <a:schemeClr val="accent6"/>
                </a:solidFill>
              </a:rPr>
              <a:t>mon.tatarstan.ru</a:t>
            </a:r>
            <a:endParaRPr lang="ru-RU" sz="1000" b="1" i="1" dirty="0">
              <a:solidFill>
                <a:schemeClr val="accent6"/>
              </a:solidFill>
            </a:endParaRPr>
          </a:p>
        </p:txBody>
      </p:sp>
    </p:spTree>
    <p:extLst>
      <p:ext uri="{BB962C8B-B14F-4D97-AF65-F5344CB8AC3E}">
        <p14:creationId xmlns:p14="http://schemas.microsoft.com/office/powerpoint/2010/main" val="42270116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245456927"/>
              </p:ext>
            </p:extLst>
          </p:nvPr>
        </p:nvGraphicFramePr>
        <p:xfrm>
          <a:off x="556885" y="1664148"/>
          <a:ext cx="8377315" cy="2949702"/>
        </p:xfrm>
        <a:graphic>
          <a:graphicData uri="http://schemas.openxmlformats.org/drawingml/2006/table">
            <a:tbl>
              <a:tblPr firstRow="1" firstCol="1" bandRow="1">
                <a:tableStyleId>{5940675A-B579-460E-94D1-54222C63F5DA}</a:tableStyleId>
              </a:tblPr>
              <a:tblGrid>
                <a:gridCol w="5802301"/>
                <a:gridCol w="1287507"/>
                <a:gridCol w="1287507"/>
              </a:tblGrid>
              <a:tr h="259421">
                <a:tc rowSpan="2">
                  <a:txBody>
                    <a:bodyPr/>
                    <a:lstStyle/>
                    <a:p>
                      <a:pPr algn="ctr">
                        <a:spcAft>
                          <a:spcPts val="0"/>
                        </a:spcAft>
                      </a:pPr>
                      <a:r>
                        <a:rPr lang="ru-RU" sz="1000" b="1" dirty="0">
                          <a:effectLst/>
                        </a:rPr>
                        <a:t> </a:t>
                      </a:r>
                    </a:p>
                    <a:p>
                      <a:pPr algn="ctr">
                        <a:spcAft>
                          <a:spcPts val="0"/>
                        </a:spcAft>
                      </a:pPr>
                      <a:r>
                        <a:rPr lang="ru-RU" sz="1000" b="1" dirty="0">
                          <a:effectLst/>
                        </a:rPr>
                        <a:t>Объемы финансирования государственной программы (тыс</a:t>
                      </a:r>
                      <a:r>
                        <a:rPr lang="ru-RU" sz="1000" b="1" dirty="0" smtClean="0">
                          <a:effectLst/>
                        </a:rPr>
                        <a:t>. рублей</a:t>
                      </a:r>
                      <a:r>
                        <a:rPr lang="ru-RU" sz="1000" b="1" dirty="0">
                          <a:effectLst/>
                        </a:rPr>
                        <a:t>)</a:t>
                      </a:r>
                      <a:endParaRPr lang="ru-RU" sz="1000" b="1" dirty="0">
                        <a:effectLst/>
                        <a:latin typeface="Times New Roman" panose="02020603050405020304" pitchFamily="18" charset="0"/>
                        <a:ea typeface="Times New Roman" panose="02020603050405020304" pitchFamily="18" charset="0"/>
                      </a:endParaRPr>
                    </a:p>
                  </a:txBody>
                  <a:tcPr marL="48438" marR="4843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solidFill>
                            <a:schemeClr val="tx1"/>
                          </a:solidFill>
                          <a:effectLst/>
                        </a:rPr>
                        <a:t>2020 год </a:t>
                      </a:r>
                      <a:endParaRPr lang="ru-RU" sz="1000" b="1" dirty="0">
                        <a:solidFill>
                          <a:schemeClr val="tx1"/>
                        </a:solidFill>
                        <a:effectLst/>
                      </a:endParaRPr>
                    </a:p>
                    <a:p>
                      <a:pPr algn="ctr">
                        <a:spcAft>
                          <a:spcPts val="0"/>
                        </a:spcAft>
                      </a:pPr>
                      <a:r>
                        <a:rPr lang="ru-RU" sz="1000" b="1" dirty="0">
                          <a:solidFill>
                            <a:schemeClr val="tx1"/>
                          </a:solidFill>
                          <a:effectLst/>
                        </a:rPr>
                        <a:t>(план)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48438" marR="4843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solidFill>
                            <a:schemeClr val="tx1"/>
                          </a:solidFill>
                          <a:effectLst/>
                        </a:rPr>
                        <a:t>2020 </a:t>
                      </a:r>
                      <a:r>
                        <a:rPr lang="ru-RU" sz="1000" b="1" dirty="0">
                          <a:solidFill>
                            <a:schemeClr val="tx1"/>
                          </a:solidFill>
                          <a:effectLst/>
                        </a:rPr>
                        <a:t>год </a:t>
                      </a:r>
                    </a:p>
                    <a:p>
                      <a:pPr algn="ctr">
                        <a:spcAft>
                          <a:spcPts val="0"/>
                        </a:spcAft>
                      </a:pPr>
                      <a:r>
                        <a:rPr lang="ru-RU" sz="1000" b="1" dirty="0">
                          <a:solidFill>
                            <a:schemeClr val="tx1"/>
                          </a:solidFill>
                          <a:effectLst/>
                        </a:rPr>
                        <a:t>(факт)</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48438" marR="4843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39038">
                <a:tc vMerge="1">
                  <a:txBody>
                    <a:bodyPr/>
                    <a:lstStyle/>
                    <a:p>
                      <a:endParaRPr lang="ru-RU"/>
                    </a:p>
                  </a:txBody>
                  <a:tcPr/>
                </a:tc>
                <a:tc>
                  <a:txBody>
                    <a:bodyPr/>
                    <a:lstStyle/>
                    <a:p>
                      <a:pPr marL="0" algn="ctr" defTabSz="685800" rtl="0" eaLnBrk="1" latinLnBrk="0" hangingPunct="1">
                        <a:spcAft>
                          <a:spcPts val="0"/>
                        </a:spcAft>
                      </a:pPr>
                      <a:r>
                        <a:rPr lang="ru-RU" sz="1000" b="1" kern="1200" dirty="0" smtClean="0">
                          <a:solidFill>
                            <a:schemeClr val="tx1"/>
                          </a:solidFill>
                          <a:effectLst/>
                          <a:latin typeface="+mn-lt"/>
                          <a:ea typeface="+mn-ea"/>
                          <a:cs typeface="+mn-cs"/>
                        </a:rPr>
                        <a:t>29 364 591,3</a:t>
                      </a:r>
                      <a:endParaRPr lang="ru-RU" sz="1000" b="1" kern="1200" dirty="0">
                        <a:solidFill>
                          <a:schemeClr val="tx1"/>
                        </a:solidFill>
                        <a:effectLst/>
                        <a:latin typeface="+mn-lt"/>
                        <a:ea typeface="+mn-ea"/>
                        <a:cs typeface="+mn-cs"/>
                      </a:endParaRPr>
                    </a:p>
                  </a:txBody>
                  <a:tcPr marL="48438" marR="484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685800" rtl="0" eaLnBrk="1" latinLnBrk="0" hangingPunct="1">
                        <a:spcAft>
                          <a:spcPts val="0"/>
                        </a:spcAft>
                      </a:pPr>
                      <a:r>
                        <a:rPr lang="ru-RU" sz="1000" b="1" kern="1200" dirty="0" smtClean="0">
                          <a:solidFill>
                            <a:schemeClr val="tx1"/>
                          </a:solidFill>
                          <a:effectLst/>
                          <a:latin typeface="+mn-lt"/>
                          <a:ea typeface="+mn-ea"/>
                          <a:cs typeface="+mn-cs"/>
                        </a:rPr>
                        <a:t>27 590 831,4</a:t>
                      </a:r>
                      <a:endParaRPr lang="ru-RU" sz="1000" b="1" kern="1200" dirty="0">
                        <a:solidFill>
                          <a:schemeClr val="tx1"/>
                        </a:solidFill>
                        <a:effectLst/>
                        <a:latin typeface="+mn-lt"/>
                        <a:ea typeface="+mn-ea"/>
                        <a:cs typeface="+mn-cs"/>
                      </a:endParaRPr>
                    </a:p>
                  </a:txBody>
                  <a:tcPr marL="48438" marR="484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117538">
                <a:tc gridSpan="3">
                  <a:txBody>
                    <a:bodyPr/>
                    <a:lstStyle/>
                    <a:p>
                      <a:pPr algn="ctr">
                        <a:spcAft>
                          <a:spcPts val="0"/>
                        </a:spcAft>
                      </a:pPr>
                      <a:r>
                        <a:rPr lang="ru-RU" sz="1000" dirty="0">
                          <a:effectLst/>
                        </a:rPr>
                        <a:t> </a:t>
                      </a:r>
                    </a:p>
                  </a:txBody>
                  <a:tcPr marL="48438" marR="484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218439">
                <a:tc>
                  <a:txBody>
                    <a:bodyPr/>
                    <a:lstStyle/>
                    <a:p>
                      <a:pPr algn="ctr" fontAlgn="ctr"/>
                      <a:r>
                        <a:rPr lang="ru-RU" sz="1000" b="1" i="0" u="none" strike="noStrike" dirty="0" smtClean="0">
                          <a:solidFill>
                            <a:srgbClr val="000000"/>
                          </a:solidFill>
                          <a:effectLst/>
                          <a:latin typeface="+mn-lt"/>
                        </a:rPr>
                        <a:t>Целевые показатели реализации государственной программы</a:t>
                      </a:r>
                      <a:endParaRPr lang="ru-RU" sz="1000" b="1" i="0" u="none" strike="noStrike" dirty="0">
                        <a:solidFill>
                          <a:srgbClr val="000000"/>
                        </a:solidFill>
                        <a:effectLst/>
                        <a:latin typeface="+mn-lt"/>
                      </a:endParaRPr>
                    </a:p>
                  </a:txBody>
                  <a:tcPr marL="48438" marR="484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solidFill>
                            <a:schemeClr val="tx1"/>
                          </a:solidFill>
                          <a:effectLst/>
                          <a:latin typeface="+mn-lt"/>
                        </a:rPr>
                        <a:t>2020 </a:t>
                      </a:r>
                      <a:r>
                        <a:rPr lang="ru-RU" sz="1000" b="1" dirty="0">
                          <a:solidFill>
                            <a:schemeClr val="tx1"/>
                          </a:solidFill>
                          <a:effectLst/>
                          <a:latin typeface="+mn-lt"/>
                        </a:rPr>
                        <a:t>год </a:t>
                      </a:r>
                    </a:p>
                    <a:p>
                      <a:pPr algn="ctr">
                        <a:spcAft>
                          <a:spcPts val="0"/>
                        </a:spcAft>
                      </a:pPr>
                      <a:r>
                        <a:rPr lang="ru-RU" sz="1000" b="1" dirty="0">
                          <a:solidFill>
                            <a:schemeClr val="tx1"/>
                          </a:solidFill>
                          <a:effectLst/>
                          <a:latin typeface="+mn-lt"/>
                        </a:rPr>
                        <a:t>(план)</a:t>
                      </a:r>
                      <a:endParaRPr lang="ru-RU" sz="1000" b="1" dirty="0">
                        <a:solidFill>
                          <a:schemeClr val="tx1"/>
                        </a:solidFill>
                        <a:effectLst/>
                        <a:latin typeface="+mn-lt"/>
                        <a:ea typeface="Times New Roman" panose="02020603050405020304" pitchFamily="18" charset="0"/>
                      </a:endParaRPr>
                    </a:p>
                  </a:txBody>
                  <a:tcPr marL="48438" marR="484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solidFill>
                            <a:schemeClr val="tx1"/>
                          </a:solidFill>
                          <a:effectLst/>
                          <a:latin typeface="+mn-lt"/>
                        </a:rPr>
                        <a:t>2020 </a:t>
                      </a:r>
                      <a:r>
                        <a:rPr lang="ru-RU" sz="1000" b="1" dirty="0">
                          <a:solidFill>
                            <a:schemeClr val="tx1"/>
                          </a:solidFill>
                          <a:effectLst/>
                          <a:latin typeface="+mn-lt"/>
                        </a:rPr>
                        <a:t>год </a:t>
                      </a:r>
                    </a:p>
                    <a:p>
                      <a:pPr algn="ctr">
                        <a:spcAft>
                          <a:spcPts val="0"/>
                        </a:spcAft>
                      </a:pPr>
                      <a:r>
                        <a:rPr lang="ru-RU" sz="1000" b="1" dirty="0">
                          <a:solidFill>
                            <a:schemeClr val="tx1"/>
                          </a:solidFill>
                          <a:effectLst/>
                          <a:latin typeface="+mn-lt"/>
                        </a:rPr>
                        <a:t>(факт)</a:t>
                      </a:r>
                      <a:endParaRPr lang="ru-RU" sz="1000" b="1" dirty="0">
                        <a:solidFill>
                          <a:schemeClr val="tx1"/>
                        </a:solidFill>
                        <a:effectLst/>
                        <a:latin typeface="+mn-lt"/>
                        <a:ea typeface="Times New Roman" panose="02020603050405020304" pitchFamily="18" charset="0"/>
                      </a:endParaRPr>
                    </a:p>
                  </a:txBody>
                  <a:tcPr marL="48438" marR="484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360641">
                <a:tc>
                  <a:txBody>
                    <a:bodyPr/>
                    <a:lstStyle/>
                    <a:p>
                      <a:pPr marL="0" algn="l" defTabSz="685800" rtl="0" eaLnBrk="1" latinLnBrk="0" hangingPunct="1">
                        <a:lnSpc>
                          <a:spcPct val="106000"/>
                        </a:lnSpc>
                        <a:spcAft>
                          <a:spcPts val="0"/>
                        </a:spcAft>
                      </a:pPr>
                      <a:r>
                        <a:rPr lang="ru-RU" sz="1050" kern="1200" dirty="0">
                          <a:solidFill>
                            <a:srgbClr val="000000"/>
                          </a:solidFill>
                          <a:effectLst/>
                          <a:latin typeface="Arial"/>
                          <a:ea typeface="Times New Roman"/>
                          <a:cs typeface="Times New Roman"/>
                        </a:rPr>
                        <a:t>Доля граждан, получивших социальные услуги в государственных организациях социального обслуживания Республики Татарстан, в общем числе граждан, имеющих право на получение социальных услуг и обратившихся за их получением в организации социального обслуживания Республики Татарстан,  %</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06000"/>
                        </a:lnSpc>
                        <a:spcAft>
                          <a:spcPts val="0"/>
                        </a:spcAft>
                      </a:pPr>
                      <a:r>
                        <a:rPr lang="ru-RU" sz="1050" kern="1200" dirty="0">
                          <a:solidFill>
                            <a:srgbClr val="000000"/>
                          </a:solidFill>
                          <a:effectLst/>
                          <a:latin typeface="Arial"/>
                          <a:ea typeface="Times New Roman"/>
                          <a:cs typeface="Times New Roman"/>
                        </a:rPr>
                        <a:t>100</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06000"/>
                        </a:lnSpc>
                        <a:spcAft>
                          <a:spcPts val="0"/>
                        </a:spcAft>
                      </a:pPr>
                      <a:r>
                        <a:rPr lang="ru-RU" sz="1050" kern="1200" dirty="0">
                          <a:solidFill>
                            <a:srgbClr val="000000"/>
                          </a:solidFill>
                          <a:effectLst/>
                          <a:latin typeface="Arial"/>
                          <a:ea typeface="Times New Roman"/>
                          <a:cs typeface="Times New Roman"/>
                        </a:rPr>
                        <a:t>100</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618009">
                <a:tc>
                  <a:txBody>
                    <a:bodyPr/>
                    <a:lstStyle/>
                    <a:p>
                      <a:pPr marL="0" algn="l" defTabSz="685800" rtl="0" eaLnBrk="1" latinLnBrk="0" hangingPunct="1">
                        <a:lnSpc>
                          <a:spcPct val="106000"/>
                        </a:lnSpc>
                        <a:spcAft>
                          <a:spcPts val="0"/>
                        </a:spcAft>
                      </a:pPr>
                      <a:r>
                        <a:rPr lang="ru-RU" sz="1050" kern="1200" dirty="0">
                          <a:solidFill>
                            <a:srgbClr val="000000"/>
                          </a:solidFill>
                          <a:effectLst/>
                          <a:latin typeface="Arial"/>
                          <a:ea typeface="Times New Roman"/>
                          <a:cs typeface="Times New Roman"/>
                        </a:rPr>
                        <a:t>Удельный вес граждан пожилого возраста и инвалидов (взрослых и детей), получивших услуги в негосударственных организациях социального обслуживания, в общей численности граждан пожилого возраста и инвалидов (взрослых и детей), получивших услуги в организациях социального обслуживания всех форм собственности, %</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06000"/>
                        </a:lnSpc>
                        <a:spcAft>
                          <a:spcPts val="0"/>
                        </a:spcAft>
                      </a:pPr>
                      <a:r>
                        <a:rPr lang="ru-RU" sz="1050" kern="1200" dirty="0">
                          <a:solidFill>
                            <a:srgbClr val="000000"/>
                          </a:solidFill>
                          <a:effectLst/>
                          <a:latin typeface="Arial"/>
                          <a:ea typeface="Times New Roman"/>
                          <a:cs typeface="Times New Roman"/>
                        </a:rPr>
                        <a:t>16,00</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06000"/>
                        </a:lnSpc>
                        <a:spcAft>
                          <a:spcPts val="0"/>
                        </a:spcAft>
                      </a:pPr>
                      <a:r>
                        <a:rPr lang="ru-RU" sz="1050" kern="1200" dirty="0">
                          <a:solidFill>
                            <a:srgbClr val="000000"/>
                          </a:solidFill>
                          <a:effectLst/>
                          <a:latin typeface="Arial"/>
                          <a:ea typeface="Times New Roman"/>
                          <a:cs typeface="Times New Roman"/>
                        </a:rPr>
                        <a:t>19,60</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15046">
                <a:tc>
                  <a:txBody>
                    <a:bodyPr/>
                    <a:lstStyle/>
                    <a:p>
                      <a:pPr marL="0" algn="l" defTabSz="685800" rtl="0" eaLnBrk="1" latinLnBrk="0" hangingPunct="1">
                        <a:lnSpc>
                          <a:spcPct val="106000"/>
                        </a:lnSpc>
                        <a:spcAft>
                          <a:spcPts val="0"/>
                        </a:spcAft>
                      </a:pPr>
                      <a:r>
                        <a:rPr lang="ru-RU" sz="1050" kern="1200">
                          <a:solidFill>
                            <a:srgbClr val="000000"/>
                          </a:solidFill>
                          <a:effectLst/>
                          <a:latin typeface="Arial"/>
                          <a:ea typeface="Times New Roman"/>
                          <a:cs typeface="Times New Roman"/>
                        </a:rPr>
                        <a:t>Предоставление в полном объеме субсидий-льгот на оплату жилищно-коммунальных услуг гражданам, имеющим право, из числа обратившихся за их назначением, %</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06000"/>
                        </a:lnSpc>
                        <a:spcAft>
                          <a:spcPts val="0"/>
                        </a:spcAft>
                      </a:pPr>
                      <a:r>
                        <a:rPr lang="ru-RU" sz="1050" kern="1200">
                          <a:solidFill>
                            <a:srgbClr val="000000"/>
                          </a:solidFill>
                          <a:effectLst/>
                          <a:latin typeface="Arial"/>
                          <a:ea typeface="Times New Roman"/>
                          <a:cs typeface="Times New Roman"/>
                        </a:rPr>
                        <a:t>100</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06000"/>
                        </a:lnSpc>
                        <a:spcAft>
                          <a:spcPts val="0"/>
                        </a:spcAft>
                      </a:pPr>
                      <a:r>
                        <a:rPr lang="ru-RU" sz="1050" kern="1200" dirty="0">
                          <a:solidFill>
                            <a:srgbClr val="000000"/>
                          </a:solidFill>
                          <a:effectLst/>
                          <a:latin typeface="Arial"/>
                          <a:ea typeface="Times New Roman"/>
                          <a:cs typeface="Times New Roman"/>
                        </a:rPr>
                        <a:t>100</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5152">
                <a:tc>
                  <a:txBody>
                    <a:bodyPr/>
                    <a:lstStyle/>
                    <a:p>
                      <a:pPr marL="0" algn="l" defTabSz="685800" rtl="0" eaLnBrk="1" latinLnBrk="0" hangingPunct="1">
                        <a:lnSpc>
                          <a:spcPct val="106000"/>
                        </a:lnSpc>
                        <a:spcAft>
                          <a:spcPts val="0"/>
                        </a:spcAft>
                      </a:pPr>
                      <a:r>
                        <a:rPr lang="ru-RU" sz="1050" kern="1200">
                          <a:solidFill>
                            <a:srgbClr val="000000"/>
                          </a:solidFill>
                          <a:effectLst/>
                          <a:latin typeface="Arial"/>
                          <a:ea typeface="Times New Roman"/>
                          <a:cs typeface="Times New Roman"/>
                        </a:rPr>
                        <a:t>Доля получателей мер государственной социальной помощи на основе социального контракта, %</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06000"/>
                        </a:lnSpc>
                        <a:spcAft>
                          <a:spcPts val="0"/>
                        </a:spcAft>
                      </a:pPr>
                      <a:r>
                        <a:rPr lang="ru-RU" sz="1050" kern="1200">
                          <a:solidFill>
                            <a:srgbClr val="000000"/>
                          </a:solidFill>
                          <a:effectLst/>
                          <a:latin typeface="Arial"/>
                          <a:ea typeface="Times New Roman"/>
                          <a:cs typeface="Times New Roman"/>
                        </a:rPr>
                        <a:t>80,00</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06000"/>
                        </a:lnSpc>
                        <a:spcAft>
                          <a:spcPts val="0"/>
                        </a:spcAft>
                      </a:pPr>
                      <a:r>
                        <a:rPr lang="ru-RU" sz="1050" kern="1200" dirty="0">
                          <a:solidFill>
                            <a:srgbClr val="000000"/>
                          </a:solidFill>
                          <a:effectLst/>
                          <a:latin typeface="Arial"/>
                          <a:ea typeface="Times New Roman"/>
                          <a:cs typeface="Times New Roman"/>
                        </a:rPr>
                        <a:t>99,50</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445674" y="1014190"/>
            <a:ext cx="72229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altLang="ru-RU" sz="1200" b="1" strike="noStrike" cap="none" normalizeH="0" baseline="0" dirty="0" smtClean="0">
                <a:ln>
                  <a:noFill/>
                </a:ln>
                <a:solidFill>
                  <a:schemeClr val="tx1"/>
                </a:solidFill>
                <a:effectLst/>
                <a:latin typeface="+mn-lt"/>
                <a:ea typeface="Times New Roman" panose="02020603050405020304" pitchFamily="18" charset="0"/>
              </a:rPr>
              <a:t>Цель:  </a:t>
            </a:r>
            <a:r>
              <a:rPr kumimoji="0" lang="ru-RU" altLang="ru-RU" sz="1200" strike="noStrike" cap="none" normalizeH="0" baseline="0" dirty="0" smtClean="0">
                <a:ln>
                  <a:noFill/>
                </a:ln>
                <a:solidFill>
                  <a:schemeClr val="tx1"/>
                </a:solidFill>
                <a:effectLst/>
                <a:latin typeface="+mn-lt"/>
                <a:ea typeface="Times New Roman" panose="02020603050405020304" pitchFamily="18" charset="0"/>
              </a:rPr>
              <a:t>создание эффективной адресной системы социальной поддержки и предоставления </a:t>
            </a: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altLang="ru-RU" sz="1200" strike="noStrike" cap="none" normalizeH="0" baseline="0" dirty="0" smtClean="0">
                <a:ln>
                  <a:noFill/>
                </a:ln>
                <a:solidFill>
                  <a:schemeClr val="tx1"/>
                </a:solidFill>
                <a:effectLst/>
                <a:latin typeface="+mn-lt"/>
                <a:ea typeface="Times New Roman" panose="02020603050405020304" pitchFamily="18" charset="0"/>
              </a:rPr>
              <a:t>социальных услуг, а также повышение качества жизни отдельных категорий граждан</a:t>
            </a:r>
            <a:endParaRPr kumimoji="0" lang="ru-RU" altLang="ru-RU" sz="1200" strike="noStrike" cap="none" normalizeH="0" baseline="0" dirty="0" smtClean="0">
              <a:ln>
                <a:noFill/>
              </a:ln>
              <a:solidFill>
                <a:schemeClr val="tx1"/>
              </a:solidFill>
              <a:effectLst/>
              <a:latin typeface="+mn-lt"/>
            </a:endParaRPr>
          </a:p>
        </p:txBody>
      </p:sp>
      <p:sp>
        <p:nvSpPr>
          <p:cNvPr id="6" name="Скругленный прямоугольник 5"/>
          <p:cNvSpPr/>
          <p:nvPr/>
        </p:nvSpPr>
        <p:spPr>
          <a:xfrm>
            <a:off x="542925" y="33317"/>
            <a:ext cx="7943850" cy="919401"/>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indent="449263" algn="ctr" eaLnBrk="0" fontAlgn="base" hangingPunct="0">
              <a:spcBef>
                <a:spcPct val="0"/>
              </a:spcBef>
              <a:spcAft>
                <a:spcPct val="0"/>
              </a:spcAft>
            </a:pPr>
            <a:r>
              <a:rPr lang="ru-RU" altLang="ru-RU" sz="1600" b="1" dirty="0" smtClean="0">
                <a:latin typeface="Arial" panose="020B0604020202020204" pitchFamily="34" charset="0"/>
                <a:ea typeface="Times New Roman" panose="02020603050405020304" pitchFamily="18" charset="0"/>
              </a:rPr>
              <a:t>3. </a:t>
            </a:r>
            <a:r>
              <a:rPr lang="ru-RU" altLang="ru-RU" sz="1600" b="1" dirty="0">
                <a:ea typeface="Times New Roman" panose="02020603050405020304" pitchFamily="18" charset="0"/>
              </a:rPr>
              <a:t>Государственная программа Республики Татарстан</a:t>
            </a:r>
            <a:endParaRPr lang="ru-RU" altLang="ru-RU" sz="1600" b="1" dirty="0"/>
          </a:p>
          <a:p>
            <a:pPr lvl="0" indent="449263" algn="ctr" eaLnBrk="0" fontAlgn="base" hangingPunct="0">
              <a:spcBef>
                <a:spcPct val="0"/>
              </a:spcBef>
              <a:spcAft>
                <a:spcPct val="0"/>
              </a:spcAft>
            </a:pPr>
            <a:r>
              <a:rPr lang="ru-RU" altLang="ru-RU" sz="1600" b="1" dirty="0">
                <a:ea typeface="Times New Roman" panose="02020603050405020304" pitchFamily="18" charset="0"/>
              </a:rPr>
              <a:t>«Социальная поддержка граждан Республики </a:t>
            </a:r>
            <a:r>
              <a:rPr lang="ru-RU" altLang="ru-RU" sz="1600" b="1" dirty="0" smtClean="0">
                <a:ea typeface="Times New Roman" panose="02020603050405020304" pitchFamily="18" charset="0"/>
              </a:rPr>
              <a:t>Татарстан»</a:t>
            </a:r>
          </a:p>
          <a:p>
            <a:pPr lvl="0" indent="449263" algn="ctr" eaLnBrk="0" fontAlgn="base" hangingPunct="0">
              <a:spcBef>
                <a:spcPct val="0"/>
              </a:spcBef>
              <a:spcAft>
                <a:spcPct val="0"/>
              </a:spcAft>
            </a:pPr>
            <a:r>
              <a:rPr lang="ru-RU" altLang="ru-RU" sz="1600" b="1" dirty="0" smtClean="0">
                <a:ea typeface="Times New Roman" panose="02020603050405020304" pitchFamily="18" charset="0"/>
              </a:rPr>
              <a:t>на 2014 – 2025 годы</a:t>
            </a:r>
            <a:endParaRPr lang="ru-RU" altLang="ru-RU" sz="1600" dirty="0">
              <a:latin typeface="Arial" panose="020B0604020202020204" pitchFamily="34" charset="0"/>
            </a:endParaRPr>
          </a:p>
        </p:txBody>
      </p:sp>
      <p:sp>
        <p:nvSpPr>
          <p:cNvPr id="7" name="Прямоугольник 6"/>
          <p:cNvSpPr/>
          <p:nvPr/>
        </p:nvSpPr>
        <p:spPr>
          <a:xfrm>
            <a:off x="570107" y="5960787"/>
            <a:ext cx="8534400" cy="246221"/>
          </a:xfrm>
          <a:prstGeom prst="rect">
            <a:avLst/>
          </a:prstGeom>
        </p:spPr>
        <p:txBody>
          <a:bodyPr wrap="square">
            <a:spAutoFit/>
          </a:bodyPr>
          <a:lstStyle/>
          <a:p>
            <a:r>
              <a:rPr lang="ru-RU" sz="1000" b="1" i="1" dirty="0">
                <a:solidFill>
                  <a:schemeClr val="accent1"/>
                </a:solidFill>
              </a:rPr>
              <a:t>Ответственный исполнитель ГП: Министерство </a:t>
            </a:r>
            <a:r>
              <a:rPr lang="ru-RU" sz="1000" b="1" i="1" dirty="0" smtClean="0">
                <a:solidFill>
                  <a:schemeClr val="accent1"/>
                </a:solidFill>
              </a:rPr>
              <a:t>труда, занятости и социальной защиты Республики </a:t>
            </a:r>
            <a:r>
              <a:rPr lang="ru-RU" sz="1000" b="1" i="1" dirty="0">
                <a:solidFill>
                  <a:schemeClr val="accent1"/>
                </a:solidFill>
              </a:rPr>
              <a:t>Татарстан</a:t>
            </a:r>
          </a:p>
        </p:txBody>
      </p:sp>
      <p:sp>
        <p:nvSpPr>
          <p:cNvPr id="8" name="Прямоугольник 7"/>
          <p:cNvSpPr/>
          <p:nvPr/>
        </p:nvSpPr>
        <p:spPr>
          <a:xfrm>
            <a:off x="557957" y="6207008"/>
            <a:ext cx="8001000" cy="400110"/>
          </a:xfrm>
          <a:prstGeom prst="rect">
            <a:avLst/>
          </a:prstGeom>
        </p:spPr>
        <p:txBody>
          <a:bodyPr wrap="square">
            <a:spAutoFit/>
          </a:bodyPr>
          <a:lstStyle/>
          <a:p>
            <a:r>
              <a:rPr lang="ru-RU" sz="1000" b="1" i="1" dirty="0">
                <a:solidFill>
                  <a:schemeClr val="accent6"/>
                </a:solidFill>
              </a:rPr>
              <a:t>Официальный сайт, на котором размещена государственная </a:t>
            </a:r>
            <a:r>
              <a:rPr lang="ru-RU" sz="1000" b="1" i="1" dirty="0" smtClean="0">
                <a:solidFill>
                  <a:schemeClr val="accent6"/>
                </a:solidFill>
              </a:rPr>
              <a:t>программа </a:t>
            </a:r>
            <a:r>
              <a:rPr lang="ru-RU" sz="1000" b="1" i="1" dirty="0">
                <a:solidFill>
                  <a:schemeClr val="accent6"/>
                </a:solidFill>
              </a:rPr>
              <a:t>и отчеты о ходе ее реализации</a:t>
            </a:r>
            <a:r>
              <a:rPr lang="ru-RU" sz="1000" b="1" i="1" dirty="0" smtClean="0">
                <a:solidFill>
                  <a:schemeClr val="accent6"/>
                </a:solidFill>
              </a:rPr>
              <a:t>, </a:t>
            </a:r>
            <a:r>
              <a:rPr lang="ru-RU" sz="1000" b="1" i="1" dirty="0">
                <a:solidFill>
                  <a:schemeClr val="accent6"/>
                </a:solidFill>
              </a:rPr>
              <a:t>находится </a:t>
            </a:r>
            <a:r>
              <a:rPr lang="ru-RU" sz="1000" b="1" i="1" dirty="0" smtClean="0">
                <a:solidFill>
                  <a:schemeClr val="accent6"/>
                </a:solidFill>
              </a:rPr>
              <a:t>по </a:t>
            </a:r>
            <a:r>
              <a:rPr lang="ru-RU" sz="1000" b="1" i="1" dirty="0">
                <a:solidFill>
                  <a:schemeClr val="accent6"/>
                </a:solidFill>
              </a:rPr>
              <a:t>адресу</a:t>
            </a:r>
            <a:r>
              <a:rPr lang="ru-RU" sz="1000" b="1" i="1" dirty="0" smtClean="0">
                <a:solidFill>
                  <a:schemeClr val="accent6"/>
                </a:solidFill>
              </a:rPr>
              <a:t>:</a:t>
            </a:r>
            <a:r>
              <a:rPr lang="en-US" sz="1000" b="1" i="1" dirty="0">
                <a:solidFill>
                  <a:schemeClr val="accent6"/>
                </a:solidFill>
              </a:rPr>
              <a:t> http://</a:t>
            </a:r>
            <a:r>
              <a:rPr lang="en-US" sz="1000" b="1" i="1" dirty="0" smtClean="0">
                <a:solidFill>
                  <a:schemeClr val="accent6"/>
                </a:solidFill>
              </a:rPr>
              <a:t>mtsz.tatarstan.ru</a:t>
            </a:r>
            <a:endParaRPr lang="ru-RU" sz="1000" b="1" i="1" dirty="0">
              <a:solidFill>
                <a:schemeClr val="accent6"/>
              </a:solidFill>
            </a:endParaRPr>
          </a:p>
        </p:txBody>
      </p:sp>
    </p:spTree>
    <p:extLst>
      <p:ext uri="{BB962C8B-B14F-4D97-AF65-F5344CB8AC3E}">
        <p14:creationId xmlns:p14="http://schemas.microsoft.com/office/powerpoint/2010/main" val="11432619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156486782"/>
              </p:ext>
            </p:extLst>
          </p:nvPr>
        </p:nvGraphicFramePr>
        <p:xfrm>
          <a:off x="600073" y="1870239"/>
          <a:ext cx="8220076" cy="505270"/>
        </p:xfrm>
        <a:graphic>
          <a:graphicData uri="http://schemas.openxmlformats.org/drawingml/2006/table">
            <a:tbl>
              <a:tblPr firstRow="1" firstCol="1" bandRow="1">
                <a:tableStyleId>{5940675A-B579-460E-94D1-54222C63F5DA}</a:tableStyleId>
              </a:tblPr>
              <a:tblGrid>
                <a:gridCol w="6431756"/>
                <a:gridCol w="894160"/>
                <a:gridCol w="894160"/>
              </a:tblGrid>
              <a:tr h="296592">
                <a:tc rowSpan="2">
                  <a:txBody>
                    <a:bodyPr/>
                    <a:lstStyle/>
                    <a:p>
                      <a:pPr algn="ctr">
                        <a:lnSpc>
                          <a:spcPct val="107000"/>
                        </a:lnSpc>
                        <a:spcAft>
                          <a:spcPts val="0"/>
                        </a:spcAft>
                      </a:pPr>
                      <a:r>
                        <a:rPr lang="ru-RU" sz="1000" b="1" dirty="0">
                          <a:solidFill>
                            <a:srgbClr val="FF0000"/>
                          </a:solidFill>
                          <a:effectLst/>
                        </a:rPr>
                        <a:t> </a:t>
                      </a:r>
                      <a:r>
                        <a:rPr lang="ru-RU" sz="1000" b="1" kern="1200" dirty="0" smtClean="0">
                          <a:solidFill>
                            <a:schemeClr val="tx1"/>
                          </a:solidFill>
                          <a:effectLst/>
                          <a:latin typeface="+mn-lt"/>
                          <a:ea typeface="+mn-ea"/>
                          <a:cs typeface="+mn-cs"/>
                        </a:rPr>
                        <a:t>Объемы финансирования подпрограммы </a:t>
                      </a:r>
                      <a:endParaRPr lang="ru-RU" sz="1000" kern="1200" dirty="0" smtClean="0">
                        <a:solidFill>
                          <a:schemeClr val="tx1"/>
                        </a:solidFill>
                        <a:effectLst/>
                        <a:latin typeface="+mn-lt"/>
                        <a:ea typeface="+mn-ea"/>
                        <a:cs typeface="+mn-cs"/>
                      </a:endParaRPr>
                    </a:p>
                    <a:p>
                      <a:pPr algn="ctr"/>
                      <a:r>
                        <a:rPr lang="ru-RU" sz="1000" b="1" kern="1200" dirty="0" smtClean="0">
                          <a:solidFill>
                            <a:schemeClr val="tx1"/>
                          </a:solidFill>
                          <a:effectLst/>
                          <a:latin typeface="+mn-lt"/>
                          <a:ea typeface="+mn-ea"/>
                          <a:cs typeface="+mn-cs"/>
                        </a:rPr>
                        <a:t>«Доступная среда на 2014 </a:t>
                      </a:r>
                      <a:r>
                        <a:rPr lang="ru-RU" altLang="ru-RU" sz="1000" b="1" dirty="0" smtClean="0">
                          <a:solidFill>
                            <a:schemeClr val="tx1"/>
                          </a:solidFill>
                          <a:ea typeface="Calibri" panose="020F0502020204030204" pitchFamily="34" charset="0"/>
                          <a:cs typeface="Times New Roman" panose="02020603050405020304" pitchFamily="18" charset="0"/>
                        </a:rPr>
                        <a:t>–</a:t>
                      </a:r>
                      <a:r>
                        <a:rPr lang="ru-RU" sz="1000" b="1" kern="1200" dirty="0" smtClean="0">
                          <a:solidFill>
                            <a:schemeClr val="tx1"/>
                          </a:solidFill>
                          <a:effectLst/>
                          <a:latin typeface="+mn-lt"/>
                          <a:ea typeface="+mn-ea"/>
                          <a:cs typeface="+mn-cs"/>
                        </a:rPr>
                        <a:t> 2019 годы» (тыс. рублей)</a:t>
                      </a:r>
                      <a:endParaRPr lang="ru-RU" sz="1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1000" b="1" dirty="0" smtClean="0">
                          <a:solidFill>
                            <a:schemeClr val="tx1"/>
                          </a:solidFill>
                          <a:effectLst/>
                        </a:rPr>
                        <a:t>2020 </a:t>
                      </a:r>
                      <a:r>
                        <a:rPr lang="ru-RU" sz="1000" b="1" dirty="0">
                          <a:solidFill>
                            <a:schemeClr val="tx1"/>
                          </a:solidFill>
                          <a:effectLst/>
                        </a:rPr>
                        <a:t>год </a:t>
                      </a:r>
                    </a:p>
                    <a:p>
                      <a:pPr algn="ctr">
                        <a:lnSpc>
                          <a:spcPct val="107000"/>
                        </a:lnSpc>
                        <a:spcAft>
                          <a:spcPts val="0"/>
                        </a:spcAft>
                      </a:pPr>
                      <a:r>
                        <a:rPr lang="ru-RU" sz="1000" b="1" dirty="0">
                          <a:solidFill>
                            <a:schemeClr val="tx1"/>
                          </a:solidFill>
                          <a:effectLst/>
                        </a:rPr>
                        <a:t>(план)</a:t>
                      </a:r>
                      <a:endParaRPr lang="ru-RU"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1000" b="1" dirty="0" smtClean="0">
                          <a:solidFill>
                            <a:schemeClr val="tx1"/>
                          </a:solidFill>
                          <a:effectLst/>
                        </a:rPr>
                        <a:t>2020 </a:t>
                      </a:r>
                      <a:r>
                        <a:rPr lang="ru-RU" sz="1000" b="1" dirty="0">
                          <a:solidFill>
                            <a:schemeClr val="tx1"/>
                          </a:solidFill>
                          <a:effectLst/>
                        </a:rPr>
                        <a:t>год </a:t>
                      </a:r>
                    </a:p>
                    <a:p>
                      <a:pPr algn="ctr">
                        <a:lnSpc>
                          <a:spcPct val="107000"/>
                        </a:lnSpc>
                        <a:spcAft>
                          <a:spcPts val="0"/>
                        </a:spcAft>
                      </a:pPr>
                      <a:r>
                        <a:rPr lang="ru-RU" sz="1000" b="1" dirty="0">
                          <a:solidFill>
                            <a:schemeClr val="tx1"/>
                          </a:solidFill>
                          <a:effectLst/>
                        </a:rPr>
                        <a:t>(факт)</a:t>
                      </a:r>
                      <a:endParaRPr lang="ru-RU"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55443">
                <a:tc vMerge="1">
                  <a:txBody>
                    <a:bodyPr/>
                    <a:lstStyle/>
                    <a:p>
                      <a:endParaRPr lang="ru-RU"/>
                    </a:p>
                  </a:txBody>
                  <a:tcPr/>
                </a:tc>
                <a:tc>
                  <a:txBody>
                    <a:bodyPr/>
                    <a:lstStyle/>
                    <a:p>
                      <a:pPr marL="0" algn="ctr" defTabSz="685800" rtl="0" eaLnBrk="1" latinLnBrk="0" hangingPunct="1">
                        <a:lnSpc>
                          <a:spcPct val="106000"/>
                        </a:lnSpc>
                        <a:spcAft>
                          <a:spcPts val="0"/>
                        </a:spcAft>
                      </a:pPr>
                      <a:r>
                        <a:rPr lang="ru-RU" sz="1050" b="1" kern="1200" dirty="0">
                          <a:solidFill>
                            <a:srgbClr val="000000"/>
                          </a:solidFill>
                          <a:effectLst/>
                          <a:latin typeface="Arial"/>
                          <a:ea typeface="Times New Roman"/>
                          <a:cs typeface="Times New Roman"/>
                        </a:rPr>
                        <a:t>16 502,0</a:t>
                      </a:r>
                    </a:p>
                  </a:txBody>
                  <a:tcPr marL="59690" marR="59690"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685800" rtl="0" eaLnBrk="1" latinLnBrk="0" hangingPunct="1">
                        <a:lnSpc>
                          <a:spcPct val="106000"/>
                        </a:lnSpc>
                        <a:spcAft>
                          <a:spcPts val="0"/>
                        </a:spcAft>
                      </a:pPr>
                      <a:r>
                        <a:rPr lang="ru-RU" sz="1050" b="1" kern="1200" dirty="0">
                          <a:solidFill>
                            <a:srgbClr val="000000"/>
                          </a:solidFill>
                          <a:effectLst/>
                          <a:latin typeface="Arial"/>
                          <a:ea typeface="Times New Roman"/>
                          <a:cs typeface="Times New Roman"/>
                        </a:rPr>
                        <a:t>16 493,5</a:t>
                      </a:r>
                    </a:p>
                  </a:txBody>
                  <a:tcPr marL="59690" marR="59690"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3935616586"/>
              </p:ext>
            </p:extLst>
          </p:nvPr>
        </p:nvGraphicFramePr>
        <p:xfrm>
          <a:off x="626746" y="2534609"/>
          <a:ext cx="8220074" cy="2273174"/>
        </p:xfrm>
        <a:graphic>
          <a:graphicData uri="http://schemas.openxmlformats.org/drawingml/2006/table">
            <a:tbl>
              <a:tblPr firstRow="1" firstCol="1" lastRow="1" lastCol="1" bandRow="1" bandCol="1">
                <a:tableStyleId>{5940675A-B579-460E-94D1-54222C63F5DA}</a:tableStyleId>
              </a:tblPr>
              <a:tblGrid>
                <a:gridCol w="6430330"/>
                <a:gridCol w="895159"/>
                <a:gridCol w="894585"/>
              </a:tblGrid>
              <a:tr h="316167">
                <a:tc>
                  <a:txBody>
                    <a:bodyPr/>
                    <a:lstStyle/>
                    <a:p>
                      <a:pPr algn="ctr" fontAlgn="ctr"/>
                      <a:r>
                        <a:rPr lang="ru-RU" sz="1000" b="1" i="0" u="none" strike="noStrike" dirty="0" smtClean="0">
                          <a:solidFill>
                            <a:srgbClr val="000000"/>
                          </a:solidFill>
                          <a:effectLst/>
                          <a:latin typeface="+mn-lt"/>
                        </a:rPr>
                        <a:t>Целевые показатели реализации подпрограммы</a:t>
                      </a:r>
                      <a:endParaRPr lang="ru-RU" sz="1000" b="1" i="0" u="none" strike="noStrike" dirty="0">
                        <a:solidFill>
                          <a:srgbClr val="000000"/>
                        </a:solidFill>
                        <a:effectLst/>
                        <a:latin typeface="+mn-lt"/>
                      </a:endParaRPr>
                    </a:p>
                  </a:txBody>
                  <a:tcPr marL="59497" marR="5949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1000" b="1" dirty="0" smtClean="0">
                          <a:solidFill>
                            <a:schemeClr val="tx1"/>
                          </a:solidFill>
                          <a:effectLst/>
                          <a:latin typeface="+mn-lt"/>
                        </a:rPr>
                        <a:t>2020 </a:t>
                      </a:r>
                      <a:r>
                        <a:rPr lang="ru-RU" sz="1000" b="1" dirty="0">
                          <a:solidFill>
                            <a:schemeClr val="tx1"/>
                          </a:solidFill>
                          <a:effectLst/>
                          <a:latin typeface="+mn-lt"/>
                        </a:rPr>
                        <a:t>год </a:t>
                      </a:r>
                    </a:p>
                    <a:p>
                      <a:pPr algn="ctr">
                        <a:lnSpc>
                          <a:spcPct val="107000"/>
                        </a:lnSpc>
                        <a:spcAft>
                          <a:spcPts val="0"/>
                        </a:spcAft>
                      </a:pPr>
                      <a:r>
                        <a:rPr lang="ru-RU" sz="1000" b="1" dirty="0">
                          <a:solidFill>
                            <a:schemeClr val="tx1"/>
                          </a:solidFill>
                          <a:effectLst/>
                          <a:latin typeface="+mn-lt"/>
                        </a:rPr>
                        <a:t>(план)</a:t>
                      </a:r>
                      <a:endParaRPr lang="ru-RU" sz="1000" b="1" dirty="0">
                        <a:solidFill>
                          <a:schemeClr val="tx1"/>
                        </a:solidFill>
                        <a:effectLst/>
                        <a:latin typeface="+mn-lt"/>
                        <a:ea typeface="Calibri" panose="020F0502020204030204" pitchFamily="34" charset="0"/>
                        <a:cs typeface="Times New Roman" panose="02020603050405020304" pitchFamily="18" charset="0"/>
                      </a:endParaRPr>
                    </a:p>
                  </a:txBody>
                  <a:tcPr marL="59497" marR="5949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1000" b="1" dirty="0" smtClean="0">
                          <a:solidFill>
                            <a:schemeClr val="tx1"/>
                          </a:solidFill>
                          <a:effectLst/>
                          <a:latin typeface="+mn-lt"/>
                        </a:rPr>
                        <a:t>2020 </a:t>
                      </a:r>
                      <a:r>
                        <a:rPr lang="ru-RU" sz="1000" b="1" dirty="0">
                          <a:solidFill>
                            <a:schemeClr val="tx1"/>
                          </a:solidFill>
                          <a:effectLst/>
                          <a:latin typeface="+mn-lt"/>
                        </a:rPr>
                        <a:t>год </a:t>
                      </a:r>
                    </a:p>
                    <a:p>
                      <a:pPr algn="ctr">
                        <a:lnSpc>
                          <a:spcPct val="107000"/>
                        </a:lnSpc>
                        <a:spcAft>
                          <a:spcPts val="0"/>
                        </a:spcAft>
                      </a:pPr>
                      <a:r>
                        <a:rPr lang="ru-RU" sz="1000" b="1" dirty="0">
                          <a:solidFill>
                            <a:schemeClr val="tx1"/>
                          </a:solidFill>
                          <a:effectLst/>
                          <a:latin typeface="+mn-lt"/>
                        </a:rPr>
                        <a:t>(факт)</a:t>
                      </a:r>
                      <a:endParaRPr lang="ru-RU" sz="1000" b="1" dirty="0">
                        <a:solidFill>
                          <a:schemeClr val="tx1"/>
                        </a:solidFill>
                        <a:effectLst/>
                        <a:latin typeface="+mn-lt"/>
                        <a:ea typeface="Calibri" panose="020F0502020204030204" pitchFamily="34" charset="0"/>
                        <a:cs typeface="Times New Roman" panose="02020603050405020304" pitchFamily="18" charset="0"/>
                      </a:endParaRPr>
                    </a:p>
                  </a:txBody>
                  <a:tcPr marL="59497" marR="5949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339575">
                <a:tc>
                  <a:txBody>
                    <a:bodyPr/>
                    <a:lstStyle/>
                    <a:p>
                      <a:pPr>
                        <a:lnSpc>
                          <a:spcPct val="106000"/>
                        </a:lnSpc>
                        <a:spcAft>
                          <a:spcPts val="0"/>
                        </a:spcAft>
                      </a:pPr>
                      <a:r>
                        <a:rPr lang="ru-RU" sz="1050" kern="1200" dirty="0">
                          <a:solidFill>
                            <a:srgbClr val="000000"/>
                          </a:solidFill>
                          <a:effectLst/>
                          <a:latin typeface="Arial"/>
                          <a:ea typeface="Times New Roman"/>
                          <a:cs typeface="Times New Roman"/>
                        </a:rPr>
                        <a:t>Доля доступных для инвалидов и других маломобильных групп населения приоритетных объектов социальной, транспортной, инженерной инфраструктуры в общем количестве приоритетных объектов, %</a:t>
                      </a:r>
                      <a:endParaRPr lang="ru-RU" sz="1050" dirty="0">
                        <a:effectLst/>
                        <a:latin typeface="Calibri"/>
                        <a:ea typeface="Calibri"/>
                        <a:cs typeface="Times New Roman"/>
                      </a:endParaRPr>
                    </a:p>
                  </a:txBody>
                  <a:tcPr marL="59690" marR="59690"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6000"/>
                        </a:lnSpc>
                        <a:spcAft>
                          <a:spcPts val="0"/>
                        </a:spcAft>
                      </a:pPr>
                      <a:r>
                        <a:rPr lang="ru-RU" sz="1050" kern="1200" dirty="0">
                          <a:solidFill>
                            <a:srgbClr val="000000"/>
                          </a:solidFill>
                          <a:effectLst/>
                          <a:latin typeface="Arial"/>
                          <a:ea typeface="Times New Roman"/>
                          <a:cs typeface="Times New Roman"/>
                        </a:rPr>
                        <a:t>59,3</a:t>
                      </a:r>
                      <a:endParaRPr lang="ru-RU" sz="1050" dirty="0">
                        <a:effectLst/>
                        <a:latin typeface="Calibri"/>
                        <a:ea typeface="Times New Roman"/>
                        <a:cs typeface="Times New Roman"/>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6000"/>
                        </a:lnSpc>
                        <a:spcAft>
                          <a:spcPts val="0"/>
                        </a:spcAft>
                      </a:pPr>
                      <a:r>
                        <a:rPr lang="ru-RU" sz="1050" kern="1200" dirty="0">
                          <a:solidFill>
                            <a:srgbClr val="000000"/>
                          </a:solidFill>
                          <a:effectLst/>
                          <a:latin typeface="Arial"/>
                          <a:ea typeface="Times New Roman"/>
                          <a:cs typeface="Times New Roman"/>
                        </a:rPr>
                        <a:t>59,3</a:t>
                      </a:r>
                      <a:endParaRPr lang="ru-RU" sz="1050" dirty="0">
                        <a:effectLst/>
                        <a:latin typeface="Calibri"/>
                        <a:ea typeface="Times New Roman"/>
                        <a:cs typeface="Times New Roman"/>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509363">
                <a:tc>
                  <a:txBody>
                    <a:bodyPr/>
                    <a:lstStyle/>
                    <a:p>
                      <a:pPr algn="just">
                        <a:lnSpc>
                          <a:spcPct val="115000"/>
                        </a:lnSpc>
                        <a:spcAft>
                          <a:spcPts val="0"/>
                        </a:spcAft>
                      </a:pPr>
                      <a:r>
                        <a:rPr lang="ru-RU" sz="1050" kern="1200" dirty="0">
                          <a:solidFill>
                            <a:srgbClr val="000000"/>
                          </a:solidFill>
                          <a:effectLst/>
                          <a:latin typeface="Arial"/>
                          <a:ea typeface="Times New Roman"/>
                          <a:cs typeface="Times New Roman"/>
                        </a:rPr>
                        <a:t>Доля парка подвижного состава автомобильного и городского наземного электрического транспорта общего пользования, оборудованного для перевозки маломобильных групп населения, в парке этого подвижного состава </a:t>
                      </a:r>
                      <a:r>
                        <a:rPr lang="ru-RU" sz="1050" dirty="0">
                          <a:effectLst/>
                          <a:latin typeface="Arial"/>
                          <a:ea typeface="Calibri"/>
                          <a:cs typeface="Times New Roman"/>
                        </a:rPr>
                        <a:t> </a:t>
                      </a:r>
                      <a:r>
                        <a:rPr lang="ru-RU" sz="1050" kern="1200" dirty="0">
                          <a:solidFill>
                            <a:srgbClr val="000000"/>
                          </a:solidFill>
                          <a:effectLst/>
                          <a:latin typeface="Arial"/>
                          <a:ea typeface="Times New Roman"/>
                          <a:cs typeface="Times New Roman"/>
                        </a:rPr>
                        <a:t>(автобусного, трамвайного, троллейбусного), %</a:t>
                      </a:r>
                      <a:endParaRPr lang="ru-RU" sz="1050" dirty="0">
                        <a:effectLst/>
                        <a:latin typeface="Calibri"/>
                        <a:ea typeface="Calibri"/>
                        <a:cs typeface="Times New Roman"/>
                      </a:endParaRPr>
                    </a:p>
                  </a:txBody>
                  <a:tcPr marL="59690" marR="59690"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6000"/>
                        </a:lnSpc>
                        <a:spcAft>
                          <a:spcPts val="0"/>
                        </a:spcAft>
                      </a:pPr>
                      <a:r>
                        <a:rPr lang="ru-RU" sz="1050" kern="1200" dirty="0">
                          <a:solidFill>
                            <a:srgbClr val="000000"/>
                          </a:solidFill>
                          <a:effectLst/>
                          <a:latin typeface="Arial"/>
                          <a:ea typeface="Times New Roman"/>
                          <a:cs typeface="Times New Roman"/>
                        </a:rPr>
                        <a:t>15,8                                          14,6                                           31,4</a:t>
                      </a:r>
                      <a:endParaRPr lang="ru-RU" sz="1050" dirty="0">
                        <a:effectLst/>
                        <a:latin typeface="Calibri"/>
                        <a:ea typeface="Times New Roman"/>
                        <a:cs typeface="Times New Roman"/>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6000"/>
                        </a:lnSpc>
                        <a:spcAft>
                          <a:spcPts val="0"/>
                        </a:spcAft>
                      </a:pPr>
                      <a:r>
                        <a:rPr lang="ru-RU" sz="1050" kern="1200">
                          <a:solidFill>
                            <a:srgbClr val="000000"/>
                          </a:solidFill>
                          <a:effectLst/>
                          <a:latin typeface="Arial"/>
                          <a:ea typeface="Times New Roman"/>
                          <a:cs typeface="Times New Roman"/>
                        </a:rPr>
                        <a:t>15,8                                          14,6                                           31,4</a:t>
                      </a:r>
                      <a:endParaRPr lang="ru-RU" sz="1050">
                        <a:effectLst/>
                        <a:latin typeface="Calibri"/>
                        <a:ea typeface="Times New Roman"/>
                        <a:cs typeface="Times New Roman"/>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39575">
                <a:tc>
                  <a:txBody>
                    <a:bodyPr/>
                    <a:lstStyle/>
                    <a:p>
                      <a:pPr>
                        <a:lnSpc>
                          <a:spcPct val="106000"/>
                        </a:lnSpc>
                        <a:spcAft>
                          <a:spcPts val="0"/>
                        </a:spcAft>
                      </a:pPr>
                      <a:r>
                        <a:rPr lang="ru-RU" sz="1050" kern="1200">
                          <a:solidFill>
                            <a:srgbClr val="000000"/>
                          </a:solidFill>
                          <a:effectLst/>
                          <a:latin typeface="Arial"/>
                          <a:ea typeface="Times New Roman"/>
                          <a:cs typeface="Times New Roman"/>
                        </a:rPr>
                        <a:t>Доля лиц с ограниченными возможностями здоровья и инвалидов в возрасте от 6 до 18 лет, систематически занимающихся физкультурой, культурой и спортом, в общей численности этой категории населения, %</a:t>
                      </a:r>
                      <a:endParaRPr lang="ru-RU" sz="1050">
                        <a:effectLst/>
                        <a:latin typeface="Calibri"/>
                        <a:ea typeface="Calibri"/>
                        <a:cs typeface="Times New Roman"/>
                      </a:endParaRPr>
                    </a:p>
                  </a:txBody>
                  <a:tcPr marL="59690" marR="59690"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6000"/>
                        </a:lnSpc>
                        <a:spcAft>
                          <a:spcPts val="0"/>
                        </a:spcAft>
                      </a:pPr>
                      <a:r>
                        <a:rPr lang="ru-RU" sz="1050" kern="1200" dirty="0">
                          <a:solidFill>
                            <a:srgbClr val="000000"/>
                          </a:solidFill>
                          <a:effectLst/>
                          <a:latin typeface="Arial"/>
                          <a:ea typeface="Times New Roman"/>
                          <a:cs typeface="Times New Roman"/>
                        </a:rPr>
                        <a:t>73,5</a:t>
                      </a:r>
                      <a:endParaRPr lang="ru-RU" sz="1050" dirty="0">
                        <a:effectLst/>
                        <a:latin typeface="Calibri"/>
                        <a:ea typeface="Times New Roman"/>
                        <a:cs typeface="Times New Roman"/>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6000"/>
                        </a:lnSpc>
                        <a:spcAft>
                          <a:spcPts val="0"/>
                        </a:spcAft>
                      </a:pPr>
                      <a:r>
                        <a:rPr lang="ru-RU" sz="1050" kern="1200" dirty="0">
                          <a:solidFill>
                            <a:srgbClr val="000000"/>
                          </a:solidFill>
                          <a:effectLst/>
                          <a:latin typeface="Arial"/>
                          <a:ea typeface="Times New Roman"/>
                          <a:cs typeface="Times New Roman"/>
                        </a:rPr>
                        <a:t>73,5</a:t>
                      </a:r>
                      <a:endParaRPr lang="ru-RU" sz="1050" dirty="0">
                        <a:effectLst/>
                        <a:latin typeface="Calibri"/>
                        <a:ea typeface="Times New Roman"/>
                        <a:cs typeface="Times New Roman"/>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39530">
                <a:tc>
                  <a:txBody>
                    <a:bodyPr/>
                    <a:lstStyle/>
                    <a:p>
                      <a:pPr>
                        <a:lnSpc>
                          <a:spcPct val="106000"/>
                        </a:lnSpc>
                        <a:spcAft>
                          <a:spcPts val="0"/>
                        </a:spcAft>
                      </a:pPr>
                      <a:r>
                        <a:rPr lang="ru-RU" sz="1050" kern="1200">
                          <a:solidFill>
                            <a:srgbClr val="000000"/>
                          </a:solidFill>
                          <a:effectLst/>
                          <a:latin typeface="Arial"/>
                          <a:ea typeface="Times New Roman"/>
                          <a:cs typeface="Times New Roman"/>
                        </a:rPr>
                        <a:t>Доля инвалидов, положительно оценивающих отношение населения к проблемам инвалидов, в общей численности опрошенных инвалидов, %</a:t>
                      </a:r>
                      <a:endParaRPr lang="ru-RU" sz="1050">
                        <a:effectLst/>
                        <a:latin typeface="Calibri"/>
                        <a:ea typeface="Calibri"/>
                        <a:cs typeface="Times New Roman"/>
                      </a:endParaRPr>
                    </a:p>
                  </a:txBody>
                  <a:tcPr marL="59690" marR="59690"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6000"/>
                        </a:lnSpc>
                        <a:spcAft>
                          <a:spcPts val="0"/>
                        </a:spcAft>
                      </a:pPr>
                      <a:r>
                        <a:rPr lang="ru-RU" sz="1050" kern="1200">
                          <a:solidFill>
                            <a:srgbClr val="000000"/>
                          </a:solidFill>
                          <a:effectLst/>
                          <a:latin typeface="Arial"/>
                          <a:ea typeface="Times New Roman"/>
                          <a:cs typeface="Times New Roman"/>
                        </a:rPr>
                        <a:t>61,9</a:t>
                      </a:r>
                      <a:endParaRPr lang="ru-RU" sz="1050">
                        <a:effectLst/>
                        <a:latin typeface="Calibri"/>
                        <a:ea typeface="Times New Roman"/>
                        <a:cs typeface="Times New Roman"/>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6000"/>
                        </a:lnSpc>
                        <a:spcAft>
                          <a:spcPts val="0"/>
                        </a:spcAft>
                      </a:pPr>
                      <a:r>
                        <a:rPr lang="ru-RU" sz="1050" kern="1200" dirty="0">
                          <a:solidFill>
                            <a:srgbClr val="000000"/>
                          </a:solidFill>
                          <a:effectLst/>
                          <a:latin typeface="Arial"/>
                          <a:ea typeface="Times New Roman"/>
                          <a:cs typeface="Times New Roman"/>
                        </a:rPr>
                        <a:t>61,9</a:t>
                      </a:r>
                      <a:endParaRPr lang="ru-RU" sz="1050" dirty="0">
                        <a:effectLst/>
                        <a:latin typeface="Calibri"/>
                        <a:ea typeface="Times New Roman"/>
                        <a:cs typeface="Times New Roman"/>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6" name="Rectangle 1"/>
          <p:cNvSpPr>
            <a:spLocks noChangeArrowheads="1"/>
          </p:cNvSpPr>
          <p:nvPr/>
        </p:nvSpPr>
        <p:spPr bwMode="auto">
          <a:xfrm>
            <a:off x="532475" y="1033931"/>
            <a:ext cx="83143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algn="just"/>
            <a:r>
              <a:rPr kumimoji="0" lang="ru-RU" altLang="ru-RU" sz="1200" b="1"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Цель:  </a:t>
            </a:r>
            <a:r>
              <a:rPr lang="ru-RU" sz="1200" dirty="0" smtClean="0"/>
              <a:t>повышение </a:t>
            </a:r>
            <a:r>
              <a:rPr lang="ru-RU" sz="1200" dirty="0"/>
              <a:t>уровня доступности приоритетных объектов и услуг в приоритетных сферах жизнедеятельности инвалидов и других маломобильных групп населения в Республике </a:t>
            </a:r>
            <a:r>
              <a:rPr lang="ru-RU" sz="1200" dirty="0" smtClean="0"/>
              <a:t>Татарстан</a:t>
            </a:r>
            <a:endParaRPr kumimoji="0" lang="ru-RU" altLang="ru-RU" sz="1200" b="0" i="0" u="none" strike="noStrike" cap="none" normalizeH="0" baseline="0" dirty="0" smtClean="0">
              <a:ln>
                <a:noFill/>
              </a:ln>
              <a:solidFill>
                <a:schemeClr val="tx1"/>
              </a:solidFill>
              <a:effectLst/>
            </a:endParaRPr>
          </a:p>
        </p:txBody>
      </p:sp>
      <p:sp>
        <p:nvSpPr>
          <p:cNvPr id="7" name="Скругленный прямоугольник 6"/>
          <p:cNvSpPr/>
          <p:nvPr/>
        </p:nvSpPr>
        <p:spPr>
          <a:xfrm>
            <a:off x="561974" y="71417"/>
            <a:ext cx="8162925" cy="578882"/>
          </a:xfrm>
          <a:prstGeom prst="roundRect">
            <a:avLst/>
          </a:prstGeom>
        </p:spPr>
        <p:style>
          <a:lnRef idx="1">
            <a:schemeClr val="dk1"/>
          </a:lnRef>
          <a:fillRef idx="2">
            <a:schemeClr val="dk1"/>
          </a:fillRef>
          <a:effectRef idx="1">
            <a:schemeClr val="dk1"/>
          </a:effectRef>
          <a:fontRef idx="minor">
            <a:schemeClr val="dk1"/>
          </a:fontRef>
        </p:style>
        <p:txBody>
          <a:bodyPr wrap="square">
            <a:spAutoFit/>
          </a:bodyPr>
          <a:lstStyle/>
          <a:p>
            <a:pPr lvl="0" algn="ctr" eaLnBrk="0" fontAlgn="base" hangingPunct="0">
              <a:spcBef>
                <a:spcPct val="0"/>
              </a:spcBef>
              <a:spcAft>
                <a:spcPct val="0"/>
              </a:spcAft>
            </a:pPr>
            <a:r>
              <a:rPr lang="ru-RU" altLang="ru-RU" sz="1400" b="1" dirty="0">
                <a:solidFill>
                  <a:schemeClr val="tx1"/>
                </a:solidFill>
                <a:ea typeface="Calibri" panose="020F0502020204030204" pitchFamily="34" charset="0"/>
                <a:cs typeface="Times New Roman" panose="02020603050405020304" pitchFamily="18" charset="0"/>
              </a:rPr>
              <a:t>Подпрограмма «ДОСТУПНАЯ СРЕДА» Государственной программы  Республики </a:t>
            </a:r>
            <a:r>
              <a:rPr lang="ru-RU" altLang="ru-RU" sz="1400" b="1" dirty="0" smtClean="0">
                <a:solidFill>
                  <a:schemeClr val="tx1"/>
                </a:solidFill>
                <a:ea typeface="Calibri" panose="020F0502020204030204" pitchFamily="34" charset="0"/>
                <a:cs typeface="Times New Roman" panose="02020603050405020304" pitchFamily="18" charset="0"/>
              </a:rPr>
              <a:t>Татарстан «Социальная </a:t>
            </a:r>
            <a:r>
              <a:rPr lang="ru-RU" altLang="ru-RU" sz="1400" b="1" dirty="0">
                <a:solidFill>
                  <a:schemeClr val="tx1"/>
                </a:solidFill>
                <a:ea typeface="Calibri" panose="020F0502020204030204" pitchFamily="34" charset="0"/>
                <a:cs typeface="Times New Roman" panose="02020603050405020304" pitchFamily="18" charset="0"/>
              </a:rPr>
              <a:t>поддержка граждан Республики Татарстан</a:t>
            </a:r>
            <a:r>
              <a:rPr lang="ru-RU" altLang="ru-RU" sz="1400" b="1" dirty="0" smtClean="0">
                <a:solidFill>
                  <a:schemeClr val="tx1"/>
                </a:solidFill>
                <a:ea typeface="Calibri" panose="020F0502020204030204" pitchFamily="34" charset="0"/>
                <a:cs typeface="Times New Roman" panose="02020603050405020304" pitchFamily="18" charset="0"/>
              </a:rPr>
              <a:t>» на 2014 – 2025 годы</a:t>
            </a:r>
            <a:endParaRPr lang="ru-RU" altLang="ru-RU" sz="1400" dirty="0">
              <a:solidFill>
                <a:schemeClr val="tx1"/>
              </a:solidFill>
              <a:latin typeface="Arial" panose="020B0604020202020204" pitchFamily="34" charset="0"/>
            </a:endParaRPr>
          </a:p>
        </p:txBody>
      </p:sp>
    </p:spTree>
    <p:extLst>
      <p:ext uri="{BB962C8B-B14F-4D97-AF65-F5344CB8AC3E}">
        <p14:creationId xmlns:p14="http://schemas.microsoft.com/office/powerpoint/2010/main" val="24280259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14350" y="771884"/>
            <a:ext cx="8376077" cy="430887"/>
          </a:xfrm>
          <a:prstGeom prst="rect">
            <a:avLst/>
          </a:prstGeom>
        </p:spPr>
        <p:txBody>
          <a:bodyPr wrap="square">
            <a:spAutoFit/>
          </a:bodyPr>
          <a:lstStyle/>
          <a:p>
            <a:r>
              <a:rPr lang="ru-RU" sz="1100" b="1" dirty="0" smtClean="0">
                <a:solidFill>
                  <a:srgbClr val="000000"/>
                </a:solidFill>
              </a:rPr>
              <a:t>Цели:</a:t>
            </a:r>
            <a:r>
              <a:rPr lang="ru-RU" sz="1100" b="1" dirty="0">
                <a:solidFill>
                  <a:srgbClr val="000000"/>
                </a:solidFill>
              </a:rPr>
              <a:t> </a:t>
            </a:r>
            <a:r>
              <a:rPr lang="ru-RU" sz="1100" dirty="0" smtClean="0"/>
              <a:t>обеспечение </a:t>
            </a:r>
            <a:r>
              <a:rPr lang="ru-RU" sz="1100" dirty="0"/>
              <a:t>населения Республики Татарстан доступным и комфортным жильем, качественными услугами жилищно-коммунального </a:t>
            </a:r>
            <a:r>
              <a:rPr lang="ru-RU" sz="1100" dirty="0" smtClean="0"/>
              <a:t>хозяйства </a:t>
            </a:r>
            <a:endParaRPr lang="ru-RU" sz="1100" dirty="0"/>
          </a:p>
        </p:txBody>
      </p:sp>
      <p:graphicFrame>
        <p:nvGraphicFramePr>
          <p:cNvPr id="5" name="Таблица 4"/>
          <p:cNvGraphicFramePr>
            <a:graphicFrameLocks noGrp="1"/>
          </p:cNvGraphicFramePr>
          <p:nvPr>
            <p:extLst>
              <p:ext uri="{D42A27DB-BD31-4B8C-83A1-F6EECF244321}">
                <p14:modId xmlns:p14="http://schemas.microsoft.com/office/powerpoint/2010/main" val="2202220329"/>
              </p:ext>
            </p:extLst>
          </p:nvPr>
        </p:nvGraphicFramePr>
        <p:xfrm>
          <a:off x="636139" y="1335751"/>
          <a:ext cx="8309740" cy="501455"/>
        </p:xfrm>
        <a:graphic>
          <a:graphicData uri="http://schemas.openxmlformats.org/drawingml/2006/table">
            <a:tbl>
              <a:tblPr>
                <a:tableStyleId>{5C22544A-7EE6-4342-B048-85BDC9FD1C3A}</a:tableStyleId>
              </a:tblPr>
              <a:tblGrid>
                <a:gridCol w="6460397"/>
                <a:gridCol w="962836"/>
                <a:gridCol w="886507"/>
              </a:tblGrid>
              <a:tr h="290620">
                <a:tc rowSpan="2">
                  <a:txBody>
                    <a:bodyPr/>
                    <a:lstStyle/>
                    <a:p>
                      <a:pPr algn="ctr" fontAlgn="ctr"/>
                      <a:r>
                        <a:rPr lang="ru-RU" sz="1000" b="1" u="none" strike="noStrike" dirty="0">
                          <a:effectLst/>
                        </a:rPr>
                        <a:t>Объем финансирования государственной программы (тыс</a:t>
                      </a:r>
                      <a:r>
                        <a:rPr lang="ru-RU" sz="1000" b="1" u="none" strike="noStrike" dirty="0" smtClean="0">
                          <a:effectLst/>
                        </a:rPr>
                        <a:t>. рублей</a:t>
                      </a:r>
                      <a:r>
                        <a:rPr lang="ru-RU" sz="1000" b="1" u="none" strike="noStrike" dirty="0">
                          <a:effectLst/>
                        </a:rPr>
                        <a:t>)</a:t>
                      </a:r>
                      <a:endParaRPr lang="ru-RU" sz="1000" b="1" i="0" u="none" strike="noStrike" dirty="0">
                        <a:solidFill>
                          <a:srgbClr val="000000"/>
                        </a:solidFill>
                        <a:effectLst/>
                        <a:latin typeface="Times New Roman" panose="02020603050405020304" pitchFamily="18" charset="0"/>
                      </a:endParaRPr>
                    </a:p>
                  </a:txBody>
                  <a:tcPr marL="6145" marR="6145" marT="614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2020 </a:t>
                      </a:r>
                      <a:r>
                        <a:rPr lang="ru-RU" sz="1000" b="1" u="none" strike="noStrike" dirty="0">
                          <a:solidFill>
                            <a:schemeClr val="tx1"/>
                          </a:solidFill>
                          <a:effectLst/>
                        </a:rPr>
                        <a:t>год </a:t>
                      </a:r>
                      <a:endParaRPr lang="ru-RU" sz="1000" b="1" u="none" strike="noStrike" dirty="0" smtClean="0">
                        <a:solidFill>
                          <a:schemeClr val="tx1"/>
                        </a:solidFill>
                        <a:effectLst/>
                      </a:endParaRPr>
                    </a:p>
                    <a:p>
                      <a:pPr algn="ctr" fontAlgn="ctr"/>
                      <a:r>
                        <a:rPr lang="ru-RU" sz="1000" b="1" u="none" strike="noStrike" dirty="0" smtClean="0">
                          <a:solidFill>
                            <a:schemeClr val="tx1"/>
                          </a:solidFill>
                          <a:effectLst/>
                        </a:rPr>
                        <a:t>(</a:t>
                      </a:r>
                      <a:r>
                        <a:rPr lang="ru-RU" sz="1000" b="1" u="none" strike="noStrike" dirty="0">
                          <a:solidFill>
                            <a:schemeClr val="tx1"/>
                          </a:solidFill>
                          <a:effectLst/>
                        </a:rPr>
                        <a:t>план)</a:t>
                      </a:r>
                      <a:endParaRPr lang="ru-RU" sz="1000" b="1" i="0" u="none" strike="noStrike" dirty="0">
                        <a:solidFill>
                          <a:schemeClr val="tx1"/>
                        </a:solidFill>
                        <a:effectLst/>
                        <a:latin typeface="Times New Roman" panose="02020603050405020304" pitchFamily="18" charset="0"/>
                      </a:endParaRPr>
                    </a:p>
                  </a:txBody>
                  <a:tcPr marL="6145" marR="6145" marT="614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2020 </a:t>
                      </a:r>
                      <a:r>
                        <a:rPr lang="ru-RU" sz="1000" b="1" u="none" strike="noStrike" dirty="0">
                          <a:solidFill>
                            <a:schemeClr val="tx1"/>
                          </a:solidFill>
                          <a:effectLst/>
                        </a:rPr>
                        <a:t>год (факт)</a:t>
                      </a:r>
                      <a:endParaRPr lang="ru-RU" sz="1000" b="1" i="0" u="none" strike="noStrike" dirty="0">
                        <a:solidFill>
                          <a:schemeClr val="tx1"/>
                        </a:solidFill>
                        <a:effectLst/>
                        <a:latin typeface="Times New Roman" panose="02020603050405020304" pitchFamily="18" charset="0"/>
                      </a:endParaRPr>
                    </a:p>
                  </a:txBody>
                  <a:tcPr marL="6145" marR="6145" marT="614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90510">
                <a:tc vMerge="1">
                  <a:txBody>
                    <a:bodyPr/>
                    <a:lstStyle/>
                    <a:p>
                      <a:endParaRPr lang="ru-RU"/>
                    </a:p>
                  </a:txBody>
                  <a:tcPr/>
                </a:tc>
                <a:tc>
                  <a:txBody>
                    <a:bodyPr/>
                    <a:lstStyle/>
                    <a:p>
                      <a:pPr marL="0" algn="ctr" defTabSz="685800" rtl="0" eaLnBrk="1" fontAlgn="ctr" latinLnBrk="0" hangingPunct="1"/>
                      <a:r>
                        <a:rPr lang="ru-RU" sz="1000" b="1" u="none" strike="noStrike" kern="1200" dirty="0" smtClean="0">
                          <a:solidFill>
                            <a:schemeClr val="tx1"/>
                          </a:solidFill>
                          <a:effectLst/>
                          <a:latin typeface="+mn-lt"/>
                          <a:ea typeface="+mn-ea"/>
                          <a:cs typeface="+mn-cs"/>
                        </a:rPr>
                        <a:t>16 811 205,3</a:t>
                      </a:r>
                      <a:endParaRPr lang="ru-RU" sz="1000" b="1" u="none" strike="noStrike" kern="1200" dirty="0">
                        <a:solidFill>
                          <a:schemeClr val="tx1"/>
                        </a:solidFill>
                        <a:effectLst/>
                        <a:latin typeface="+mn-lt"/>
                        <a:ea typeface="+mn-ea"/>
                        <a:cs typeface="+mn-cs"/>
                      </a:endParaRPr>
                    </a:p>
                  </a:txBody>
                  <a:tcPr marL="6145" marR="6145" marT="614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685800" rtl="0" eaLnBrk="1" fontAlgn="ctr" latinLnBrk="0" hangingPunct="1"/>
                      <a:r>
                        <a:rPr lang="ru-RU" sz="1000" b="1" u="none" strike="noStrike" kern="1200" dirty="0" smtClean="0">
                          <a:solidFill>
                            <a:schemeClr val="tx1"/>
                          </a:solidFill>
                          <a:effectLst/>
                          <a:latin typeface="+mn-lt"/>
                          <a:ea typeface="+mn-ea"/>
                          <a:cs typeface="+mn-cs"/>
                        </a:rPr>
                        <a:t>16 561 221,8</a:t>
                      </a:r>
                      <a:endParaRPr lang="ru-RU" sz="1000" b="1" u="none" strike="noStrike" kern="1200" dirty="0">
                        <a:solidFill>
                          <a:schemeClr val="tx1"/>
                        </a:solidFill>
                        <a:effectLst/>
                        <a:latin typeface="+mn-lt"/>
                        <a:ea typeface="+mn-ea"/>
                        <a:cs typeface="+mn-cs"/>
                      </a:endParaRPr>
                    </a:p>
                  </a:txBody>
                  <a:tcPr marL="6145" marR="6145" marT="614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83888343"/>
              </p:ext>
            </p:extLst>
          </p:nvPr>
        </p:nvGraphicFramePr>
        <p:xfrm>
          <a:off x="636139" y="1911860"/>
          <a:ext cx="8309740" cy="4850090"/>
        </p:xfrm>
        <a:graphic>
          <a:graphicData uri="http://schemas.openxmlformats.org/drawingml/2006/table">
            <a:tbl>
              <a:tblPr>
                <a:tableStyleId>{616DA210-FB5B-4158-B5E0-FEB733F419BA}</a:tableStyleId>
              </a:tblPr>
              <a:tblGrid>
                <a:gridCol w="6448540"/>
                <a:gridCol w="982996"/>
                <a:gridCol w="878204"/>
              </a:tblGrid>
              <a:tr h="289423">
                <a:tc>
                  <a:txBody>
                    <a:bodyPr/>
                    <a:lstStyle/>
                    <a:p>
                      <a:pPr algn="ctr" fontAlgn="ctr"/>
                      <a:r>
                        <a:rPr lang="ru-RU" sz="900" b="1" i="0" u="none" strike="noStrike" dirty="0" smtClean="0">
                          <a:solidFill>
                            <a:srgbClr val="000000"/>
                          </a:solidFill>
                          <a:effectLst/>
                          <a:latin typeface="+mn-lt"/>
                        </a:rPr>
                        <a:t>Целевые показатели реализации государственной программы</a:t>
                      </a:r>
                      <a:endParaRPr lang="ru-RU" sz="900" b="1" i="0" u="none" strike="noStrike" dirty="0">
                        <a:solidFill>
                          <a:srgbClr val="000000"/>
                        </a:solidFill>
                        <a:effectLst/>
                        <a:latin typeface="+mn-lt"/>
                      </a:endParaRPr>
                    </a:p>
                  </a:txBody>
                  <a:tcPr marL="6318" marR="6318" marT="63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1" u="none" strike="noStrike" dirty="0" smtClean="0">
                          <a:solidFill>
                            <a:schemeClr val="tx1"/>
                          </a:solidFill>
                          <a:effectLst/>
                          <a:latin typeface="+mn-lt"/>
                        </a:rPr>
                        <a:t>2020 год</a:t>
                      </a:r>
                    </a:p>
                    <a:p>
                      <a:pPr algn="ctr" fontAlgn="ctr"/>
                      <a:r>
                        <a:rPr lang="ru-RU" sz="900" b="1" u="none" strike="noStrike" dirty="0" smtClean="0">
                          <a:solidFill>
                            <a:schemeClr val="tx1"/>
                          </a:solidFill>
                          <a:effectLst/>
                          <a:latin typeface="+mn-lt"/>
                        </a:rPr>
                        <a:t>(</a:t>
                      </a:r>
                      <a:r>
                        <a:rPr lang="ru-RU" sz="900" b="1" u="none" strike="noStrike" dirty="0">
                          <a:solidFill>
                            <a:schemeClr val="tx1"/>
                          </a:solidFill>
                          <a:effectLst/>
                          <a:latin typeface="+mn-lt"/>
                        </a:rPr>
                        <a:t>план)</a:t>
                      </a:r>
                      <a:endParaRPr lang="ru-RU" sz="900" b="1" i="0" u="none" strike="noStrike" dirty="0">
                        <a:solidFill>
                          <a:schemeClr val="tx1"/>
                        </a:solidFill>
                        <a:effectLst/>
                        <a:latin typeface="+mn-lt"/>
                      </a:endParaRPr>
                    </a:p>
                  </a:txBody>
                  <a:tcPr marL="6318" marR="6318" marT="63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1" u="none" strike="noStrike" dirty="0" smtClean="0">
                          <a:solidFill>
                            <a:schemeClr val="tx1"/>
                          </a:solidFill>
                          <a:effectLst/>
                          <a:latin typeface="+mn-lt"/>
                        </a:rPr>
                        <a:t>2020 </a:t>
                      </a:r>
                      <a:r>
                        <a:rPr lang="ru-RU" sz="900" b="1" u="none" strike="noStrike" dirty="0">
                          <a:solidFill>
                            <a:schemeClr val="tx1"/>
                          </a:solidFill>
                          <a:effectLst/>
                          <a:latin typeface="+mn-lt"/>
                        </a:rPr>
                        <a:t>год </a:t>
                      </a:r>
                      <a:endParaRPr lang="ru-RU" sz="900" b="1" u="none" strike="noStrike" dirty="0" smtClean="0">
                        <a:solidFill>
                          <a:schemeClr val="tx1"/>
                        </a:solidFill>
                        <a:effectLst/>
                        <a:latin typeface="+mn-lt"/>
                      </a:endParaRPr>
                    </a:p>
                    <a:p>
                      <a:pPr algn="ctr" fontAlgn="ctr"/>
                      <a:r>
                        <a:rPr lang="ru-RU" sz="900" b="1" u="none" strike="noStrike" dirty="0" smtClean="0">
                          <a:solidFill>
                            <a:schemeClr val="tx1"/>
                          </a:solidFill>
                          <a:effectLst/>
                          <a:latin typeface="+mn-lt"/>
                        </a:rPr>
                        <a:t>(</a:t>
                      </a:r>
                      <a:r>
                        <a:rPr lang="ru-RU" sz="900" b="1" u="none" strike="noStrike" dirty="0">
                          <a:solidFill>
                            <a:schemeClr val="tx1"/>
                          </a:solidFill>
                          <a:effectLst/>
                          <a:latin typeface="+mn-lt"/>
                        </a:rPr>
                        <a:t>факт)</a:t>
                      </a:r>
                      <a:endParaRPr lang="ru-RU" sz="900" b="1" i="0" u="none" strike="noStrike" dirty="0">
                        <a:solidFill>
                          <a:schemeClr val="tx1"/>
                        </a:solidFill>
                        <a:effectLst/>
                        <a:latin typeface="+mn-lt"/>
                      </a:endParaRPr>
                    </a:p>
                  </a:txBody>
                  <a:tcPr marL="6318" marR="6318" marT="63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89534">
                <a:tc>
                  <a:txBody>
                    <a:bodyPr/>
                    <a:lstStyle/>
                    <a:p>
                      <a:pPr marL="0" algn="just" defTabSz="685800" rtl="0" eaLnBrk="1" fontAlgn="t" latinLnBrk="0" hangingPunct="1"/>
                      <a:r>
                        <a:rPr lang="ru-RU" sz="800" b="0" i="0" u="none" strike="noStrike" kern="1200" dirty="0">
                          <a:solidFill>
                            <a:srgbClr val="000000"/>
                          </a:solidFill>
                          <a:effectLst/>
                          <a:latin typeface="+mn-lt"/>
                          <a:ea typeface="+mn-ea"/>
                          <a:cs typeface="+mn-cs"/>
                        </a:rPr>
                        <a:t>Количество молодых семей, получивших жилые помещения и улучшивших жилищные условия в отчетном году в рамках подпрограммы, единиц</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47,0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48,0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84732">
                <a:tc>
                  <a:txBody>
                    <a:bodyPr/>
                    <a:lstStyle/>
                    <a:p>
                      <a:pPr marL="0" algn="just" defTabSz="685800" rtl="0" eaLnBrk="1" fontAlgn="t" latinLnBrk="0" hangingPunct="1"/>
                      <a:r>
                        <a:rPr lang="ru-RU" sz="800" b="0" i="0" u="none" strike="noStrike" kern="1200" dirty="0">
                          <a:solidFill>
                            <a:srgbClr val="000000"/>
                          </a:solidFill>
                          <a:effectLst/>
                          <a:latin typeface="+mn-lt"/>
                          <a:ea typeface="+mn-ea"/>
                          <a:cs typeface="+mn-cs"/>
                        </a:rPr>
                        <a:t>Перечисление социальных выплат за приобретенное жилое помещение поставщику жилья, единиц</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a:solidFill>
                            <a:schemeClr val="tx1"/>
                          </a:solidFill>
                          <a:effectLst/>
                          <a:latin typeface="+mn-lt"/>
                          <a:ea typeface="+mn-ea"/>
                          <a:cs typeface="+mn-cs"/>
                        </a:rPr>
                        <a:t>47,0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a:solidFill>
                            <a:schemeClr val="tx1"/>
                          </a:solidFill>
                          <a:effectLst/>
                          <a:latin typeface="+mn-lt"/>
                          <a:ea typeface="+mn-ea"/>
                          <a:cs typeface="+mn-cs"/>
                        </a:rPr>
                        <a:t>48,0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89534">
                <a:tc>
                  <a:txBody>
                    <a:bodyPr/>
                    <a:lstStyle/>
                    <a:p>
                      <a:pPr marL="0" algn="just" defTabSz="685800" rtl="0" eaLnBrk="1" fontAlgn="t" latinLnBrk="0" hangingPunct="1"/>
                      <a:r>
                        <a:rPr lang="ru-RU" sz="800" b="0" i="0" u="none" strike="noStrike" kern="1200" dirty="0">
                          <a:solidFill>
                            <a:srgbClr val="000000"/>
                          </a:solidFill>
                          <a:effectLst/>
                          <a:latin typeface="+mn-lt"/>
                          <a:ea typeface="+mn-ea"/>
                          <a:cs typeface="+mn-cs"/>
                        </a:rPr>
                        <a:t>Принятие муниципальных программ по обеспечению жильем молодых семей в муниципальных образованиях, отобранных для участия в реализации Подпрограммы, единиц</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a:solidFill>
                            <a:schemeClr val="tx1"/>
                          </a:solidFill>
                          <a:effectLst/>
                          <a:latin typeface="+mn-lt"/>
                          <a:ea typeface="+mn-ea"/>
                          <a:cs typeface="+mn-cs"/>
                        </a:rPr>
                        <a:t>16,0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16,0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22544">
                <a:tc>
                  <a:txBody>
                    <a:bodyPr/>
                    <a:lstStyle/>
                    <a:p>
                      <a:pPr marL="0" algn="just" defTabSz="685800" rtl="0" eaLnBrk="1" fontAlgn="t" latinLnBrk="0" hangingPunct="1"/>
                      <a:r>
                        <a:rPr lang="ru-RU" sz="800" b="0" i="0" u="none" strike="noStrike" kern="1200">
                          <a:solidFill>
                            <a:srgbClr val="000000"/>
                          </a:solidFill>
                          <a:effectLst/>
                          <a:latin typeface="+mn-lt"/>
                          <a:ea typeface="+mn-ea"/>
                          <a:cs typeface="+mn-cs"/>
                        </a:rPr>
                        <a:t>Ведение учета выданных и оплаченных свидетельств о праве на получение социальных выплат, единиц</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a:solidFill>
                            <a:schemeClr val="tx1"/>
                          </a:solidFill>
                          <a:effectLst/>
                          <a:latin typeface="+mn-lt"/>
                          <a:ea typeface="+mn-ea"/>
                          <a:cs typeface="+mn-cs"/>
                        </a:rPr>
                        <a:t>47,0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48,0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14044">
                <a:tc>
                  <a:txBody>
                    <a:bodyPr/>
                    <a:lstStyle/>
                    <a:p>
                      <a:pPr marL="0" algn="just" defTabSz="685800" rtl="0" eaLnBrk="1" fontAlgn="t" latinLnBrk="0" hangingPunct="1"/>
                      <a:r>
                        <a:rPr lang="ru-RU" sz="800" b="0" i="0" u="none" strike="noStrike" kern="1200">
                          <a:solidFill>
                            <a:srgbClr val="000000"/>
                          </a:solidFill>
                          <a:effectLst/>
                          <a:latin typeface="+mn-lt"/>
                          <a:ea typeface="+mn-ea"/>
                          <a:cs typeface="+mn-cs"/>
                        </a:rPr>
                        <a:t>Заключение порядка взаимодействия с поставщиком жилья, единиц</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a:solidFill>
                            <a:schemeClr val="tx1"/>
                          </a:solidFill>
                          <a:effectLst/>
                          <a:latin typeface="+mn-lt"/>
                          <a:ea typeface="+mn-ea"/>
                          <a:cs typeface="+mn-cs"/>
                        </a:rPr>
                        <a:t>1,0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a:solidFill>
                            <a:schemeClr val="tx1"/>
                          </a:solidFill>
                          <a:effectLst/>
                          <a:latin typeface="+mn-lt"/>
                          <a:ea typeface="+mn-ea"/>
                          <a:cs typeface="+mn-cs"/>
                        </a:rPr>
                        <a:t>1,0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82491">
                <a:tc>
                  <a:txBody>
                    <a:bodyPr/>
                    <a:lstStyle/>
                    <a:p>
                      <a:pPr marL="0" algn="just" defTabSz="685800" rtl="0" eaLnBrk="1" fontAlgn="t" latinLnBrk="0" hangingPunct="1"/>
                      <a:r>
                        <a:rPr lang="ru-RU" sz="800" b="0" i="0" u="none" strike="noStrike" kern="1200" dirty="0">
                          <a:solidFill>
                            <a:srgbClr val="000000"/>
                          </a:solidFill>
                          <a:effectLst/>
                          <a:latin typeface="+mn-lt"/>
                          <a:ea typeface="+mn-ea"/>
                          <a:cs typeface="+mn-cs"/>
                        </a:rPr>
                        <a:t>Заключение соглашения с уполномоченным банком, единиц</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a:solidFill>
                            <a:schemeClr val="tx1"/>
                          </a:solidFill>
                          <a:effectLst/>
                          <a:latin typeface="+mn-lt"/>
                          <a:ea typeface="+mn-ea"/>
                          <a:cs typeface="+mn-cs"/>
                        </a:rPr>
                        <a:t>1,0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a:solidFill>
                            <a:schemeClr val="tx1"/>
                          </a:solidFill>
                          <a:effectLst/>
                          <a:latin typeface="+mn-lt"/>
                          <a:ea typeface="+mn-ea"/>
                          <a:cs typeface="+mn-cs"/>
                        </a:rPr>
                        <a:t>1,0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12411">
                <a:tc>
                  <a:txBody>
                    <a:bodyPr/>
                    <a:lstStyle/>
                    <a:p>
                      <a:pPr marL="0" algn="just" defTabSz="685800" rtl="0" eaLnBrk="1" fontAlgn="t" latinLnBrk="0" hangingPunct="1"/>
                      <a:r>
                        <a:rPr lang="ru-RU" sz="800" b="0" i="0" u="none" strike="noStrike" kern="1200" dirty="0">
                          <a:solidFill>
                            <a:srgbClr val="000000"/>
                          </a:solidFill>
                          <a:effectLst/>
                          <a:latin typeface="+mn-lt"/>
                          <a:ea typeface="+mn-ea"/>
                          <a:cs typeface="+mn-cs"/>
                        </a:rPr>
                        <a:t>Доля  муниципальных образований Республики Татарстан, направивших отчет о реализации подпрограммы в ГИИС «Электронный бюджет», от общего числа  муниципальных образований Республики Татарстан, принимающих участие в реализации подпрограммы, процент</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a:solidFill>
                            <a:schemeClr val="tx1"/>
                          </a:solidFill>
                          <a:effectLst/>
                          <a:latin typeface="+mn-lt"/>
                          <a:ea typeface="+mn-ea"/>
                          <a:cs typeface="+mn-cs"/>
                        </a:rPr>
                        <a:t>-</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03910">
                <a:tc>
                  <a:txBody>
                    <a:bodyPr/>
                    <a:lstStyle/>
                    <a:p>
                      <a:pPr marL="0" algn="just" defTabSz="685800" rtl="0" eaLnBrk="1" fontAlgn="t" latinLnBrk="0" hangingPunct="1"/>
                      <a:r>
                        <a:rPr lang="ru-RU" sz="800" b="0" i="0" u="none" strike="noStrike" kern="1200" dirty="0">
                          <a:solidFill>
                            <a:srgbClr val="000000"/>
                          </a:solidFill>
                          <a:effectLst/>
                          <a:latin typeface="+mn-lt"/>
                          <a:ea typeface="+mn-ea"/>
                          <a:cs typeface="+mn-cs"/>
                        </a:rPr>
                        <a:t>Доля муниципальных образований Республики Татарстан, разметивших информацию о реализации подпрограммы на официальных сайтах, от общего количества муниципальных образований Республики Татарстан, процент</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a:solidFill>
                            <a:schemeClr val="tx1"/>
                          </a:solidFill>
                          <a:effectLst/>
                          <a:latin typeface="+mn-lt"/>
                          <a:ea typeface="+mn-ea"/>
                          <a:cs typeface="+mn-cs"/>
                        </a:rPr>
                        <a:t>100,0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100,0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89534">
                <a:tc>
                  <a:txBody>
                    <a:bodyPr/>
                    <a:lstStyle/>
                    <a:p>
                      <a:pPr marL="0" algn="just" defTabSz="685800" rtl="0" eaLnBrk="1" fontAlgn="t" latinLnBrk="0" hangingPunct="1"/>
                      <a:r>
                        <a:rPr lang="ru-RU" sz="800" b="0" i="0" u="none" strike="noStrike" kern="1200" dirty="0">
                          <a:solidFill>
                            <a:srgbClr val="000000"/>
                          </a:solidFill>
                          <a:effectLst/>
                          <a:latin typeface="+mn-lt"/>
                          <a:ea typeface="+mn-ea"/>
                          <a:cs typeface="+mn-cs"/>
                        </a:rPr>
                        <a:t>Численность детей-сирот и детей, оставшихся без попечения родителей, лиц из числа детей-сирот и детей, оставшихся без попечения родителей, лиц, которые относились к категории детей-сирот и детей, оставшихся без попечения родителей, лиц из числа детей-сирот и детей, оставшихся без попечения родителей, и которые достигли возраста 23 лет, у которых право на обеспечение жилыми помещениями возникло и не реализовано, по состоянию на конец соответствующего года, человек</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a:solidFill>
                            <a:schemeClr val="tx1"/>
                          </a:solidFill>
                          <a:effectLst/>
                          <a:latin typeface="+mn-lt"/>
                          <a:ea typeface="+mn-ea"/>
                          <a:cs typeface="+mn-cs"/>
                        </a:rPr>
                        <a:t>1 556,0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1 556,0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89534">
                <a:tc>
                  <a:txBody>
                    <a:bodyPr/>
                    <a:lstStyle/>
                    <a:p>
                      <a:pPr marL="0" algn="just" defTabSz="685800" rtl="0" eaLnBrk="1" fontAlgn="t" latinLnBrk="0" hangingPunct="1"/>
                      <a:r>
                        <a:rPr lang="ru-RU" sz="800" b="0" i="0" u="none" strike="noStrike" kern="1200" dirty="0">
                          <a:solidFill>
                            <a:srgbClr val="000000"/>
                          </a:solidFill>
                          <a:effectLst/>
                          <a:latin typeface="+mn-lt"/>
                          <a:ea typeface="+mn-ea"/>
                          <a:cs typeface="+mn-cs"/>
                        </a:rPr>
                        <a:t>Численность детей-сирот и детей, оставшихся без попечения родите-лей, лиц из числа детей-сирот и детей, оставшихся без попечения родителей, лиц, которые относились к категории детей-сирот и детей, оставшихся без попечения родителей, лиц из числа детей-сирот и детей, оставшихся без попечения родителей, и которые достигли возраста 23 лет, обеспеченных благоустроенными жилыми помещениями специализированного жилищного фонда по договорам найма специализированных жилых помещений в отчетном финансовом году, человек</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a:solidFill>
                            <a:schemeClr val="tx1"/>
                          </a:solidFill>
                          <a:effectLst/>
                          <a:latin typeface="+mn-lt"/>
                          <a:ea typeface="+mn-ea"/>
                          <a:cs typeface="+mn-cs"/>
                        </a:rPr>
                        <a:t>600,0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600,0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89534">
                <a:tc>
                  <a:txBody>
                    <a:bodyPr/>
                    <a:lstStyle/>
                    <a:p>
                      <a:pPr marL="0" algn="just" defTabSz="685800" rtl="0" eaLnBrk="1" fontAlgn="t" latinLnBrk="0" hangingPunct="1"/>
                      <a:r>
                        <a:rPr lang="ru-RU" sz="800" b="0" i="0" u="none" strike="noStrike" kern="1200" dirty="0">
                          <a:solidFill>
                            <a:srgbClr val="000000"/>
                          </a:solidFill>
                          <a:effectLst/>
                          <a:latin typeface="+mn-lt"/>
                          <a:ea typeface="+mn-ea"/>
                          <a:cs typeface="+mn-cs"/>
                        </a:rPr>
                        <a:t>Доля детей-сирот и детей, оставшихся без попечения родителей, лиц из числа детей-сирот и детей, оставшихся без попечения родителей, лиц, которые относились к категории детей-сирот и детей, оставшихся без попечения родителей, лиц из числа детей-сирот и детей, оставшихся без попечения родителей, и которые достигли возраста 23 лет, обеспеченных жилыми помещениями </a:t>
                      </a:r>
                      <a:r>
                        <a:rPr lang="ru-RU" sz="800" b="0" i="0" u="none" strike="noStrike" kern="1200" dirty="0" err="1">
                          <a:solidFill>
                            <a:srgbClr val="000000"/>
                          </a:solidFill>
                          <a:effectLst/>
                          <a:latin typeface="+mn-lt"/>
                          <a:ea typeface="+mn-ea"/>
                          <a:cs typeface="+mn-cs"/>
                        </a:rPr>
                        <a:t>специали-зированного</a:t>
                      </a:r>
                      <a:r>
                        <a:rPr lang="ru-RU" sz="800" b="0" i="0" u="none" strike="noStrike" kern="1200" dirty="0">
                          <a:solidFill>
                            <a:srgbClr val="000000"/>
                          </a:solidFill>
                          <a:effectLst/>
                          <a:latin typeface="+mn-lt"/>
                          <a:ea typeface="+mn-ea"/>
                          <a:cs typeface="+mn-cs"/>
                        </a:rPr>
                        <a:t> жилищного фонда по договорам найма </a:t>
                      </a:r>
                      <a:r>
                        <a:rPr lang="ru-RU" sz="800" b="0" i="0" u="none" strike="noStrike" kern="1200" dirty="0" err="1">
                          <a:solidFill>
                            <a:srgbClr val="000000"/>
                          </a:solidFill>
                          <a:effectLst/>
                          <a:latin typeface="+mn-lt"/>
                          <a:ea typeface="+mn-ea"/>
                          <a:cs typeface="+mn-cs"/>
                        </a:rPr>
                        <a:t>специализиро</a:t>
                      </a:r>
                      <a:r>
                        <a:rPr lang="ru-RU" sz="800" b="0" i="0" u="none" strike="noStrike" kern="1200" dirty="0">
                          <a:solidFill>
                            <a:srgbClr val="000000"/>
                          </a:solidFill>
                          <a:effectLst/>
                          <a:latin typeface="+mn-lt"/>
                          <a:ea typeface="+mn-ea"/>
                          <a:cs typeface="+mn-cs"/>
                        </a:rPr>
                        <a:t>-ванных жилых помещений, в общем числе нуждающихся,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38,3</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38,3</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36504">
                <a:tc>
                  <a:txBody>
                    <a:bodyPr/>
                    <a:lstStyle/>
                    <a:p>
                      <a:pPr marL="0" algn="just" defTabSz="685800" rtl="0" eaLnBrk="1" fontAlgn="t" latinLnBrk="0" hangingPunct="1"/>
                      <a:r>
                        <a:rPr lang="ru-RU" sz="800" b="0" i="0" u="none" strike="noStrike" kern="1200" dirty="0">
                          <a:solidFill>
                            <a:srgbClr val="000000"/>
                          </a:solidFill>
                          <a:effectLst/>
                          <a:latin typeface="+mn-lt"/>
                          <a:ea typeface="+mn-ea"/>
                          <a:cs typeface="+mn-cs"/>
                        </a:rPr>
                        <a:t>Численность детей-сирот и детей, оставшихся без попечения родителей, лиц из числа детей-сирот и детей, оставшихся без попечения родителей, обеспеченных благоустроенными жилыми помещениями специализированного жилищного фонда по договорам найма специализированных жилых помещений за счет средств субсидии из федерального бюджета бюджету Республики Татарстан (нарастающим итогом с 2013 года), человек</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776,0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776,0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38312">
                <a:tc>
                  <a:txBody>
                    <a:bodyPr/>
                    <a:lstStyle/>
                    <a:p>
                      <a:pPr marL="0" algn="just" defTabSz="685800" rtl="0" eaLnBrk="1" fontAlgn="t" latinLnBrk="0" hangingPunct="1"/>
                      <a:r>
                        <a:rPr lang="ru-RU" sz="800" b="0" i="0" u="none" strike="noStrike" kern="1200" dirty="0">
                          <a:solidFill>
                            <a:srgbClr val="000000"/>
                          </a:solidFill>
                          <a:effectLst/>
                          <a:latin typeface="+mn-lt"/>
                          <a:ea typeface="+mn-ea"/>
                          <a:cs typeface="+mn-cs"/>
                        </a:rPr>
                        <a:t>Объем жилищного строительства, млн. кв. м в год</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2,98</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a:solidFill>
                            <a:schemeClr val="tx1"/>
                          </a:solidFill>
                          <a:effectLst/>
                          <a:latin typeface="+mn-lt"/>
                          <a:ea typeface="+mn-ea"/>
                          <a:cs typeface="+mn-cs"/>
                        </a:rPr>
                        <a:t>2,68</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38313">
                <a:tc>
                  <a:txBody>
                    <a:bodyPr/>
                    <a:lstStyle/>
                    <a:p>
                      <a:pPr marL="0" algn="just" defTabSz="685800" rtl="0" eaLnBrk="1" fontAlgn="t" latinLnBrk="0" hangingPunct="1"/>
                      <a:r>
                        <a:rPr lang="ru-RU" sz="800" b="0" i="0" u="none" strike="noStrike" kern="1200" dirty="0">
                          <a:solidFill>
                            <a:srgbClr val="000000"/>
                          </a:solidFill>
                          <a:effectLst/>
                          <a:latin typeface="+mn-lt"/>
                          <a:ea typeface="+mn-ea"/>
                          <a:cs typeface="+mn-cs"/>
                        </a:rPr>
                        <a:t>Ввод жилья в рамках мероприятий по стимулированию программ развития жилищного строительства субъектов Российской Федерации, </a:t>
                      </a:r>
                      <a:r>
                        <a:rPr lang="ru-RU" sz="800" b="0" i="0" u="none" strike="noStrike" kern="1200" dirty="0" err="1">
                          <a:solidFill>
                            <a:srgbClr val="000000"/>
                          </a:solidFill>
                          <a:effectLst/>
                          <a:latin typeface="+mn-lt"/>
                          <a:ea typeface="+mn-ea"/>
                          <a:cs typeface="+mn-cs"/>
                        </a:rPr>
                        <a:t>млн.кв.метров</a:t>
                      </a:r>
                      <a:endParaRPr lang="ru-RU" sz="800" b="0" i="0" u="none" strike="noStrike" kern="1200" dirty="0">
                        <a:solidFill>
                          <a:srgbClr val="000000"/>
                        </a:solidFill>
                        <a:effectLst/>
                        <a:latin typeface="+mn-lt"/>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0,1565</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0,1565</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36857">
                <a:tc>
                  <a:txBody>
                    <a:bodyPr/>
                    <a:lstStyle/>
                    <a:p>
                      <a:pPr marL="0" algn="just" defTabSz="685800" rtl="0" eaLnBrk="1" fontAlgn="t" latinLnBrk="0" hangingPunct="1"/>
                      <a:r>
                        <a:rPr lang="ru-RU" sz="800" b="0" i="0" u="none" strike="noStrike" kern="1200" dirty="0">
                          <a:solidFill>
                            <a:srgbClr val="000000"/>
                          </a:solidFill>
                          <a:effectLst/>
                          <a:latin typeface="+mn-lt"/>
                          <a:ea typeface="+mn-ea"/>
                          <a:cs typeface="+mn-cs"/>
                        </a:rPr>
                        <a:t>Площадь расселенного аварийного жилищного фонда, тыс. кв. метров общей </a:t>
                      </a:r>
                      <a:r>
                        <a:rPr lang="ru-RU" sz="800" b="0" i="0" u="none" strike="noStrike" kern="1200" dirty="0" smtClean="0">
                          <a:solidFill>
                            <a:srgbClr val="000000"/>
                          </a:solidFill>
                          <a:effectLst/>
                          <a:latin typeface="+mn-lt"/>
                          <a:ea typeface="+mn-ea"/>
                          <a:cs typeface="+mn-cs"/>
                        </a:rPr>
                        <a:t>площади</a:t>
                      </a:r>
                      <a:endParaRPr lang="ru-RU" sz="800" b="0" i="0" u="none" strike="noStrike" kern="1200" dirty="0">
                        <a:solidFill>
                          <a:srgbClr val="000000"/>
                        </a:solidFill>
                        <a:effectLst/>
                        <a:latin typeface="+mn-lt"/>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a:solidFill>
                            <a:schemeClr val="tx1"/>
                          </a:solidFill>
                          <a:effectLst/>
                          <a:latin typeface="+mn-lt"/>
                          <a:ea typeface="+mn-ea"/>
                          <a:cs typeface="+mn-cs"/>
                        </a:rPr>
                        <a:t>2,040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3,077</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38313">
                <a:tc>
                  <a:txBody>
                    <a:bodyPr/>
                    <a:lstStyle/>
                    <a:p>
                      <a:pPr marL="0" algn="just" defTabSz="685800" rtl="0" eaLnBrk="1" fontAlgn="t" latinLnBrk="0" hangingPunct="1"/>
                      <a:r>
                        <a:rPr lang="ru-RU" sz="800" b="0" i="0" u="none" strike="noStrike" kern="1200" dirty="0">
                          <a:solidFill>
                            <a:srgbClr val="000000"/>
                          </a:solidFill>
                          <a:effectLst/>
                          <a:latin typeface="+mn-lt"/>
                          <a:ea typeface="+mn-ea"/>
                          <a:cs typeface="+mn-cs"/>
                        </a:rPr>
                        <a:t>Количество граждан, расселенных из аварийного жилищного фонда, тыс. </a:t>
                      </a:r>
                      <a:r>
                        <a:rPr lang="ru-RU" sz="800" b="0" i="0" u="none" strike="noStrike" kern="1200" dirty="0" smtClean="0">
                          <a:solidFill>
                            <a:srgbClr val="000000"/>
                          </a:solidFill>
                          <a:effectLst/>
                          <a:latin typeface="+mn-lt"/>
                          <a:ea typeface="+mn-ea"/>
                          <a:cs typeface="+mn-cs"/>
                        </a:rPr>
                        <a:t>человек</a:t>
                      </a:r>
                      <a:endParaRPr lang="ru-RU" sz="800" b="0" i="0" u="none" strike="noStrike" kern="1200" dirty="0">
                        <a:solidFill>
                          <a:srgbClr val="000000"/>
                        </a:solidFill>
                        <a:effectLst/>
                        <a:latin typeface="+mn-lt"/>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0,110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0,329</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8" name="Скругленный прямоугольник 7"/>
          <p:cNvSpPr/>
          <p:nvPr/>
        </p:nvSpPr>
        <p:spPr>
          <a:xfrm>
            <a:off x="636139" y="68876"/>
            <a:ext cx="7943850" cy="527804"/>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ts val="1500"/>
              </a:lnSpc>
            </a:pPr>
            <a:r>
              <a:rPr lang="ru-RU" sz="1400" b="1" dirty="0" smtClean="0"/>
              <a:t>4. Государственная </a:t>
            </a:r>
            <a:r>
              <a:rPr lang="ru-RU" sz="1400" b="1" dirty="0"/>
              <a:t>программа </a:t>
            </a:r>
            <a:r>
              <a:rPr lang="ru-RU" sz="1400" b="1" dirty="0" smtClean="0"/>
              <a:t>«Обеспечение качественным жильем и услугами жилищно-коммунального хозяйства населения Республики Татарстан»</a:t>
            </a:r>
            <a:endParaRPr lang="ru-RU" sz="1400" b="1" dirty="0"/>
          </a:p>
        </p:txBody>
      </p:sp>
    </p:spTree>
    <p:extLst>
      <p:ext uri="{BB962C8B-B14F-4D97-AF65-F5344CB8AC3E}">
        <p14:creationId xmlns:p14="http://schemas.microsoft.com/office/powerpoint/2010/main" val="2979469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44830" y="259398"/>
            <a:ext cx="8088112" cy="574747"/>
          </a:xfrm>
        </p:spPr>
        <p:txBody>
          <a:bodyPr>
            <a:normAutofit fontScale="77500" lnSpcReduction="20000"/>
          </a:bodyPr>
          <a:lstStyle/>
          <a:p>
            <a:r>
              <a:rPr lang="ru-RU" dirty="0"/>
              <a:t>Основные показатели социально-экономического </a:t>
            </a:r>
            <a:r>
              <a:rPr lang="ru-RU" dirty="0" smtClean="0"/>
              <a:t>развития Республики Татарстан</a:t>
            </a:r>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3599020709"/>
              </p:ext>
            </p:extLst>
          </p:nvPr>
        </p:nvGraphicFramePr>
        <p:xfrm>
          <a:off x="715762" y="992188"/>
          <a:ext cx="8256788" cy="4246700"/>
        </p:xfrm>
        <a:graphic>
          <a:graphicData uri="http://schemas.openxmlformats.org/drawingml/2006/table">
            <a:tbl>
              <a:tblPr firstRow="1" bandRow="1">
                <a:tableStyleId>{BC89EF96-8CEA-46FF-86C4-4CE0E7609802}</a:tableStyleId>
              </a:tblPr>
              <a:tblGrid>
                <a:gridCol w="5311531"/>
                <a:gridCol w="1384522"/>
                <a:gridCol w="1560735"/>
              </a:tblGrid>
              <a:tr h="740186">
                <a:tc>
                  <a:txBody>
                    <a:bodyPr/>
                    <a:lstStyle/>
                    <a:p>
                      <a:pPr algn="ctr" fontAlgn="ctr"/>
                      <a:r>
                        <a:rPr lang="ru-RU" sz="1800" u="none" strike="noStrike" dirty="0">
                          <a:effectLst/>
                        </a:rPr>
                        <a:t>Показатели</a:t>
                      </a:r>
                      <a:endParaRPr lang="ru-RU" sz="1800" b="0" i="0" u="none" strike="noStrike" dirty="0">
                        <a:solidFill>
                          <a:srgbClr val="000000"/>
                        </a:solidFill>
                        <a:effectLst/>
                        <a:latin typeface="Times New Roman" panose="02020603050405020304" pitchFamily="18" charset="0"/>
                      </a:endParaRPr>
                    </a:p>
                  </a:txBody>
                  <a:tcPr marL="72000" marR="72000" marT="7213" marB="0" anchor="ctr"/>
                </a:tc>
                <a:tc>
                  <a:txBody>
                    <a:bodyPr/>
                    <a:lstStyle/>
                    <a:p>
                      <a:pPr algn="ctr" fontAlgn="ctr"/>
                      <a:r>
                        <a:rPr lang="ru-RU" sz="1800" u="none" strike="noStrike" dirty="0" smtClean="0">
                          <a:solidFill>
                            <a:schemeClr val="tx1"/>
                          </a:solidFill>
                          <a:effectLst/>
                        </a:rPr>
                        <a:t>2020 </a:t>
                      </a:r>
                      <a:r>
                        <a:rPr lang="ru-RU" sz="1800" u="none" strike="noStrike" dirty="0">
                          <a:solidFill>
                            <a:schemeClr val="tx1"/>
                          </a:solidFill>
                          <a:effectLst/>
                        </a:rPr>
                        <a:t>год </a:t>
                      </a:r>
                      <a:br>
                        <a:rPr lang="ru-RU" sz="1800" u="none" strike="noStrike" dirty="0">
                          <a:solidFill>
                            <a:schemeClr val="tx1"/>
                          </a:solidFill>
                          <a:effectLst/>
                        </a:rPr>
                      </a:br>
                      <a:r>
                        <a:rPr lang="ru-RU" sz="1800" u="none" strike="noStrike" dirty="0">
                          <a:solidFill>
                            <a:schemeClr val="tx1"/>
                          </a:solidFill>
                          <a:effectLst/>
                        </a:rPr>
                        <a:t>(прогноз)</a:t>
                      </a:r>
                      <a:endParaRPr lang="ru-RU" sz="1800" b="0" i="0" u="none" strike="noStrike" dirty="0">
                        <a:solidFill>
                          <a:schemeClr val="tx1"/>
                        </a:solidFill>
                        <a:effectLst/>
                        <a:latin typeface="Times New Roman" panose="02020603050405020304" pitchFamily="18" charset="0"/>
                      </a:endParaRPr>
                    </a:p>
                  </a:txBody>
                  <a:tcPr marL="72000" marR="72000" marT="7213" marB="0" anchor="ctr"/>
                </a:tc>
                <a:tc>
                  <a:txBody>
                    <a:bodyPr/>
                    <a:lstStyle/>
                    <a:p>
                      <a:pPr algn="ctr" fontAlgn="ctr"/>
                      <a:r>
                        <a:rPr lang="ru-RU" sz="1800" u="none" strike="noStrike" dirty="0" smtClean="0">
                          <a:solidFill>
                            <a:schemeClr val="tx1"/>
                          </a:solidFill>
                          <a:effectLst/>
                        </a:rPr>
                        <a:t>2020 </a:t>
                      </a:r>
                      <a:r>
                        <a:rPr lang="ru-RU" sz="1800" u="none" strike="noStrike" dirty="0">
                          <a:solidFill>
                            <a:schemeClr val="tx1"/>
                          </a:solidFill>
                          <a:effectLst/>
                        </a:rPr>
                        <a:t>год</a:t>
                      </a:r>
                      <a:br>
                        <a:rPr lang="ru-RU" sz="1800" u="none" strike="noStrike" dirty="0">
                          <a:solidFill>
                            <a:schemeClr val="tx1"/>
                          </a:solidFill>
                          <a:effectLst/>
                        </a:rPr>
                      </a:br>
                      <a:r>
                        <a:rPr lang="ru-RU" sz="1800" u="none" strike="noStrike" dirty="0">
                          <a:solidFill>
                            <a:schemeClr val="tx1"/>
                          </a:solidFill>
                          <a:effectLst/>
                        </a:rPr>
                        <a:t>(факт)</a:t>
                      </a:r>
                      <a:endParaRPr lang="ru-RU" sz="1800" b="0" i="0" u="none" strike="noStrike" dirty="0">
                        <a:solidFill>
                          <a:schemeClr val="tx1"/>
                        </a:solidFill>
                        <a:effectLst/>
                        <a:latin typeface="Times New Roman" panose="02020603050405020304" pitchFamily="18" charset="0"/>
                      </a:endParaRPr>
                    </a:p>
                  </a:txBody>
                  <a:tcPr marL="72000" marR="72000" marT="7213" marB="0" anchor="ctr"/>
                </a:tc>
              </a:tr>
              <a:tr h="384223">
                <a:tc>
                  <a:txBody>
                    <a:bodyPr/>
                    <a:lstStyle/>
                    <a:p>
                      <a:pPr algn="l" fontAlgn="ctr"/>
                      <a:r>
                        <a:rPr lang="ru-RU" sz="1800" u="none" strike="noStrike" dirty="0">
                          <a:effectLst/>
                        </a:rPr>
                        <a:t>Численность населения, тыс. человек</a:t>
                      </a:r>
                      <a:endParaRPr lang="ru-RU" sz="1800" b="0" i="0" u="none" strike="noStrike" dirty="0">
                        <a:solidFill>
                          <a:srgbClr val="000000"/>
                        </a:solidFill>
                        <a:effectLst/>
                        <a:latin typeface="Times New Roman" panose="02020603050405020304" pitchFamily="18" charset="0"/>
                      </a:endParaRPr>
                    </a:p>
                  </a:txBody>
                  <a:tcPr marL="72000" marR="72000" marT="7213" marB="0" anchor="ctr"/>
                </a:tc>
                <a:tc>
                  <a:txBody>
                    <a:bodyPr/>
                    <a:lstStyle/>
                    <a:p>
                      <a:pPr algn="r" fontAlgn="ctr"/>
                      <a:r>
                        <a:rPr lang="ru-RU" sz="1800" b="0" i="0" u="none" strike="noStrike" dirty="0" smtClean="0">
                          <a:solidFill>
                            <a:schemeClr val="tx1"/>
                          </a:solidFill>
                          <a:effectLst/>
                          <a:latin typeface="+mn-lt"/>
                        </a:rPr>
                        <a:t>3 900,2</a:t>
                      </a:r>
                      <a:endParaRPr lang="ru-RU" sz="1800" b="0" i="0" u="none" strike="noStrike" dirty="0">
                        <a:solidFill>
                          <a:schemeClr val="tx1"/>
                        </a:solidFill>
                        <a:effectLst/>
                        <a:latin typeface="+mn-lt"/>
                      </a:endParaRPr>
                    </a:p>
                  </a:txBody>
                  <a:tcPr marL="9525" marR="9525" marT="9525" marB="0" anchor="ctr"/>
                </a:tc>
                <a:tc>
                  <a:txBody>
                    <a:bodyPr/>
                    <a:lstStyle/>
                    <a:p>
                      <a:pPr algn="r" fontAlgn="ctr"/>
                      <a:r>
                        <a:rPr lang="ru-RU" sz="1800" b="0" i="0" u="none" strike="noStrike" dirty="0" smtClean="0">
                          <a:solidFill>
                            <a:schemeClr val="tx1"/>
                          </a:solidFill>
                          <a:effectLst/>
                          <a:latin typeface="+mn-lt"/>
                        </a:rPr>
                        <a:t>3 894,1</a:t>
                      </a:r>
                      <a:endParaRPr lang="ru-RU" sz="1800" b="0" i="0" u="none" strike="noStrike" dirty="0">
                        <a:solidFill>
                          <a:schemeClr val="tx1"/>
                        </a:solidFill>
                        <a:effectLst/>
                        <a:latin typeface="+mn-lt"/>
                      </a:endParaRPr>
                    </a:p>
                  </a:txBody>
                  <a:tcPr marL="9525" marR="9525" marT="9525" marB="0" anchor="ctr"/>
                </a:tc>
              </a:tr>
              <a:tr h="740186">
                <a:tc>
                  <a:txBody>
                    <a:bodyPr/>
                    <a:lstStyle/>
                    <a:p>
                      <a:pPr algn="l" fontAlgn="ctr"/>
                      <a:r>
                        <a:rPr lang="ru-RU" sz="1800" u="none" strike="noStrike" dirty="0">
                          <a:effectLst/>
                        </a:rPr>
                        <a:t>Валовый региональный продукт (ВРП), </a:t>
                      </a:r>
                      <a:r>
                        <a:rPr lang="ru-RU" sz="1800" u="none" strike="noStrike" dirty="0" smtClean="0">
                          <a:effectLst/>
                        </a:rPr>
                        <a:t>млрд рублей</a:t>
                      </a:r>
                      <a:endParaRPr lang="ru-RU" sz="1800" b="0" i="0" u="none" strike="noStrike" dirty="0">
                        <a:solidFill>
                          <a:srgbClr val="000000"/>
                        </a:solidFill>
                        <a:effectLst/>
                        <a:latin typeface="Times New Roman" panose="02020603050405020304" pitchFamily="18" charset="0"/>
                      </a:endParaRPr>
                    </a:p>
                  </a:txBody>
                  <a:tcPr marL="72000" marR="72000" marT="7213" marB="0" anchor="ctr"/>
                </a:tc>
                <a:tc>
                  <a:txBody>
                    <a:bodyPr/>
                    <a:lstStyle/>
                    <a:p>
                      <a:pPr algn="r" fontAlgn="ctr"/>
                      <a:r>
                        <a:rPr lang="ru-RU" sz="1800" b="0" i="0" u="none" strike="noStrike" dirty="0" smtClean="0">
                          <a:solidFill>
                            <a:schemeClr val="tx1"/>
                          </a:solidFill>
                          <a:effectLst/>
                          <a:latin typeface="+mn-lt"/>
                        </a:rPr>
                        <a:t>2 702,3</a:t>
                      </a:r>
                      <a:endParaRPr lang="ru-RU" sz="1800" b="0" i="0" u="none" strike="noStrike" dirty="0">
                        <a:solidFill>
                          <a:schemeClr val="tx1"/>
                        </a:solidFill>
                        <a:effectLst/>
                        <a:latin typeface="+mn-lt"/>
                      </a:endParaRPr>
                    </a:p>
                  </a:txBody>
                  <a:tcPr marL="9525" marR="9525" marT="9525" marB="0" anchor="ctr"/>
                </a:tc>
                <a:tc>
                  <a:txBody>
                    <a:bodyPr/>
                    <a:lstStyle/>
                    <a:p>
                      <a:pPr algn="r" fontAlgn="ctr"/>
                      <a:r>
                        <a:rPr lang="ru-RU" sz="1800" b="0" i="0" u="none" strike="noStrike" dirty="0" smtClean="0">
                          <a:solidFill>
                            <a:schemeClr val="tx1"/>
                          </a:solidFill>
                          <a:effectLst/>
                          <a:latin typeface="+mn-lt"/>
                        </a:rPr>
                        <a:t>2 587,5*</a:t>
                      </a:r>
                      <a:endParaRPr lang="ru-RU" sz="1800" b="0" i="0" u="none" strike="noStrike" dirty="0">
                        <a:solidFill>
                          <a:schemeClr val="tx1"/>
                        </a:solidFill>
                        <a:effectLst/>
                        <a:latin typeface="+mn-lt"/>
                      </a:endParaRPr>
                    </a:p>
                  </a:txBody>
                  <a:tcPr marL="9525" marR="9525" marT="9525" marB="0" anchor="ctr"/>
                </a:tc>
              </a:tr>
              <a:tr h="374895">
                <a:tc>
                  <a:txBody>
                    <a:bodyPr/>
                    <a:lstStyle/>
                    <a:p>
                      <a:pPr algn="l" fontAlgn="ctr"/>
                      <a:r>
                        <a:rPr lang="ru-RU" sz="1800" u="none" strike="noStrike" dirty="0">
                          <a:effectLst/>
                        </a:rPr>
                        <a:t>ВРП в расчете на одного жителя, </a:t>
                      </a:r>
                      <a:r>
                        <a:rPr lang="ru-RU" sz="1800" u="none" strike="noStrike" dirty="0" smtClean="0">
                          <a:effectLst/>
                        </a:rPr>
                        <a:t>тыс. рублей</a:t>
                      </a:r>
                      <a:endParaRPr lang="ru-RU" sz="1800" b="0" i="0" u="none" strike="noStrike" dirty="0">
                        <a:solidFill>
                          <a:srgbClr val="000000"/>
                        </a:solidFill>
                        <a:effectLst/>
                        <a:latin typeface="Times New Roman" panose="02020603050405020304" pitchFamily="18" charset="0"/>
                      </a:endParaRPr>
                    </a:p>
                  </a:txBody>
                  <a:tcPr marL="72000" marR="72000" marT="7213" marB="0" anchor="ctr"/>
                </a:tc>
                <a:tc>
                  <a:txBody>
                    <a:bodyPr/>
                    <a:lstStyle/>
                    <a:p>
                      <a:pPr algn="r" fontAlgn="ctr"/>
                      <a:r>
                        <a:rPr lang="ru-RU" sz="1800" b="0" i="0" u="none" strike="noStrike" dirty="0" smtClean="0">
                          <a:solidFill>
                            <a:schemeClr val="tx1"/>
                          </a:solidFill>
                          <a:effectLst/>
                          <a:latin typeface="+mn-lt"/>
                        </a:rPr>
                        <a:t>692,9</a:t>
                      </a:r>
                      <a:endParaRPr lang="ru-RU" sz="1800" b="0" i="0" u="none" strike="noStrike" dirty="0">
                        <a:solidFill>
                          <a:schemeClr val="tx1"/>
                        </a:solidFill>
                        <a:effectLst/>
                        <a:latin typeface="+mn-lt"/>
                      </a:endParaRPr>
                    </a:p>
                  </a:txBody>
                  <a:tcPr marL="9525" marR="9525" marT="9525" marB="0" anchor="ctr"/>
                </a:tc>
                <a:tc>
                  <a:txBody>
                    <a:bodyPr/>
                    <a:lstStyle/>
                    <a:p>
                      <a:pPr algn="r" fontAlgn="ctr"/>
                      <a:r>
                        <a:rPr lang="ru-RU" sz="1800" b="0" i="0" u="none" strike="noStrike" dirty="0" smtClean="0">
                          <a:solidFill>
                            <a:schemeClr val="tx1"/>
                          </a:solidFill>
                          <a:effectLst/>
                          <a:latin typeface="+mn-lt"/>
                        </a:rPr>
                        <a:t>664,5*</a:t>
                      </a:r>
                      <a:endParaRPr lang="ru-RU" sz="1800" b="0" i="0" u="none" strike="noStrike" dirty="0">
                        <a:solidFill>
                          <a:schemeClr val="tx1"/>
                        </a:solidFill>
                        <a:effectLst/>
                        <a:latin typeface="+mn-lt"/>
                      </a:endParaRPr>
                    </a:p>
                  </a:txBody>
                  <a:tcPr marL="9525" marR="9525" marT="9525" marB="0" anchor="ctr"/>
                </a:tc>
              </a:tr>
              <a:tr h="410682">
                <a:tc>
                  <a:txBody>
                    <a:bodyPr/>
                    <a:lstStyle/>
                    <a:p>
                      <a:pPr algn="l" fontAlgn="ctr"/>
                      <a:r>
                        <a:rPr lang="ru-RU" sz="1800" u="none" strike="noStrike" dirty="0">
                          <a:effectLst/>
                        </a:rPr>
                        <a:t>Инвестиции в основной капитал, </a:t>
                      </a:r>
                      <a:r>
                        <a:rPr lang="ru-RU" sz="1800" u="none" strike="noStrike" dirty="0" smtClean="0">
                          <a:effectLst/>
                        </a:rPr>
                        <a:t>млрд </a:t>
                      </a:r>
                      <a:r>
                        <a:rPr lang="ru-RU" sz="1800" u="none" strike="noStrike" dirty="0">
                          <a:effectLst/>
                        </a:rPr>
                        <a:t>рублей</a:t>
                      </a:r>
                      <a:endParaRPr lang="ru-RU" sz="1800" b="0" i="0" u="none" strike="noStrike" dirty="0">
                        <a:solidFill>
                          <a:srgbClr val="000000"/>
                        </a:solidFill>
                        <a:effectLst/>
                        <a:latin typeface="Times New Roman" panose="02020603050405020304" pitchFamily="18" charset="0"/>
                      </a:endParaRPr>
                    </a:p>
                  </a:txBody>
                  <a:tcPr marL="72000" marR="72000" marT="7213" marB="0" anchor="ctr"/>
                </a:tc>
                <a:tc>
                  <a:txBody>
                    <a:bodyPr/>
                    <a:lstStyle/>
                    <a:p>
                      <a:pPr algn="r" fontAlgn="ctr"/>
                      <a:r>
                        <a:rPr lang="ru-RU" sz="1800" b="0" i="0" u="none" strike="noStrike" dirty="0" smtClean="0">
                          <a:solidFill>
                            <a:schemeClr val="tx1"/>
                          </a:solidFill>
                          <a:effectLst/>
                          <a:latin typeface="+mn-lt"/>
                        </a:rPr>
                        <a:t>684,4</a:t>
                      </a:r>
                      <a:endParaRPr lang="ru-RU" sz="1800" b="0" i="0" u="none" strike="noStrike" dirty="0">
                        <a:solidFill>
                          <a:schemeClr val="tx1"/>
                        </a:solidFill>
                        <a:effectLst/>
                        <a:latin typeface="+mn-lt"/>
                      </a:endParaRPr>
                    </a:p>
                  </a:txBody>
                  <a:tcPr marL="9525" marR="9525" marT="9525" marB="0" anchor="ctr"/>
                </a:tc>
                <a:tc>
                  <a:txBody>
                    <a:bodyPr/>
                    <a:lstStyle/>
                    <a:p>
                      <a:pPr algn="r" fontAlgn="ctr"/>
                      <a:r>
                        <a:rPr lang="ru-RU" sz="1800" b="0" i="0" u="none" strike="noStrike" dirty="0" smtClean="0">
                          <a:solidFill>
                            <a:schemeClr val="tx1"/>
                          </a:solidFill>
                          <a:effectLst/>
                          <a:latin typeface="+mn-lt"/>
                        </a:rPr>
                        <a:t>605,8</a:t>
                      </a:r>
                      <a:endParaRPr lang="ru-RU" sz="1800" b="0" i="0" u="none" strike="noStrike" dirty="0">
                        <a:solidFill>
                          <a:schemeClr val="tx1"/>
                        </a:solidFill>
                        <a:effectLst/>
                        <a:latin typeface="+mn-lt"/>
                      </a:endParaRPr>
                    </a:p>
                  </a:txBody>
                  <a:tcPr marL="9525" marR="9525" marT="9525" marB="0" anchor="ctr"/>
                </a:tc>
              </a:tr>
              <a:tr h="384223">
                <a:tc>
                  <a:txBody>
                    <a:bodyPr/>
                    <a:lstStyle/>
                    <a:p>
                      <a:pPr algn="l" fontAlgn="ctr"/>
                      <a:r>
                        <a:rPr lang="ru-RU" sz="1800" u="none" strike="noStrike">
                          <a:effectLst/>
                        </a:rPr>
                        <a:t>Индекс промышленного производства, %</a:t>
                      </a:r>
                      <a:endParaRPr lang="ru-RU" sz="1800" b="0" i="0" u="none" strike="noStrike">
                        <a:solidFill>
                          <a:srgbClr val="000000"/>
                        </a:solidFill>
                        <a:effectLst/>
                        <a:latin typeface="Times New Roman" panose="02020603050405020304" pitchFamily="18" charset="0"/>
                      </a:endParaRPr>
                    </a:p>
                  </a:txBody>
                  <a:tcPr marL="72000" marR="72000" marT="7213" marB="0" anchor="ctr"/>
                </a:tc>
                <a:tc>
                  <a:txBody>
                    <a:bodyPr/>
                    <a:lstStyle/>
                    <a:p>
                      <a:pPr algn="r" fontAlgn="ctr"/>
                      <a:r>
                        <a:rPr lang="ru-RU" sz="1800" b="0" i="0" u="none" strike="noStrike" dirty="0" smtClean="0">
                          <a:solidFill>
                            <a:schemeClr val="tx1"/>
                          </a:solidFill>
                          <a:effectLst/>
                          <a:latin typeface="+mn-lt"/>
                        </a:rPr>
                        <a:t>102,9</a:t>
                      </a:r>
                      <a:endParaRPr lang="ru-RU" sz="1800" b="0" i="0" u="none" strike="noStrike" dirty="0">
                        <a:solidFill>
                          <a:schemeClr val="tx1"/>
                        </a:solidFill>
                        <a:effectLst/>
                        <a:latin typeface="+mn-lt"/>
                      </a:endParaRPr>
                    </a:p>
                  </a:txBody>
                  <a:tcPr marL="9525" marR="9525" marT="9525" marB="0" anchor="ctr"/>
                </a:tc>
                <a:tc>
                  <a:txBody>
                    <a:bodyPr/>
                    <a:lstStyle/>
                    <a:p>
                      <a:pPr algn="r" fontAlgn="ctr"/>
                      <a:r>
                        <a:rPr lang="ru-RU" sz="1800" b="0" i="0" u="none" strike="noStrike" dirty="0" smtClean="0">
                          <a:solidFill>
                            <a:schemeClr val="tx1"/>
                          </a:solidFill>
                          <a:effectLst/>
                          <a:latin typeface="+mn-lt"/>
                        </a:rPr>
                        <a:t>96,4</a:t>
                      </a:r>
                      <a:endParaRPr lang="ru-RU" sz="1800" b="0" i="0" u="none" strike="noStrike" dirty="0">
                        <a:solidFill>
                          <a:schemeClr val="tx1"/>
                        </a:solidFill>
                        <a:effectLst/>
                        <a:latin typeface="+mn-lt"/>
                      </a:endParaRPr>
                    </a:p>
                  </a:txBody>
                  <a:tcPr marL="9525" marR="9525" marT="9525" marB="0" anchor="ctr"/>
                </a:tc>
              </a:tr>
              <a:tr h="396231">
                <a:tc>
                  <a:txBody>
                    <a:bodyPr/>
                    <a:lstStyle/>
                    <a:p>
                      <a:pPr algn="l" fontAlgn="ctr"/>
                      <a:r>
                        <a:rPr lang="ru-RU" sz="1800" u="none" strike="noStrike">
                          <a:effectLst/>
                        </a:rPr>
                        <a:t>Сводный индекс потребительских цен, %</a:t>
                      </a:r>
                      <a:endParaRPr lang="ru-RU" sz="1800" b="0" i="0" u="none" strike="noStrike">
                        <a:solidFill>
                          <a:srgbClr val="000000"/>
                        </a:solidFill>
                        <a:effectLst/>
                        <a:latin typeface="Times New Roman" panose="02020603050405020304" pitchFamily="18" charset="0"/>
                      </a:endParaRPr>
                    </a:p>
                  </a:txBody>
                  <a:tcPr marL="72000" marR="72000" marT="7213" marB="0" anchor="ctr"/>
                </a:tc>
                <a:tc>
                  <a:txBody>
                    <a:bodyPr/>
                    <a:lstStyle/>
                    <a:p>
                      <a:pPr algn="r" fontAlgn="ctr"/>
                      <a:r>
                        <a:rPr lang="ru-RU" sz="1800" b="0" i="0" u="none" strike="noStrike" dirty="0" smtClean="0">
                          <a:solidFill>
                            <a:schemeClr val="tx1"/>
                          </a:solidFill>
                          <a:effectLst/>
                          <a:latin typeface="+mn-lt"/>
                        </a:rPr>
                        <a:t>103,8</a:t>
                      </a:r>
                      <a:endParaRPr lang="ru-RU" sz="1800" b="0" i="0" u="none" strike="noStrike" dirty="0">
                        <a:solidFill>
                          <a:schemeClr val="tx1"/>
                        </a:solidFill>
                        <a:effectLst/>
                        <a:latin typeface="+mn-lt"/>
                      </a:endParaRPr>
                    </a:p>
                  </a:txBody>
                  <a:tcPr marL="9525" marR="9525" marT="9525" marB="0" anchor="ctr"/>
                </a:tc>
                <a:tc>
                  <a:txBody>
                    <a:bodyPr/>
                    <a:lstStyle/>
                    <a:p>
                      <a:pPr algn="r" fontAlgn="ctr"/>
                      <a:r>
                        <a:rPr lang="ru-RU" sz="1800" b="0" i="0" u="none" strike="noStrike" dirty="0" smtClean="0">
                          <a:solidFill>
                            <a:schemeClr val="tx1"/>
                          </a:solidFill>
                          <a:effectLst/>
                          <a:latin typeface="+mn-lt"/>
                        </a:rPr>
                        <a:t>104,8</a:t>
                      </a:r>
                      <a:endParaRPr lang="ru-RU" sz="1800" b="0" i="0" u="none" strike="noStrike" dirty="0">
                        <a:solidFill>
                          <a:schemeClr val="tx1"/>
                        </a:solidFill>
                        <a:effectLst/>
                        <a:latin typeface="+mn-lt"/>
                      </a:endParaRPr>
                    </a:p>
                  </a:txBody>
                  <a:tcPr marL="9525" marR="9525" marT="9525" marB="0" anchor="ctr"/>
                </a:tc>
              </a:tr>
              <a:tr h="441179">
                <a:tc>
                  <a:txBody>
                    <a:bodyPr/>
                    <a:lstStyle/>
                    <a:p>
                      <a:pPr algn="l" fontAlgn="ctr"/>
                      <a:r>
                        <a:rPr lang="ru-RU" sz="1800" u="none" strike="noStrike" dirty="0" smtClean="0">
                          <a:effectLst/>
                        </a:rPr>
                        <a:t>Прибыль, млрд </a:t>
                      </a:r>
                      <a:r>
                        <a:rPr lang="ru-RU" sz="1800" u="none" strike="noStrike" dirty="0">
                          <a:effectLst/>
                        </a:rPr>
                        <a:t>рублей</a:t>
                      </a:r>
                      <a:endParaRPr lang="ru-RU" sz="1800" b="0" i="0" u="none" strike="noStrike" dirty="0">
                        <a:solidFill>
                          <a:srgbClr val="000000"/>
                        </a:solidFill>
                        <a:effectLst/>
                        <a:latin typeface="Times New Roman" panose="02020603050405020304" pitchFamily="18" charset="0"/>
                      </a:endParaRPr>
                    </a:p>
                  </a:txBody>
                  <a:tcPr marL="72000" marR="72000" marT="7213" marB="0" anchor="ctr"/>
                </a:tc>
                <a:tc>
                  <a:txBody>
                    <a:bodyPr/>
                    <a:lstStyle/>
                    <a:p>
                      <a:pPr algn="r" fontAlgn="ctr"/>
                      <a:r>
                        <a:rPr lang="ru-RU" sz="1800" b="0" i="0" u="none" strike="noStrike" dirty="0" smtClean="0">
                          <a:solidFill>
                            <a:schemeClr val="tx1"/>
                          </a:solidFill>
                          <a:effectLst/>
                          <a:latin typeface="+mn-lt"/>
                        </a:rPr>
                        <a:t>495,1</a:t>
                      </a:r>
                      <a:endParaRPr lang="ru-RU" sz="1800" b="0" i="0" u="none" strike="noStrike" dirty="0">
                        <a:solidFill>
                          <a:schemeClr val="tx1"/>
                        </a:solidFill>
                        <a:effectLst/>
                        <a:latin typeface="+mn-lt"/>
                      </a:endParaRPr>
                    </a:p>
                  </a:txBody>
                  <a:tcPr marL="9525" marR="9525" marT="9525" marB="0" anchor="ctr"/>
                </a:tc>
                <a:tc>
                  <a:txBody>
                    <a:bodyPr/>
                    <a:lstStyle/>
                    <a:p>
                      <a:pPr algn="r" fontAlgn="ctr"/>
                      <a:r>
                        <a:rPr lang="ru-RU" sz="1800" b="0" i="0" u="none" strike="noStrike" dirty="0" smtClean="0">
                          <a:solidFill>
                            <a:schemeClr val="tx1"/>
                          </a:solidFill>
                          <a:effectLst/>
                          <a:latin typeface="+mn-lt"/>
                        </a:rPr>
                        <a:t>315,4</a:t>
                      </a:r>
                      <a:endParaRPr lang="ru-RU" sz="1800" b="0" i="0" u="none" strike="noStrike" dirty="0">
                        <a:solidFill>
                          <a:schemeClr val="tx1"/>
                        </a:solidFill>
                        <a:effectLst/>
                        <a:latin typeface="+mn-lt"/>
                      </a:endParaRPr>
                    </a:p>
                  </a:txBody>
                  <a:tcPr marL="9525" marR="9525" marT="9525" marB="0" anchor="ctr"/>
                </a:tc>
              </a:tr>
              <a:tr h="374895">
                <a:tc>
                  <a:txBody>
                    <a:bodyPr/>
                    <a:lstStyle/>
                    <a:p>
                      <a:pPr algn="l" fontAlgn="ctr"/>
                      <a:r>
                        <a:rPr lang="ru-RU" sz="1800" u="none" strike="noStrike" dirty="0" smtClean="0">
                          <a:effectLst/>
                        </a:rPr>
                        <a:t>Уровень </a:t>
                      </a:r>
                      <a:r>
                        <a:rPr lang="ru-RU" sz="1800" u="none" strike="noStrike" dirty="0">
                          <a:effectLst/>
                        </a:rPr>
                        <a:t>регистрируемой безработицы, %</a:t>
                      </a:r>
                      <a:endParaRPr lang="ru-RU" sz="1800" b="0" i="0" u="none" strike="noStrike" dirty="0">
                        <a:solidFill>
                          <a:srgbClr val="000000"/>
                        </a:solidFill>
                        <a:effectLst/>
                        <a:latin typeface="Times New Roman" panose="02020603050405020304" pitchFamily="18" charset="0"/>
                      </a:endParaRPr>
                    </a:p>
                  </a:txBody>
                  <a:tcPr marL="72000" marR="72000" marT="7213" marB="0" anchor="ctr"/>
                </a:tc>
                <a:tc>
                  <a:txBody>
                    <a:bodyPr/>
                    <a:lstStyle/>
                    <a:p>
                      <a:pPr algn="r" fontAlgn="ctr"/>
                      <a:r>
                        <a:rPr lang="ru-RU" sz="1800" b="0" i="0" u="none" strike="noStrike" dirty="0" smtClean="0">
                          <a:solidFill>
                            <a:schemeClr val="tx1"/>
                          </a:solidFill>
                          <a:effectLst/>
                          <a:latin typeface="+mn-lt"/>
                        </a:rPr>
                        <a:t>0,7</a:t>
                      </a:r>
                      <a:endParaRPr lang="ru-RU" sz="1800" b="0" i="0" u="none" strike="noStrike" dirty="0">
                        <a:solidFill>
                          <a:schemeClr val="tx1"/>
                        </a:solidFill>
                        <a:effectLst/>
                        <a:latin typeface="+mn-lt"/>
                      </a:endParaRPr>
                    </a:p>
                  </a:txBody>
                  <a:tcPr marL="9525" marR="9525" marT="9525" marB="0" anchor="ctr"/>
                </a:tc>
                <a:tc>
                  <a:txBody>
                    <a:bodyPr/>
                    <a:lstStyle/>
                    <a:p>
                      <a:pPr algn="r" fontAlgn="ctr"/>
                      <a:r>
                        <a:rPr lang="ru-RU" sz="1800" b="0" i="0" u="none" strike="noStrike" dirty="0" smtClean="0">
                          <a:solidFill>
                            <a:schemeClr val="tx1"/>
                          </a:solidFill>
                          <a:effectLst/>
                          <a:latin typeface="+mn-lt"/>
                        </a:rPr>
                        <a:t>1,9</a:t>
                      </a:r>
                      <a:endParaRPr lang="ru-RU" sz="1800" b="0" i="0" u="none" strike="noStrike" dirty="0">
                        <a:solidFill>
                          <a:schemeClr val="tx1"/>
                        </a:solidFill>
                        <a:effectLst/>
                        <a:latin typeface="+mn-lt"/>
                      </a:endParaRPr>
                    </a:p>
                  </a:txBody>
                  <a:tcPr marL="9525" marR="9525" marT="9525" marB="0" anchor="ctr"/>
                </a:tc>
              </a:tr>
            </a:tbl>
          </a:graphicData>
        </a:graphic>
      </p:graphicFrame>
      <p:sp>
        <p:nvSpPr>
          <p:cNvPr id="2" name="TextBox 1"/>
          <p:cNvSpPr txBox="1"/>
          <p:nvPr/>
        </p:nvSpPr>
        <p:spPr>
          <a:xfrm>
            <a:off x="762894" y="5458232"/>
            <a:ext cx="4578596" cy="338554"/>
          </a:xfrm>
          <a:prstGeom prst="rect">
            <a:avLst/>
          </a:prstGeom>
          <a:noFill/>
        </p:spPr>
        <p:txBody>
          <a:bodyPr wrap="square" rtlCol="0">
            <a:spAutoFit/>
          </a:bodyPr>
          <a:lstStyle/>
          <a:p>
            <a:r>
              <a:rPr lang="ru-RU" sz="1600" dirty="0" smtClean="0"/>
              <a:t>*- оценка</a:t>
            </a:r>
          </a:p>
        </p:txBody>
      </p:sp>
    </p:spTree>
    <p:extLst>
      <p:ext uri="{BB962C8B-B14F-4D97-AF65-F5344CB8AC3E}">
        <p14:creationId xmlns:p14="http://schemas.microsoft.com/office/powerpoint/2010/main" val="15631095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2874102969"/>
              </p:ext>
            </p:extLst>
          </p:nvPr>
        </p:nvGraphicFramePr>
        <p:xfrm>
          <a:off x="636139" y="901712"/>
          <a:ext cx="8386069" cy="5715387"/>
        </p:xfrm>
        <a:graphic>
          <a:graphicData uri="http://schemas.openxmlformats.org/drawingml/2006/table">
            <a:tbl>
              <a:tblPr>
                <a:tableStyleId>{616DA210-FB5B-4158-B5E0-FEB733F419BA}</a:tableStyleId>
              </a:tblPr>
              <a:tblGrid>
                <a:gridCol w="6469511"/>
                <a:gridCol w="962025"/>
                <a:gridCol w="954533"/>
              </a:tblGrid>
              <a:tr h="272774">
                <a:tc>
                  <a:txBody>
                    <a:bodyPr/>
                    <a:lstStyle/>
                    <a:p>
                      <a:pPr algn="ctr" fontAlgn="ctr"/>
                      <a:r>
                        <a:rPr lang="ru-RU" sz="1000" b="1" i="0" u="none" strike="noStrike" dirty="0" smtClean="0">
                          <a:solidFill>
                            <a:srgbClr val="000000"/>
                          </a:solidFill>
                          <a:effectLst/>
                          <a:latin typeface="+mn-lt"/>
                        </a:rPr>
                        <a:t>Целевые показатели реализации государственной программы</a:t>
                      </a:r>
                      <a:endParaRPr lang="ru-RU" sz="1000" b="1" i="0" u="none" strike="noStrike" dirty="0">
                        <a:solidFill>
                          <a:srgbClr val="000000"/>
                        </a:solidFill>
                        <a:effectLst/>
                        <a:latin typeface="+mn-lt"/>
                      </a:endParaRPr>
                    </a:p>
                  </a:txBody>
                  <a:tcPr marL="6318" marR="6318" marT="63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1" u="none" strike="noStrike" dirty="0" smtClean="0">
                          <a:solidFill>
                            <a:schemeClr val="tx1"/>
                          </a:solidFill>
                          <a:effectLst/>
                          <a:latin typeface="+mn-lt"/>
                        </a:rPr>
                        <a:t>2020 год</a:t>
                      </a:r>
                    </a:p>
                    <a:p>
                      <a:pPr algn="ctr" fontAlgn="ctr"/>
                      <a:r>
                        <a:rPr lang="ru-RU" sz="900" b="1" u="none" strike="noStrike" dirty="0" smtClean="0">
                          <a:solidFill>
                            <a:schemeClr val="tx1"/>
                          </a:solidFill>
                          <a:effectLst/>
                          <a:latin typeface="+mn-lt"/>
                        </a:rPr>
                        <a:t>(</a:t>
                      </a:r>
                      <a:r>
                        <a:rPr lang="ru-RU" sz="900" b="1" u="none" strike="noStrike" dirty="0">
                          <a:solidFill>
                            <a:schemeClr val="tx1"/>
                          </a:solidFill>
                          <a:effectLst/>
                          <a:latin typeface="+mn-lt"/>
                        </a:rPr>
                        <a:t>план)</a:t>
                      </a:r>
                      <a:endParaRPr lang="ru-RU" sz="900" b="1" i="0" u="none" strike="noStrike" dirty="0">
                        <a:solidFill>
                          <a:schemeClr val="tx1"/>
                        </a:solidFill>
                        <a:effectLst/>
                        <a:latin typeface="+mn-lt"/>
                      </a:endParaRPr>
                    </a:p>
                  </a:txBody>
                  <a:tcPr marL="6318" marR="6318" marT="63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1" u="none" strike="noStrike" dirty="0" smtClean="0">
                          <a:solidFill>
                            <a:schemeClr val="tx1"/>
                          </a:solidFill>
                          <a:effectLst/>
                          <a:latin typeface="+mn-lt"/>
                        </a:rPr>
                        <a:t>2020 </a:t>
                      </a:r>
                      <a:r>
                        <a:rPr lang="ru-RU" sz="900" b="1" u="none" strike="noStrike" dirty="0">
                          <a:solidFill>
                            <a:schemeClr val="tx1"/>
                          </a:solidFill>
                          <a:effectLst/>
                          <a:latin typeface="+mn-lt"/>
                        </a:rPr>
                        <a:t>год </a:t>
                      </a:r>
                      <a:endParaRPr lang="ru-RU" sz="900" b="1" u="none" strike="noStrike" dirty="0" smtClean="0">
                        <a:solidFill>
                          <a:schemeClr val="tx1"/>
                        </a:solidFill>
                        <a:effectLst/>
                        <a:latin typeface="+mn-lt"/>
                      </a:endParaRPr>
                    </a:p>
                    <a:p>
                      <a:pPr algn="ctr" fontAlgn="ctr"/>
                      <a:r>
                        <a:rPr lang="ru-RU" sz="900" b="1" u="none" strike="noStrike" dirty="0" smtClean="0">
                          <a:solidFill>
                            <a:schemeClr val="tx1"/>
                          </a:solidFill>
                          <a:effectLst/>
                          <a:latin typeface="+mn-lt"/>
                        </a:rPr>
                        <a:t>(</a:t>
                      </a:r>
                      <a:r>
                        <a:rPr lang="ru-RU" sz="900" b="1" u="none" strike="noStrike" dirty="0">
                          <a:solidFill>
                            <a:schemeClr val="tx1"/>
                          </a:solidFill>
                          <a:effectLst/>
                          <a:latin typeface="+mn-lt"/>
                        </a:rPr>
                        <a:t>факт)</a:t>
                      </a:r>
                      <a:endParaRPr lang="ru-RU" sz="900" b="1" i="0" u="none" strike="noStrike" dirty="0">
                        <a:solidFill>
                          <a:schemeClr val="tx1"/>
                        </a:solidFill>
                        <a:effectLst/>
                        <a:latin typeface="+mn-lt"/>
                      </a:endParaRPr>
                    </a:p>
                  </a:txBody>
                  <a:tcPr marL="6318" marR="6318" marT="63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89534">
                <a:tc>
                  <a:txBody>
                    <a:bodyPr/>
                    <a:lstStyle/>
                    <a:p>
                      <a:pPr marL="0" algn="l" defTabSz="685800" rtl="0" eaLnBrk="1" fontAlgn="t" latinLnBrk="0" hangingPunct="1"/>
                      <a:r>
                        <a:rPr lang="ru-RU" sz="800" b="0" i="0" u="none" strike="noStrike" kern="1200" dirty="0">
                          <a:solidFill>
                            <a:schemeClr val="tx1"/>
                          </a:solidFill>
                          <a:effectLst/>
                          <a:latin typeface="+mn-lt"/>
                          <a:ea typeface="+mn-ea"/>
                          <a:cs typeface="+mn-cs"/>
                        </a:rPr>
                        <a:t>Доля многоквартирных домов, в которых проведен капитальный ремонт, от общего числа многоквартирных домов, включенных в Региональную программу капитального ремонта общего имущества в многоквартирных домах, расположенных на территории Республики Татарстан на текущий год,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800" b="0" i="0" u="none" strike="noStrike" kern="1200">
                          <a:solidFill>
                            <a:schemeClr val="tx1"/>
                          </a:solidFill>
                          <a:effectLst/>
                          <a:latin typeface="+mn-lt"/>
                          <a:ea typeface="+mn-ea"/>
                          <a:cs typeface="+mn-cs"/>
                        </a:rPr>
                        <a:t>100,0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800" b="0" i="0" u="none" strike="noStrike" kern="1200">
                          <a:solidFill>
                            <a:schemeClr val="tx1"/>
                          </a:solidFill>
                          <a:effectLst/>
                          <a:latin typeface="+mn-lt"/>
                          <a:ea typeface="+mn-ea"/>
                          <a:cs typeface="+mn-cs"/>
                        </a:rPr>
                        <a:t>100,0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9534">
                <a:tc>
                  <a:txBody>
                    <a:bodyPr/>
                    <a:lstStyle/>
                    <a:p>
                      <a:pPr marL="0" algn="l" defTabSz="685800" rtl="0" eaLnBrk="1" fontAlgn="t" latinLnBrk="0" hangingPunct="1"/>
                      <a:r>
                        <a:rPr lang="ru-RU" sz="800" b="0" i="0" u="none" strike="noStrike" kern="1200" dirty="0">
                          <a:solidFill>
                            <a:schemeClr val="tx1"/>
                          </a:solidFill>
                          <a:effectLst/>
                          <a:latin typeface="+mn-lt"/>
                          <a:ea typeface="+mn-ea"/>
                          <a:cs typeface="+mn-cs"/>
                        </a:rPr>
                        <a:t>Доля населения, обеспеченного качественной питьевой водой из систем централизованного водоснабжения, в общей численности населения Республики Татарстан,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800" b="0" i="0" u="none" strike="noStrike" kern="1200">
                          <a:solidFill>
                            <a:schemeClr val="tx1"/>
                          </a:solidFill>
                          <a:effectLst/>
                          <a:latin typeface="+mn-lt"/>
                          <a:ea typeface="+mn-ea"/>
                          <a:cs typeface="+mn-cs"/>
                        </a:rPr>
                        <a:t>96,9</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800" b="0" i="0" u="none" strike="noStrike" kern="1200">
                          <a:solidFill>
                            <a:schemeClr val="tx1"/>
                          </a:solidFill>
                          <a:effectLst/>
                          <a:latin typeface="+mn-lt"/>
                          <a:ea typeface="+mn-ea"/>
                          <a:cs typeface="+mn-cs"/>
                        </a:rPr>
                        <a:t>92,80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9534">
                <a:tc>
                  <a:txBody>
                    <a:bodyPr/>
                    <a:lstStyle/>
                    <a:p>
                      <a:pPr marL="0" algn="l" defTabSz="685800" rtl="0" eaLnBrk="1" fontAlgn="t" latinLnBrk="0" hangingPunct="1"/>
                      <a:r>
                        <a:rPr lang="ru-RU" sz="800" b="0" i="0" u="none" strike="noStrike" kern="1200" dirty="0">
                          <a:solidFill>
                            <a:schemeClr val="tx1"/>
                          </a:solidFill>
                          <a:effectLst/>
                          <a:latin typeface="+mn-lt"/>
                          <a:ea typeface="+mn-ea"/>
                          <a:cs typeface="+mn-cs"/>
                        </a:rPr>
                        <a:t>Доля городского населения, обеспеченного качественной питьевой водой из систем централизованного водоснабжения, в общей численности населения Республики Татарстан,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800" b="0" i="0" u="none" strike="noStrike" kern="1200">
                          <a:solidFill>
                            <a:schemeClr val="tx1"/>
                          </a:solidFill>
                          <a:effectLst/>
                          <a:latin typeface="+mn-lt"/>
                          <a:ea typeface="+mn-ea"/>
                          <a:cs typeface="+mn-cs"/>
                        </a:rPr>
                        <a:t>100,0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800" b="0" i="0" u="none" strike="noStrike" kern="1200">
                          <a:solidFill>
                            <a:schemeClr val="tx1"/>
                          </a:solidFill>
                          <a:effectLst/>
                          <a:latin typeface="+mn-lt"/>
                          <a:ea typeface="+mn-ea"/>
                          <a:cs typeface="+mn-cs"/>
                        </a:rPr>
                        <a:t>96,1</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9534">
                <a:tc>
                  <a:txBody>
                    <a:bodyPr/>
                    <a:lstStyle/>
                    <a:p>
                      <a:pPr marL="0" algn="l" defTabSz="685800" rtl="0" eaLnBrk="1" fontAlgn="t" latinLnBrk="0" hangingPunct="1"/>
                      <a:r>
                        <a:rPr lang="ru-RU" sz="800" b="0" i="0" u="none" strike="noStrike" kern="1200" dirty="0">
                          <a:solidFill>
                            <a:schemeClr val="tx1"/>
                          </a:solidFill>
                          <a:effectLst/>
                          <a:latin typeface="+mn-lt"/>
                          <a:ea typeface="+mn-ea"/>
                          <a:cs typeface="+mn-cs"/>
                        </a:rPr>
                        <a:t>Объем отводимых в </a:t>
                      </a:r>
                      <a:r>
                        <a:rPr lang="ru-RU" sz="800" b="0" i="0" u="none" strike="noStrike" kern="1200" dirty="0" err="1">
                          <a:solidFill>
                            <a:schemeClr val="tx1"/>
                          </a:solidFill>
                          <a:effectLst/>
                          <a:latin typeface="+mn-lt"/>
                          <a:ea typeface="+mn-ea"/>
                          <a:cs typeface="+mn-cs"/>
                        </a:rPr>
                        <a:t>р.Волгу</a:t>
                      </a:r>
                      <a:r>
                        <a:rPr lang="ru-RU" sz="800" b="0" i="0" u="none" strike="noStrike" kern="1200" dirty="0">
                          <a:solidFill>
                            <a:schemeClr val="tx1"/>
                          </a:solidFill>
                          <a:effectLst/>
                          <a:latin typeface="+mn-lt"/>
                          <a:ea typeface="+mn-ea"/>
                          <a:cs typeface="+mn-cs"/>
                        </a:rPr>
                        <a:t> загрязненных сточных вод от объема сточных вод, подлежащих очистке, </a:t>
                      </a:r>
                      <a:r>
                        <a:rPr lang="ru-RU" sz="800" b="0" i="0" u="none" strike="noStrike" kern="1200" dirty="0" err="1">
                          <a:solidFill>
                            <a:schemeClr val="tx1"/>
                          </a:solidFill>
                          <a:effectLst/>
                          <a:latin typeface="+mn-lt"/>
                          <a:ea typeface="+mn-ea"/>
                          <a:cs typeface="+mn-cs"/>
                        </a:rPr>
                        <a:t>куб.км</a:t>
                      </a:r>
                      <a:r>
                        <a:rPr lang="ru-RU" sz="800" b="0" i="0" u="none" strike="noStrike" kern="1200" dirty="0">
                          <a:solidFill>
                            <a:schemeClr val="tx1"/>
                          </a:solidFill>
                          <a:effectLst/>
                          <a:latin typeface="+mn-lt"/>
                          <a:ea typeface="+mn-ea"/>
                          <a:cs typeface="+mn-cs"/>
                        </a:rPr>
                        <a:t>/год</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800" b="0" i="0" u="none" strike="noStrike" kern="1200">
                          <a:solidFill>
                            <a:schemeClr val="tx1"/>
                          </a:solidFill>
                          <a:effectLst/>
                          <a:latin typeface="+mn-lt"/>
                          <a:ea typeface="+mn-ea"/>
                          <a:cs typeface="+mn-cs"/>
                        </a:rPr>
                        <a:t>0,18</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800" b="0" i="0" u="none" strike="noStrike" kern="1200">
                          <a:solidFill>
                            <a:schemeClr val="tx1"/>
                          </a:solidFill>
                          <a:effectLst/>
                          <a:latin typeface="+mn-lt"/>
                          <a:ea typeface="+mn-ea"/>
                          <a:cs typeface="+mn-cs"/>
                        </a:rPr>
                        <a:t>0,18</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9534">
                <a:tc>
                  <a:txBody>
                    <a:bodyPr/>
                    <a:lstStyle/>
                    <a:p>
                      <a:pPr marL="0" algn="l" defTabSz="685800" rtl="0" eaLnBrk="1" fontAlgn="t" latinLnBrk="0" hangingPunct="1"/>
                      <a:r>
                        <a:rPr lang="ru-RU" sz="800" b="0" i="0" u="none" strike="noStrike" kern="1200">
                          <a:solidFill>
                            <a:schemeClr val="tx1"/>
                          </a:solidFill>
                          <a:effectLst/>
                          <a:latin typeface="+mn-lt"/>
                          <a:ea typeface="+mn-ea"/>
                          <a:cs typeface="+mn-cs"/>
                        </a:rPr>
                        <a:t>Прирост мощности очистных сооружений, обеспечивающих сокращение отведения в р.Волгу загрязненных сточных вод, куб.км</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800" b="0" i="0" u="none" strike="noStrike" kern="1200">
                          <a:solidFill>
                            <a:schemeClr val="tx1"/>
                          </a:solidFill>
                          <a:effectLst/>
                          <a:latin typeface="+mn-lt"/>
                          <a:ea typeface="+mn-ea"/>
                          <a:cs typeface="+mn-cs"/>
                        </a:rPr>
                        <a:t>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800" b="0" i="0" u="none" strike="noStrike" kern="1200">
                          <a:solidFill>
                            <a:schemeClr val="tx1"/>
                          </a:solidFill>
                          <a:effectLst/>
                          <a:latin typeface="+mn-lt"/>
                          <a:ea typeface="+mn-ea"/>
                          <a:cs typeface="+mn-cs"/>
                        </a:rPr>
                        <a:t>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9534">
                <a:tc>
                  <a:txBody>
                    <a:bodyPr/>
                    <a:lstStyle/>
                    <a:p>
                      <a:pPr marL="0" algn="l" defTabSz="685800" rtl="0" eaLnBrk="1" fontAlgn="t" latinLnBrk="0" hangingPunct="1"/>
                      <a:r>
                        <a:rPr lang="ru-RU" sz="800" b="0" i="0" u="none" strike="noStrike" kern="1200" dirty="0">
                          <a:solidFill>
                            <a:schemeClr val="tx1"/>
                          </a:solidFill>
                          <a:effectLst/>
                          <a:latin typeface="+mn-lt"/>
                          <a:ea typeface="+mn-ea"/>
                          <a:cs typeface="+mn-cs"/>
                        </a:rPr>
                        <a:t>Удельный расход природного газа в многоквартирных домах с индивидуальными системами газового отопления (в расчете на 1 </a:t>
                      </a:r>
                      <a:r>
                        <a:rPr lang="ru-RU" sz="800" b="0" i="0" u="none" strike="noStrike" kern="1200" dirty="0" err="1">
                          <a:solidFill>
                            <a:schemeClr val="tx1"/>
                          </a:solidFill>
                          <a:effectLst/>
                          <a:latin typeface="+mn-lt"/>
                          <a:ea typeface="+mn-ea"/>
                          <a:cs typeface="+mn-cs"/>
                        </a:rPr>
                        <a:t>кв.метр</a:t>
                      </a:r>
                      <a:r>
                        <a:rPr lang="ru-RU" sz="800" b="0" i="0" u="none" strike="noStrike" kern="1200" dirty="0">
                          <a:solidFill>
                            <a:schemeClr val="tx1"/>
                          </a:solidFill>
                          <a:effectLst/>
                          <a:latin typeface="+mn-lt"/>
                          <a:ea typeface="+mn-ea"/>
                          <a:cs typeface="+mn-cs"/>
                        </a:rPr>
                        <a:t> общей площади), </a:t>
                      </a:r>
                      <a:r>
                        <a:rPr lang="ru-RU" sz="800" b="0" i="0" u="none" strike="noStrike" kern="1200" dirty="0" err="1">
                          <a:solidFill>
                            <a:schemeClr val="tx1"/>
                          </a:solidFill>
                          <a:effectLst/>
                          <a:latin typeface="+mn-lt"/>
                          <a:ea typeface="+mn-ea"/>
                          <a:cs typeface="+mn-cs"/>
                        </a:rPr>
                        <a:t>куб.метров</a:t>
                      </a:r>
                      <a:r>
                        <a:rPr lang="ru-RU" sz="800" b="0" i="0" u="none" strike="noStrike" kern="1200" dirty="0">
                          <a:solidFill>
                            <a:schemeClr val="tx1"/>
                          </a:solidFill>
                          <a:effectLst/>
                          <a:latin typeface="+mn-lt"/>
                          <a:ea typeface="+mn-ea"/>
                          <a:cs typeface="+mn-cs"/>
                        </a:rPr>
                        <a:t>/</a:t>
                      </a:r>
                      <a:r>
                        <a:rPr lang="ru-RU" sz="800" b="0" i="0" u="none" strike="noStrike" kern="1200" dirty="0" err="1">
                          <a:solidFill>
                            <a:schemeClr val="tx1"/>
                          </a:solidFill>
                          <a:effectLst/>
                          <a:latin typeface="+mn-lt"/>
                          <a:ea typeface="+mn-ea"/>
                          <a:cs typeface="+mn-cs"/>
                        </a:rPr>
                        <a:t>кв.метр</a:t>
                      </a:r>
                      <a:endParaRPr lang="ru-RU" sz="800" b="0" i="0" u="none" strike="noStrike" kern="1200" dirty="0">
                        <a:solidFill>
                          <a:schemeClr val="tx1"/>
                        </a:solidFill>
                        <a:effectLst/>
                        <a:latin typeface="+mn-lt"/>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29,3</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800" b="0" i="0" u="none" strike="noStrike" kern="1200">
                          <a:solidFill>
                            <a:schemeClr val="tx1"/>
                          </a:solidFill>
                          <a:effectLst/>
                          <a:latin typeface="+mn-lt"/>
                          <a:ea typeface="+mn-ea"/>
                          <a:cs typeface="+mn-cs"/>
                        </a:rPr>
                        <a:t>29,4</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9534">
                <a:tc>
                  <a:txBody>
                    <a:bodyPr/>
                    <a:lstStyle/>
                    <a:p>
                      <a:pPr marL="0" algn="l" defTabSz="685800" rtl="0" eaLnBrk="1" fontAlgn="t" latinLnBrk="0" hangingPunct="1"/>
                      <a:r>
                        <a:rPr lang="ru-RU" sz="800" b="0" i="0" u="none" strike="noStrike" kern="1200">
                          <a:solidFill>
                            <a:schemeClr val="tx1"/>
                          </a:solidFill>
                          <a:effectLst/>
                          <a:latin typeface="+mn-lt"/>
                          <a:ea typeface="+mn-ea"/>
                          <a:cs typeface="+mn-cs"/>
                        </a:rPr>
                        <a:t>Удельный расход природного газа в многоквартирных домах с иными системами  отопления   (в расчете на 1 жителя), куб.метров /человека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154,0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800" b="0" i="0" u="none" strike="noStrike" kern="1200">
                          <a:solidFill>
                            <a:schemeClr val="tx1"/>
                          </a:solidFill>
                          <a:effectLst/>
                          <a:latin typeface="+mn-lt"/>
                          <a:ea typeface="+mn-ea"/>
                          <a:cs typeface="+mn-cs"/>
                        </a:rPr>
                        <a:t>154,0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9534">
                <a:tc>
                  <a:txBody>
                    <a:bodyPr/>
                    <a:lstStyle/>
                    <a:p>
                      <a:pPr marL="0" algn="l" defTabSz="685800" rtl="0" eaLnBrk="1" fontAlgn="t" latinLnBrk="0" hangingPunct="1"/>
                      <a:r>
                        <a:rPr lang="ru-RU" sz="800" b="0" i="0" u="none" strike="noStrike" kern="1200" dirty="0">
                          <a:solidFill>
                            <a:schemeClr val="tx1"/>
                          </a:solidFill>
                          <a:effectLst/>
                          <a:latin typeface="+mn-lt"/>
                          <a:ea typeface="+mn-ea"/>
                          <a:cs typeface="+mn-cs"/>
                        </a:rPr>
                        <a:t>Удельный расход электрической энергии, используемой при передаче тепловой энергии в системах теплоснабжения, кВт × ч/Гкал</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800" b="0" i="0" u="none" strike="noStrike" kern="1200">
                          <a:solidFill>
                            <a:schemeClr val="tx1"/>
                          </a:solidFill>
                          <a:effectLst/>
                          <a:latin typeface="+mn-lt"/>
                          <a:ea typeface="+mn-ea"/>
                          <a:cs typeface="+mn-cs"/>
                        </a:rPr>
                        <a:t>22,2</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22,2</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9534">
                <a:tc>
                  <a:txBody>
                    <a:bodyPr/>
                    <a:lstStyle/>
                    <a:p>
                      <a:pPr marL="0" algn="l" defTabSz="685800" rtl="0" eaLnBrk="1" fontAlgn="t" latinLnBrk="0" hangingPunct="1"/>
                      <a:r>
                        <a:rPr lang="ru-RU" sz="800" b="0" i="0" u="none" strike="noStrike" kern="1200" dirty="0">
                          <a:solidFill>
                            <a:schemeClr val="tx1"/>
                          </a:solidFill>
                          <a:effectLst/>
                          <a:latin typeface="+mn-lt"/>
                          <a:ea typeface="+mn-ea"/>
                          <a:cs typeface="+mn-cs"/>
                        </a:rPr>
                        <a:t>Доля утечек и неучтенного расхода воды к общему объему подачи во-   </a:t>
                      </a:r>
                      <a:r>
                        <a:rPr lang="ru-RU" sz="800" b="0" i="0" u="none" strike="noStrike" kern="1200" dirty="0" err="1">
                          <a:solidFill>
                            <a:schemeClr val="tx1"/>
                          </a:solidFill>
                          <a:effectLst/>
                          <a:latin typeface="+mn-lt"/>
                          <a:ea typeface="+mn-ea"/>
                          <a:cs typeface="+mn-cs"/>
                        </a:rPr>
                        <a:t>ды</a:t>
                      </a:r>
                      <a:r>
                        <a:rPr lang="ru-RU" sz="800" b="0" i="0" u="none" strike="noStrike" kern="1200" dirty="0">
                          <a:solidFill>
                            <a:schemeClr val="tx1"/>
                          </a:solidFill>
                          <a:effectLst/>
                          <a:latin typeface="+mn-lt"/>
                          <a:ea typeface="+mn-ea"/>
                          <a:cs typeface="+mn-cs"/>
                        </a:rPr>
                        <a: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800" b="0" i="0" u="none" strike="noStrike" kern="1200">
                          <a:solidFill>
                            <a:schemeClr val="tx1"/>
                          </a:solidFill>
                          <a:effectLst/>
                          <a:latin typeface="+mn-lt"/>
                          <a:ea typeface="+mn-ea"/>
                          <a:cs typeface="+mn-cs"/>
                        </a:rPr>
                        <a:t>14,5</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14,5</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9534">
                <a:tc>
                  <a:txBody>
                    <a:bodyPr/>
                    <a:lstStyle/>
                    <a:p>
                      <a:pPr marL="0" algn="l" defTabSz="685800" rtl="0" eaLnBrk="1" fontAlgn="t" latinLnBrk="0" hangingPunct="1"/>
                      <a:r>
                        <a:rPr lang="ru-RU" sz="800" b="0" i="0" u="none" strike="noStrike" kern="1200" dirty="0">
                          <a:solidFill>
                            <a:schemeClr val="tx1"/>
                          </a:solidFill>
                          <a:effectLst/>
                          <a:latin typeface="+mn-lt"/>
                          <a:ea typeface="+mn-ea"/>
                          <a:cs typeface="+mn-cs"/>
                        </a:rPr>
                        <a:t>Удельный расход электрической энергии,   используемой  для передачи (транспортировки) воды в системах водоснабжения (на 1 </a:t>
                      </a:r>
                      <a:r>
                        <a:rPr lang="ru-RU" sz="800" b="0" i="0" u="none" strike="noStrike" kern="1200" dirty="0" err="1">
                          <a:solidFill>
                            <a:schemeClr val="tx1"/>
                          </a:solidFill>
                          <a:effectLst/>
                          <a:latin typeface="+mn-lt"/>
                          <a:ea typeface="+mn-ea"/>
                          <a:cs typeface="+mn-cs"/>
                        </a:rPr>
                        <a:t>куб.метр</a:t>
                      </a:r>
                      <a:r>
                        <a:rPr lang="ru-RU" sz="800" b="0" i="0" u="none" strike="noStrike" kern="1200" dirty="0">
                          <a:solidFill>
                            <a:schemeClr val="tx1"/>
                          </a:solidFill>
                          <a:effectLst/>
                          <a:latin typeface="+mn-lt"/>
                          <a:ea typeface="+mn-ea"/>
                          <a:cs typeface="+mn-cs"/>
                        </a:rPr>
                        <a:t>), кВт × ч/ </a:t>
                      </a:r>
                      <a:r>
                        <a:rPr lang="ru-RU" sz="800" b="0" i="0" u="none" strike="noStrike" kern="1200" dirty="0" err="1">
                          <a:solidFill>
                            <a:schemeClr val="tx1"/>
                          </a:solidFill>
                          <a:effectLst/>
                          <a:latin typeface="+mn-lt"/>
                          <a:ea typeface="+mn-ea"/>
                          <a:cs typeface="+mn-cs"/>
                        </a:rPr>
                        <a:t>куб.метр</a:t>
                      </a:r>
                      <a:endParaRPr lang="ru-RU" sz="800" b="0" i="0" u="none" strike="noStrike" kern="1200" dirty="0">
                        <a:solidFill>
                          <a:schemeClr val="tx1"/>
                        </a:solidFill>
                        <a:effectLst/>
                        <a:latin typeface="+mn-lt"/>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800" b="0" i="0" u="none" strike="noStrike" kern="1200">
                          <a:solidFill>
                            <a:schemeClr val="tx1"/>
                          </a:solidFill>
                          <a:effectLst/>
                          <a:latin typeface="+mn-lt"/>
                          <a:ea typeface="+mn-ea"/>
                          <a:cs typeface="+mn-cs"/>
                        </a:rPr>
                        <a:t>1,2</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1,2</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9534">
                <a:tc>
                  <a:txBody>
                    <a:bodyPr/>
                    <a:lstStyle/>
                    <a:p>
                      <a:pPr marL="0" algn="l" defTabSz="685800" rtl="0" eaLnBrk="1" fontAlgn="t" latinLnBrk="0" hangingPunct="1"/>
                      <a:r>
                        <a:rPr lang="ru-RU" sz="800" b="0" i="0" u="none" strike="noStrike" kern="1200" dirty="0">
                          <a:solidFill>
                            <a:schemeClr val="tx1"/>
                          </a:solidFill>
                          <a:effectLst/>
                          <a:latin typeface="+mn-lt"/>
                          <a:ea typeface="+mn-ea"/>
                          <a:cs typeface="+mn-cs"/>
                        </a:rPr>
                        <a:t>Удельный расход электрической энергии,  используемой   в     системах водоотведения  (на 1 </a:t>
                      </a:r>
                      <a:r>
                        <a:rPr lang="ru-RU" sz="800" b="0" i="0" u="none" strike="noStrike" kern="1200" dirty="0" err="1">
                          <a:solidFill>
                            <a:schemeClr val="tx1"/>
                          </a:solidFill>
                          <a:effectLst/>
                          <a:latin typeface="+mn-lt"/>
                          <a:ea typeface="+mn-ea"/>
                          <a:cs typeface="+mn-cs"/>
                        </a:rPr>
                        <a:t>куб.метр</a:t>
                      </a:r>
                      <a:r>
                        <a:rPr lang="ru-RU" sz="800" b="0" i="0" u="none" strike="noStrike" kern="1200" dirty="0">
                          <a:solidFill>
                            <a:schemeClr val="tx1"/>
                          </a:solidFill>
                          <a:effectLst/>
                          <a:latin typeface="+mn-lt"/>
                          <a:ea typeface="+mn-ea"/>
                          <a:cs typeface="+mn-cs"/>
                        </a:rPr>
                        <a:t>), кВт ×ч/</a:t>
                      </a:r>
                      <a:r>
                        <a:rPr lang="ru-RU" sz="800" b="0" i="0" u="none" strike="noStrike" kern="1200" dirty="0" err="1">
                          <a:solidFill>
                            <a:schemeClr val="tx1"/>
                          </a:solidFill>
                          <a:effectLst/>
                          <a:latin typeface="+mn-lt"/>
                          <a:ea typeface="+mn-ea"/>
                          <a:cs typeface="+mn-cs"/>
                        </a:rPr>
                        <a:t>куб.метр</a:t>
                      </a:r>
                      <a:endParaRPr lang="ru-RU" sz="800" b="0" i="0" u="none" strike="noStrike" kern="1200" dirty="0">
                        <a:solidFill>
                          <a:schemeClr val="tx1"/>
                        </a:solidFill>
                        <a:effectLst/>
                        <a:latin typeface="+mn-lt"/>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800" b="0" i="0" u="none" strike="noStrike" kern="1200">
                          <a:solidFill>
                            <a:schemeClr val="tx1"/>
                          </a:solidFill>
                          <a:effectLst/>
                          <a:latin typeface="+mn-lt"/>
                          <a:ea typeface="+mn-ea"/>
                          <a:cs typeface="+mn-cs"/>
                        </a:rPr>
                        <a:t>0,9</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0,9</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9534">
                <a:tc>
                  <a:txBody>
                    <a:bodyPr/>
                    <a:lstStyle/>
                    <a:p>
                      <a:pPr marL="0" algn="l" defTabSz="685800" rtl="0" eaLnBrk="1" fontAlgn="t" latinLnBrk="0" hangingPunct="1"/>
                      <a:r>
                        <a:rPr lang="ru-RU" sz="800" b="0" i="0" u="none" strike="noStrike" kern="1200">
                          <a:solidFill>
                            <a:schemeClr val="tx1"/>
                          </a:solidFill>
                          <a:effectLst/>
                          <a:latin typeface="+mn-lt"/>
                          <a:ea typeface="+mn-ea"/>
                          <a:cs typeface="+mn-cs"/>
                        </a:rPr>
                        <a:t>Удельный суммарный расход энергетических ресурсов в многоквартирных домах, кг у.т./кв.метр</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800" b="0" i="0" u="none" strike="noStrike" kern="1200">
                          <a:solidFill>
                            <a:schemeClr val="tx1"/>
                          </a:solidFill>
                          <a:effectLst/>
                          <a:latin typeface="+mn-lt"/>
                          <a:ea typeface="+mn-ea"/>
                          <a:cs typeface="+mn-cs"/>
                        </a:rPr>
                        <a:t>49,0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49,0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9534">
                <a:tc>
                  <a:txBody>
                    <a:bodyPr/>
                    <a:lstStyle/>
                    <a:p>
                      <a:pPr marL="0" algn="l" defTabSz="685800" rtl="0" eaLnBrk="1" fontAlgn="t" latinLnBrk="0" hangingPunct="1"/>
                      <a:r>
                        <a:rPr lang="ru-RU" sz="800" b="0" i="0" u="none" strike="noStrike" kern="1200">
                          <a:solidFill>
                            <a:schemeClr val="tx1"/>
                          </a:solidFill>
                          <a:effectLst/>
                          <a:latin typeface="+mn-lt"/>
                          <a:ea typeface="+mn-ea"/>
                          <a:cs typeface="+mn-cs"/>
                        </a:rPr>
                        <a:t>Удельный   расход тепловой энергии в многоквартирных домах (в расчете на 1 кв.метр общей площади), Гкал/кв.метр</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800" b="0" i="0" u="none" strike="noStrike" kern="1200">
                          <a:solidFill>
                            <a:schemeClr val="tx1"/>
                          </a:solidFill>
                          <a:effectLst/>
                          <a:latin typeface="+mn-lt"/>
                          <a:ea typeface="+mn-ea"/>
                          <a:cs typeface="+mn-cs"/>
                        </a:rPr>
                        <a:t>0,2</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0,2</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9534">
                <a:tc>
                  <a:txBody>
                    <a:bodyPr/>
                    <a:lstStyle/>
                    <a:p>
                      <a:pPr marL="0" algn="l" defTabSz="685800" rtl="0" eaLnBrk="1" fontAlgn="t" latinLnBrk="0" hangingPunct="1"/>
                      <a:r>
                        <a:rPr lang="ru-RU" sz="800" b="0" i="0" u="none" strike="noStrike" kern="1200" dirty="0">
                          <a:solidFill>
                            <a:schemeClr val="tx1"/>
                          </a:solidFill>
                          <a:effectLst/>
                          <a:latin typeface="+mn-lt"/>
                          <a:ea typeface="+mn-ea"/>
                          <a:cs typeface="+mn-cs"/>
                        </a:rPr>
                        <a:t>Удельный   расход  холодной    воды в многоквартирных домах (в расчете на 1 жителя), </a:t>
                      </a:r>
                      <a:r>
                        <a:rPr lang="ru-RU" sz="800" b="0" i="0" u="none" strike="noStrike" kern="1200" dirty="0" err="1">
                          <a:solidFill>
                            <a:schemeClr val="tx1"/>
                          </a:solidFill>
                          <a:effectLst/>
                          <a:latin typeface="+mn-lt"/>
                          <a:ea typeface="+mn-ea"/>
                          <a:cs typeface="+mn-cs"/>
                        </a:rPr>
                        <a:t>куб.метров</a:t>
                      </a:r>
                      <a:r>
                        <a:rPr lang="ru-RU" sz="800" b="0" i="0" u="none" strike="noStrike" kern="1200" dirty="0">
                          <a:solidFill>
                            <a:schemeClr val="tx1"/>
                          </a:solidFill>
                          <a:effectLst/>
                          <a:latin typeface="+mn-lt"/>
                          <a:ea typeface="+mn-ea"/>
                          <a:cs typeface="+mn-cs"/>
                        </a:rPr>
                        <a:t>/человека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800" b="0" i="0" u="none" strike="noStrike" kern="1200">
                          <a:solidFill>
                            <a:schemeClr val="tx1"/>
                          </a:solidFill>
                          <a:effectLst/>
                          <a:latin typeface="+mn-lt"/>
                          <a:ea typeface="+mn-ea"/>
                          <a:cs typeface="+mn-cs"/>
                        </a:rPr>
                        <a:t>35,4</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35,4</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9534">
                <a:tc>
                  <a:txBody>
                    <a:bodyPr/>
                    <a:lstStyle/>
                    <a:p>
                      <a:pPr marL="0" algn="l" defTabSz="685800" rtl="0" eaLnBrk="1" fontAlgn="t" latinLnBrk="0" hangingPunct="1"/>
                      <a:r>
                        <a:rPr lang="ru-RU" sz="800" b="0" i="0" u="none" strike="noStrike" kern="1200" dirty="0">
                          <a:solidFill>
                            <a:schemeClr val="tx1"/>
                          </a:solidFill>
                          <a:effectLst/>
                          <a:latin typeface="+mn-lt"/>
                          <a:ea typeface="+mn-ea"/>
                          <a:cs typeface="+mn-cs"/>
                        </a:rPr>
                        <a:t>Удельный расход горячей воды в многоквартирных домах (в расчете на 1 жителя), </a:t>
                      </a:r>
                      <a:r>
                        <a:rPr lang="ru-RU" sz="800" b="0" i="0" u="none" strike="noStrike" kern="1200" dirty="0" err="1">
                          <a:solidFill>
                            <a:schemeClr val="tx1"/>
                          </a:solidFill>
                          <a:effectLst/>
                          <a:latin typeface="+mn-lt"/>
                          <a:ea typeface="+mn-ea"/>
                          <a:cs typeface="+mn-cs"/>
                        </a:rPr>
                        <a:t>куб.метров</a:t>
                      </a:r>
                      <a:r>
                        <a:rPr lang="ru-RU" sz="800" b="0" i="0" u="none" strike="noStrike" kern="1200" dirty="0">
                          <a:solidFill>
                            <a:schemeClr val="tx1"/>
                          </a:solidFill>
                          <a:effectLst/>
                          <a:latin typeface="+mn-lt"/>
                          <a:ea typeface="+mn-ea"/>
                          <a:cs typeface="+mn-cs"/>
                        </a:rPr>
                        <a:t>/человека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800" b="0" i="0" u="none" strike="noStrike" kern="1200">
                          <a:solidFill>
                            <a:schemeClr val="tx1"/>
                          </a:solidFill>
                          <a:effectLst/>
                          <a:latin typeface="+mn-lt"/>
                          <a:ea typeface="+mn-ea"/>
                          <a:cs typeface="+mn-cs"/>
                        </a:rPr>
                        <a:t>17,3</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17,3</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9534">
                <a:tc>
                  <a:txBody>
                    <a:bodyPr/>
                    <a:lstStyle/>
                    <a:p>
                      <a:pPr marL="0" algn="l" defTabSz="685800" rtl="0" eaLnBrk="1" fontAlgn="t" latinLnBrk="0" hangingPunct="1"/>
                      <a:r>
                        <a:rPr lang="ru-RU" sz="800" b="0" i="0" u="none" strike="noStrike" kern="1200">
                          <a:solidFill>
                            <a:schemeClr val="tx1"/>
                          </a:solidFill>
                          <a:effectLst/>
                          <a:latin typeface="+mn-lt"/>
                          <a:ea typeface="+mn-ea"/>
                          <a:cs typeface="+mn-cs"/>
                        </a:rPr>
                        <a:t>Удельный расход электрической энергии в многоквартирных домах (в расчете на 1 кв.метр общей площади), кВт × ч/кв.метр</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800" b="0" i="0" u="none" strike="noStrike" kern="1200">
                          <a:solidFill>
                            <a:schemeClr val="tx1"/>
                          </a:solidFill>
                          <a:effectLst/>
                          <a:latin typeface="+mn-lt"/>
                          <a:ea typeface="+mn-ea"/>
                          <a:cs typeface="+mn-cs"/>
                        </a:rPr>
                        <a:t>32,7</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32,7</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9534">
                <a:tc>
                  <a:txBody>
                    <a:bodyPr/>
                    <a:lstStyle/>
                    <a:p>
                      <a:pPr marL="0" algn="l" defTabSz="685800" rtl="0" eaLnBrk="1" fontAlgn="t" latinLnBrk="0" hangingPunct="1"/>
                      <a:r>
                        <a:rPr lang="ru-RU" sz="800" b="0" i="0" u="none" strike="noStrike" kern="1200" dirty="0">
                          <a:solidFill>
                            <a:schemeClr val="tx1"/>
                          </a:solidFill>
                          <a:effectLst/>
                          <a:latin typeface="+mn-lt"/>
                          <a:ea typeface="+mn-ea"/>
                          <a:cs typeface="+mn-cs"/>
                        </a:rPr>
                        <a:t>Удельный расход электрической энергии в системах уличного освещения на 1 кв. метр освещаемой площади, </a:t>
                      </a:r>
                      <a:r>
                        <a:rPr lang="ru-RU" sz="800" b="0" i="0" u="none" strike="noStrike" kern="1200" dirty="0" err="1">
                          <a:solidFill>
                            <a:schemeClr val="tx1"/>
                          </a:solidFill>
                          <a:effectLst/>
                          <a:latin typeface="+mn-lt"/>
                          <a:ea typeface="+mn-ea"/>
                          <a:cs typeface="+mn-cs"/>
                        </a:rPr>
                        <a:t>кВт∙ч</a:t>
                      </a:r>
                      <a:r>
                        <a:rPr lang="ru-RU" sz="800" b="0" i="0" u="none" strike="noStrike" kern="1200" dirty="0">
                          <a:solidFill>
                            <a:schemeClr val="tx1"/>
                          </a:solidFill>
                          <a:effectLst/>
                          <a:latin typeface="+mn-lt"/>
                          <a:ea typeface="+mn-ea"/>
                          <a:cs typeface="+mn-cs"/>
                        </a:rPr>
                        <a:t>/кв. м.</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800" b="0" i="0" u="none" strike="noStrike" kern="1200">
                          <a:solidFill>
                            <a:schemeClr val="tx1"/>
                          </a:solidFill>
                          <a:effectLst/>
                          <a:latin typeface="+mn-lt"/>
                          <a:ea typeface="+mn-ea"/>
                          <a:cs typeface="+mn-cs"/>
                        </a:rPr>
                        <a:t>3,5</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800" b="0" i="0" u="none" strike="noStrike" kern="1200">
                          <a:solidFill>
                            <a:schemeClr val="tx1"/>
                          </a:solidFill>
                          <a:effectLst/>
                          <a:latin typeface="+mn-lt"/>
                          <a:ea typeface="+mn-ea"/>
                          <a:cs typeface="+mn-cs"/>
                        </a:rPr>
                        <a:t>3,5</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9534">
                <a:tc>
                  <a:txBody>
                    <a:bodyPr/>
                    <a:lstStyle/>
                    <a:p>
                      <a:pPr marL="0" algn="l" defTabSz="685800" rtl="0" eaLnBrk="1" fontAlgn="t" latinLnBrk="0" hangingPunct="1"/>
                      <a:r>
                        <a:rPr lang="ru-RU" sz="800" b="0" i="0" u="none" strike="noStrike" kern="1200" dirty="0">
                          <a:solidFill>
                            <a:schemeClr val="tx1"/>
                          </a:solidFill>
                          <a:effectLst/>
                          <a:latin typeface="+mn-lt"/>
                          <a:ea typeface="+mn-ea"/>
                          <a:cs typeface="+mn-cs"/>
                        </a:rPr>
                        <a:t>Удельный вес потерь тепловой энергии в общем количестве поданного в сеть тепла,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800" b="0" i="0" u="none" strike="noStrike" kern="1200">
                          <a:solidFill>
                            <a:schemeClr val="tx1"/>
                          </a:solidFill>
                          <a:effectLst/>
                          <a:latin typeface="+mn-lt"/>
                          <a:ea typeface="+mn-ea"/>
                          <a:cs typeface="+mn-cs"/>
                        </a:rPr>
                        <a:t>5,3</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800" b="0" i="0" u="none" strike="noStrike" kern="1200">
                          <a:solidFill>
                            <a:schemeClr val="tx1"/>
                          </a:solidFill>
                          <a:effectLst/>
                          <a:latin typeface="+mn-lt"/>
                          <a:ea typeface="+mn-ea"/>
                          <a:cs typeface="+mn-cs"/>
                        </a:rPr>
                        <a:t>5,3</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9534">
                <a:tc>
                  <a:txBody>
                    <a:bodyPr/>
                    <a:lstStyle/>
                    <a:p>
                      <a:pPr marL="0" algn="l" defTabSz="685800" rtl="0" eaLnBrk="1" fontAlgn="t" latinLnBrk="0" hangingPunct="1"/>
                      <a:r>
                        <a:rPr lang="ru-RU" sz="800" b="0" i="0" u="none" strike="noStrike" kern="1200" dirty="0">
                          <a:solidFill>
                            <a:schemeClr val="tx1"/>
                          </a:solidFill>
                          <a:effectLst/>
                          <a:latin typeface="+mn-lt"/>
                          <a:ea typeface="+mn-ea"/>
                          <a:cs typeface="+mn-cs"/>
                        </a:rPr>
                        <a:t>Уровень износа коммунальной инфраструктуры,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800" b="0" i="0" u="none" strike="noStrike" kern="1200">
                          <a:solidFill>
                            <a:schemeClr val="tx1"/>
                          </a:solidFill>
                          <a:effectLst/>
                          <a:latin typeface="+mn-lt"/>
                          <a:ea typeface="+mn-ea"/>
                          <a:cs typeface="+mn-cs"/>
                        </a:rPr>
                        <a:t>46,1</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800" b="0" i="0" u="none" strike="noStrike" kern="1200">
                          <a:solidFill>
                            <a:schemeClr val="tx1"/>
                          </a:solidFill>
                          <a:effectLst/>
                          <a:latin typeface="+mn-lt"/>
                          <a:ea typeface="+mn-ea"/>
                          <a:cs typeface="+mn-cs"/>
                        </a:rPr>
                        <a:t>46,1</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9534">
                <a:tc>
                  <a:txBody>
                    <a:bodyPr/>
                    <a:lstStyle/>
                    <a:p>
                      <a:pPr marL="0" algn="l" defTabSz="685800" rtl="0" eaLnBrk="1" fontAlgn="t" latinLnBrk="0" hangingPunct="1"/>
                      <a:r>
                        <a:rPr lang="ru-RU" sz="800" b="0" i="0" u="none" strike="noStrike" kern="1200" dirty="0">
                          <a:solidFill>
                            <a:schemeClr val="tx1"/>
                          </a:solidFill>
                          <a:effectLst/>
                          <a:latin typeface="+mn-lt"/>
                          <a:ea typeface="+mn-ea"/>
                          <a:cs typeface="+mn-cs"/>
                        </a:rPr>
                        <a:t>Доля площади жилищного фонда, обеспеченного всеми видами благоустройства, в общей площади жилищного фонда Республики Татарстан,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800" b="0" i="0" u="none" strike="noStrike" kern="1200">
                          <a:solidFill>
                            <a:schemeClr val="tx1"/>
                          </a:solidFill>
                          <a:effectLst/>
                          <a:latin typeface="+mn-lt"/>
                          <a:ea typeface="+mn-ea"/>
                          <a:cs typeface="+mn-cs"/>
                        </a:rPr>
                        <a:t>81,4</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800" b="0" i="0" u="none" strike="noStrike" kern="1200">
                          <a:solidFill>
                            <a:schemeClr val="tx1"/>
                          </a:solidFill>
                          <a:effectLst/>
                          <a:latin typeface="+mn-lt"/>
                          <a:ea typeface="+mn-ea"/>
                          <a:cs typeface="+mn-cs"/>
                        </a:rPr>
                        <a:t>81,4</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9534">
                <a:tc>
                  <a:txBody>
                    <a:bodyPr/>
                    <a:lstStyle/>
                    <a:p>
                      <a:pPr marL="0" algn="l" defTabSz="685800" rtl="0" eaLnBrk="1" fontAlgn="t" latinLnBrk="0" hangingPunct="1"/>
                      <a:r>
                        <a:rPr lang="ru-RU" sz="800" b="0" i="0" u="none" strike="noStrike" kern="1200" dirty="0">
                          <a:solidFill>
                            <a:schemeClr val="tx1"/>
                          </a:solidFill>
                          <a:effectLst/>
                          <a:latin typeface="+mn-lt"/>
                          <a:ea typeface="+mn-ea"/>
                          <a:cs typeface="+mn-cs"/>
                        </a:rPr>
                        <a:t>Объем работ, выполненных по виду деятельности «Строительство», в сопоставимых ценах к соответствующему периоду предыдущего года,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800" b="0" i="0" u="none" strike="noStrike" kern="1200">
                          <a:solidFill>
                            <a:schemeClr val="tx1"/>
                          </a:solidFill>
                          <a:effectLst/>
                          <a:latin typeface="+mn-lt"/>
                          <a:ea typeface="+mn-ea"/>
                          <a:cs typeface="+mn-cs"/>
                        </a:rPr>
                        <a:t>100,2</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800" b="0" i="0" u="none" strike="noStrike" kern="1200">
                          <a:solidFill>
                            <a:schemeClr val="tx1"/>
                          </a:solidFill>
                          <a:effectLst/>
                          <a:latin typeface="+mn-lt"/>
                          <a:ea typeface="+mn-ea"/>
                          <a:cs typeface="+mn-cs"/>
                        </a:rPr>
                        <a:t>96,0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9534">
                <a:tc>
                  <a:txBody>
                    <a:bodyPr/>
                    <a:lstStyle/>
                    <a:p>
                      <a:pPr marL="0" algn="l" defTabSz="685800" rtl="0" eaLnBrk="1" fontAlgn="t" latinLnBrk="0" hangingPunct="1"/>
                      <a:r>
                        <a:rPr lang="ru-RU" sz="800" b="0" i="0" u="none" strike="noStrike" kern="1200" dirty="0">
                          <a:solidFill>
                            <a:schemeClr val="tx1"/>
                          </a:solidFill>
                          <a:effectLst/>
                          <a:latin typeface="+mn-lt"/>
                          <a:ea typeface="+mn-ea"/>
                          <a:cs typeface="+mn-cs"/>
                        </a:rPr>
                        <a:t>Доля убыточных предприятий строительства в общем количестве предприятий строительства,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800" b="0" i="0" u="none" strike="noStrike" kern="1200">
                          <a:solidFill>
                            <a:schemeClr val="tx1"/>
                          </a:solidFill>
                          <a:effectLst/>
                          <a:latin typeface="+mn-lt"/>
                          <a:ea typeface="+mn-ea"/>
                          <a:cs typeface="+mn-cs"/>
                        </a:rPr>
                        <a:t>23,0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800" b="0" i="0" u="none" strike="noStrike" kern="1200">
                          <a:solidFill>
                            <a:schemeClr val="tx1"/>
                          </a:solidFill>
                          <a:effectLst/>
                          <a:latin typeface="+mn-lt"/>
                          <a:ea typeface="+mn-ea"/>
                          <a:cs typeface="+mn-cs"/>
                        </a:rPr>
                        <a:t>21,1</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9534">
                <a:tc>
                  <a:txBody>
                    <a:bodyPr/>
                    <a:lstStyle/>
                    <a:p>
                      <a:pPr marL="0" algn="l" defTabSz="685800" rtl="0" eaLnBrk="1" fontAlgn="t" latinLnBrk="0" hangingPunct="1"/>
                      <a:r>
                        <a:rPr lang="ru-RU" sz="800" b="0" i="0" u="none" strike="noStrike" kern="1200" dirty="0">
                          <a:solidFill>
                            <a:schemeClr val="tx1"/>
                          </a:solidFill>
                          <a:effectLst/>
                          <a:latin typeface="+mn-lt"/>
                          <a:ea typeface="+mn-ea"/>
                          <a:cs typeface="+mn-cs"/>
                        </a:rPr>
                        <a:t>Общая площадь жилых помещений, приходящаяся в среднем на 1 жителя Республики Татарстан, </a:t>
                      </a:r>
                      <a:r>
                        <a:rPr lang="ru-RU" sz="800" b="0" i="0" u="none" strike="noStrike" kern="1200" dirty="0" err="1">
                          <a:solidFill>
                            <a:schemeClr val="tx1"/>
                          </a:solidFill>
                          <a:effectLst/>
                          <a:latin typeface="+mn-lt"/>
                          <a:ea typeface="+mn-ea"/>
                          <a:cs typeface="+mn-cs"/>
                        </a:rPr>
                        <a:t>кв.метров</a:t>
                      </a:r>
                      <a:endParaRPr lang="ru-RU" sz="800" b="0" i="0" u="none" strike="noStrike" kern="1200" dirty="0">
                        <a:solidFill>
                          <a:schemeClr val="tx1"/>
                        </a:solidFill>
                        <a:effectLst/>
                        <a:latin typeface="+mn-lt"/>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800" b="0" i="0" u="none" strike="noStrike" kern="1200">
                          <a:solidFill>
                            <a:schemeClr val="tx1"/>
                          </a:solidFill>
                          <a:effectLst/>
                          <a:latin typeface="+mn-lt"/>
                          <a:ea typeface="+mn-ea"/>
                          <a:cs typeface="+mn-cs"/>
                        </a:rPr>
                        <a:t>27,9</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800" b="0" i="0" u="none" strike="noStrike" kern="1200">
                          <a:solidFill>
                            <a:schemeClr val="tx1"/>
                          </a:solidFill>
                          <a:effectLst/>
                          <a:latin typeface="+mn-lt"/>
                          <a:ea typeface="+mn-ea"/>
                          <a:cs typeface="+mn-cs"/>
                        </a:rPr>
                        <a:t>27,7</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9534">
                <a:tc>
                  <a:txBody>
                    <a:bodyPr/>
                    <a:lstStyle/>
                    <a:p>
                      <a:pPr marL="0" algn="l" defTabSz="685800" rtl="0" eaLnBrk="1" fontAlgn="t" latinLnBrk="0" hangingPunct="1"/>
                      <a:r>
                        <a:rPr lang="ru-RU" sz="800" b="0" i="0" u="none" strike="noStrike" kern="1200" dirty="0">
                          <a:solidFill>
                            <a:schemeClr val="tx1"/>
                          </a:solidFill>
                          <a:effectLst/>
                          <a:latin typeface="+mn-lt"/>
                          <a:ea typeface="+mn-ea"/>
                          <a:cs typeface="+mn-cs"/>
                        </a:rPr>
                        <a:t>Введено в эксплуатацию арендного жилья нарастающим итогом с 2019 года, </a:t>
                      </a:r>
                      <a:r>
                        <a:rPr lang="ru-RU" sz="800" b="0" i="0" u="none" strike="noStrike" kern="1200" dirty="0" err="1">
                          <a:solidFill>
                            <a:schemeClr val="tx1"/>
                          </a:solidFill>
                          <a:effectLst/>
                          <a:latin typeface="+mn-lt"/>
                          <a:ea typeface="+mn-ea"/>
                          <a:cs typeface="+mn-cs"/>
                        </a:rPr>
                        <a:t>тыс.кв.метров</a:t>
                      </a:r>
                      <a:r>
                        <a:rPr lang="ru-RU" sz="800" b="0" i="0" u="none" strike="noStrike" kern="1200" dirty="0">
                          <a:solidFill>
                            <a:schemeClr val="tx1"/>
                          </a:solidFill>
                          <a:effectLst/>
                          <a:latin typeface="+mn-lt"/>
                          <a:ea typeface="+mn-ea"/>
                          <a:cs typeface="+mn-cs"/>
                        </a:rPr>
                        <a:t> общей площади</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800" b="0" i="0" u="none" strike="noStrike" kern="1200">
                          <a:solidFill>
                            <a:schemeClr val="tx1"/>
                          </a:solidFill>
                          <a:effectLst/>
                          <a:latin typeface="+mn-lt"/>
                          <a:ea typeface="+mn-ea"/>
                          <a:cs typeface="+mn-cs"/>
                        </a:rPr>
                        <a:t>31,0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800" b="0" i="0" u="none" strike="noStrike" kern="1200">
                          <a:solidFill>
                            <a:schemeClr val="tx1"/>
                          </a:solidFill>
                          <a:effectLst/>
                          <a:latin typeface="+mn-lt"/>
                          <a:ea typeface="+mn-ea"/>
                          <a:cs typeface="+mn-cs"/>
                        </a:rPr>
                        <a:t>31,00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9534">
                <a:tc>
                  <a:txBody>
                    <a:bodyPr/>
                    <a:lstStyle/>
                    <a:p>
                      <a:pPr marL="0" algn="l" defTabSz="685800" rtl="0" eaLnBrk="1" fontAlgn="t" latinLnBrk="0" hangingPunct="1"/>
                      <a:r>
                        <a:rPr lang="ru-RU" sz="800" b="0" i="0" u="none" strike="noStrike" kern="1200" dirty="0">
                          <a:solidFill>
                            <a:schemeClr val="tx1"/>
                          </a:solidFill>
                          <a:effectLst/>
                          <a:latin typeface="+mn-lt"/>
                          <a:ea typeface="+mn-ea"/>
                          <a:cs typeface="+mn-cs"/>
                        </a:rPr>
                        <a:t>Темпы роста количества высокопроизводительных рабочих мест по виду экономической деятельности "Строительство", %</a:t>
                      </a:r>
                      <a:br>
                        <a:rPr lang="ru-RU" sz="800" b="0" i="0" u="none" strike="noStrike" kern="1200" dirty="0">
                          <a:solidFill>
                            <a:schemeClr val="tx1"/>
                          </a:solidFill>
                          <a:effectLst/>
                          <a:latin typeface="+mn-lt"/>
                          <a:ea typeface="+mn-ea"/>
                          <a:cs typeface="+mn-cs"/>
                        </a:rPr>
                      </a:br>
                      <a:endParaRPr lang="ru-RU" sz="800" b="0" i="0" u="none" strike="noStrike" kern="1200" dirty="0">
                        <a:solidFill>
                          <a:schemeClr val="tx1"/>
                        </a:solidFill>
                        <a:effectLst/>
                        <a:latin typeface="+mn-lt"/>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800" b="0" i="0" u="none" strike="noStrike" kern="1200">
                          <a:solidFill>
                            <a:schemeClr val="tx1"/>
                          </a:solidFill>
                          <a:effectLst/>
                          <a:latin typeface="+mn-lt"/>
                          <a:ea typeface="+mn-ea"/>
                          <a:cs typeface="+mn-cs"/>
                        </a:rPr>
                        <a:t>105,0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105,00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8" name="Скругленный прямоугольник 7"/>
          <p:cNvSpPr/>
          <p:nvPr/>
        </p:nvSpPr>
        <p:spPr>
          <a:xfrm>
            <a:off x="636139" y="68876"/>
            <a:ext cx="7943850" cy="527804"/>
          </a:xfrm>
          <a:prstGeom prst="roundRect">
            <a:avLst/>
          </a:prstGeom>
          <a:solidFill>
            <a:schemeClr val="bg1">
              <a:lumMod val="85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algn="ctr">
              <a:lnSpc>
                <a:spcPts val="1500"/>
              </a:lnSpc>
            </a:pPr>
            <a:r>
              <a:rPr lang="ru-RU" sz="1400" b="1" dirty="0" smtClean="0"/>
              <a:t>4. Государственная </a:t>
            </a:r>
            <a:r>
              <a:rPr lang="ru-RU" sz="1400" b="1" dirty="0"/>
              <a:t>программа </a:t>
            </a:r>
            <a:r>
              <a:rPr lang="ru-RU" sz="1400" b="1" dirty="0" smtClean="0"/>
              <a:t>«Обеспечение качественным жильем и услугами жилищно-коммунального хозяйства населения Республики Татарстан» (продолжение)</a:t>
            </a:r>
            <a:endParaRPr lang="ru-RU" sz="1400" b="1" dirty="0"/>
          </a:p>
        </p:txBody>
      </p:sp>
    </p:spTree>
    <p:extLst>
      <p:ext uri="{BB962C8B-B14F-4D97-AF65-F5344CB8AC3E}">
        <p14:creationId xmlns:p14="http://schemas.microsoft.com/office/powerpoint/2010/main" val="19087437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sz="quarter" idx="13"/>
            <p:extLst>
              <p:ext uri="{D42A27DB-BD31-4B8C-83A1-F6EECF244321}">
                <p14:modId xmlns:p14="http://schemas.microsoft.com/office/powerpoint/2010/main" val="2263641896"/>
              </p:ext>
            </p:extLst>
          </p:nvPr>
        </p:nvGraphicFramePr>
        <p:xfrm>
          <a:off x="639254" y="968193"/>
          <a:ext cx="8228121" cy="3062435"/>
        </p:xfrm>
        <a:graphic>
          <a:graphicData uri="http://schemas.openxmlformats.org/drawingml/2006/table">
            <a:tbl>
              <a:tblPr firstRow="1" bandRow="1">
                <a:tableStyleId>{5C22544A-7EE6-4342-B048-85BDC9FD1C3A}</a:tableStyleId>
              </a:tblPr>
              <a:tblGrid>
                <a:gridCol w="5823018"/>
                <a:gridCol w="1244814"/>
                <a:gridCol w="1160289"/>
              </a:tblGrid>
              <a:tr h="291989">
                <a:tc>
                  <a:txBody>
                    <a:bodyPr/>
                    <a:lstStyle/>
                    <a:p>
                      <a:pPr algn="ctr" fontAlgn="ctr"/>
                      <a:r>
                        <a:rPr lang="ru-RU" sz="800" b="1" i="0" u="none" strike="noStrike" dirty="0" smtClean="0">
                          <a:solidFill>
                            <a:srgbClr val="000000"/>
                          </a:solidFill>
                          <a:effectLst/>
                          <a:latin typeface="+mn-lt"/>
                        </a:rPr>
                        <a:t>Целевые показатели реализации государственной программы</a:t>
                      </a:r>
                      <a:endParaRPr lang="ru-RU" sz="800" b="1" i="0" u="none" strike="noStrike" dirty="0">
                        <a:solidFill>
                          <a:srgbClr val="000000"/>
                        </a:solidFill>
                        <a:effectLst/>
                        <a:latin typeface="+mn-lt"/>
                      </a:endParaRPr>
                    </a:p>
                  </a:txBody>
                  <a:tcPr marL="6318" marR="6318" marT="631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1" u="none" strike="noStrike" dirty="0" smtClean="0">
                          <a:solidFill>
                            <a:schemeClr val="tx1"/>
                          </a:solidFill>
                          <a:effectLst/>
                          <a:latin typeface="+mn-lt"/>
                        </a:rPr>
                        <a:t>2020 год</a:t>
                      </a:r>
                    </a:p>
                    <a:p>
                      <a:pPr algn="ctr" fontAlgn="ctr"/>
                      <a:r>
                        <a:rPr lang="ru-RU" sz="900" b="1" u="none" strike="noStrike" dirty="0" smtClean="0">
                          <a:solidFill>
                            <a:schemeClr val="tx1"/>
                          </a:solidFill>
                          <a:effectLst/>
                          <a:latin typeface="+mn-lt"/>
                        </a:rPr>
                        <a:t>(</a:t>
                      </a:r>
                      <a:r>
                        <a:rPr lang="ru-RU" sz="900" b="1" u="none" strike="noStrike" dirty="0">
                          <a:solidFill>
                            <a:schemeClr val="tx1"/>
                          </a:solidFill>
                          <a:effectLst/>
                          <a:latin typeface="+mn-lt"/>
                        </a:rPr>
                        <a:t>план)</a:t>
                      </a:r>
                      <a:endParaRPr lang="ru-RU" sz="900" b="1" i="0" u="none" strike="noStrike" dirty="0">
                        <a:solidFill>
                          <a:schemeClr val="tx1"/>
                        </a:solidFill>
                        <a:effectLst/>
                        <a:latin typeface="+mn-lt"/>
                      </a:endParaRPr>
                    </a:p>
                  </a:txBody>
                  <a:tcPr marL="6318" marR="6318" marT="631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1" u="none" strike="noStrike" dirty="0" smtClean="0">
                          <a:solidFill>
                            <a:schemeClr val="tx1"/>
                          </a:solidFill>
                          <a:effectLst/>
                          <a:latin typeface="+mn-lt"/>
                        </a:rPr>
                        <a:t>2020 </a:t>
                      </a:r>
                      <a:r>
                        <a:rPr lang="ru-RU" sz="900" b="1" u="none" strike="noStrike" dirty="0">
                          <a:solidFill>
                            <a:schemeClr val="tx1"/>
                          </a:solidFill>
                          <a:effectLst/>
                          <a:latin typeface="+mn-lt"/>
                        </a:rPr>
                        <a:t>год </a:t>
                      </a:r>
                      <a:endParaRPr lang="ru-RU" sz="900" b="1" u="none" strike="noStrike" dirty="0" smtClean="0">
                        <a:solidFill>
                          <a:schemeClr val="tx1"/>
                        </a:solidFill>
                        <a:effectLst/>
                        <a:latin typeface="+mn-lt"/>
                      </a:endParaRPr>
                    </a:p>
                    <a:p>
                      <a:pPr algn="ctr" fontAlgn="ctr"/>
                      <a:r>
                        <a:rPr lang="ru-RU" sz="900" b="1" u="none" strike="noStrike" dirty="0" smtClean="0">
                          <a:solidFill>
                            <a:schemeClr val="tx1"/>
                          </a:solidFill>
                          <a:effectLst/>
                          <a:latin typeface="+mn-lt"/>
                        </a:rPr>
                        <a:t>(</a:t>
                      </a:r>
                      <a:r>
                        <a:rPr lang="ru-RU" sz="900" b="1" u="none" strike="noStrike" dirty="0">
                          <a:solidFill>
                            <a:schemeClr val="tx1"/>
                          </a:solidFill>
                          <a:effectLst/>
                          <a:latin typeface="+mn-lt"/>
                        </a:rPr>
                        <a:t>факт)</a:t>
                      </a:r>
                      <a:endParaRPr lang="ru-RU" sz="900" b="1" i="0" u="none" strike="noStrike" dirty="0">
                        <a:solidFill>
                          <a:schemeClr val="tx1"/>
                        </a:solidFill>
                        <a:effectLst/>
                        <a:latin typeface="+mn-lt"/>
                      </a:endParaRPr>
                    </a:p>
                  </a:txBody>
                  <a:tcPr marL="6318" marR="6318" marT="631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r>
              <a:tr h="130628">
                <a:tc>
                  <a:txBody>
                    <a:bodyPr/>
                    <a:lstStyle/>
                    <a:p>
                      <a:pPr marL="0" algn="l" defTabSz="685800" rtl="0" eaLnBrk="1" fontAlgn="t" latinLnBrk="0" hangingPunct="1"/>
                      <a:r>
                        <a:rPr lang="ru-RU" sz="800" b="0" i="0" u="none" strike="noStrike" kern="1200" dirty="0">
                          <a:solidFill>
                            <a:schemeClr val="tx1"/>
                          </a:solidFill>
                          <a:effectLst/>
                          <a:latin typeface="+mn-lt"/>
                          <a:ea typeface="+mn-ea"/>
                          <a:cs typeface="+mn-cs"/>
                        </a:rPr>
                        <a:t>Доля фактически сданных объектов от графика производства работ по программам капитальных вложений (без учета строительства и реконструкции дорог), %</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a:solidFill>
                            <a:schemeClr val="tx1"/>
                          </a:solidFill>
                          <a:effectLst/>
                          <a:latin typeface="+mn-lt"/>
                          <a:ea typeface="+mn-ea"/>
                          <a:cs typeface="+mn-cs"/>
                        </a:rPr>
                        <a:t>100,0</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100,0</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169256">
                <a:tc>
                  <a:txBody>
                    <a:bodyPr/>
                    <a:lstStyle/>
                    <a:p>
                      <a:pPr marL="0" algn="l" defTabSz="685800" rtl="0" eaLnBrk="1" fontAlgn="t" latinLnBrk="0" hangingPunct="1"/>
                      <a:r>
                        <a:rPr lang="ru-RU" sz="800" b="0" i="0" u="none" strike="noStrike" kern="1200" dirty="0">
                          <a:solidFill>
                            <a:schemeClr val="tx1"/>
                          </a:solidFill>
                          <a:effectLst/>
                          <a:latin typeface="+mn-lt"/>
                          <a:ea typeface="+mn-ea"/>
                          <a:cs typeface="+mn-cs"/>
                        </a:rPr>
                        <a:t>Уровень доступности жилья, %</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a:solidFill>
                            <a:schemeClr val="tx1"/>
                          </a:solidFill>
                          <a:effectLst/>
                          <a:latin typeface="+mn-lt"/>
                          <a:ea typeface="+mn-ea"/>
                          <a:cs typeface="+mn-cs"/>
                        </a:rPr>
                        <a:t>43,3</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a:solidFill>
                            <a:schemeClr val="tx1"/>
                          </a:solidFill>
                          <a:effectLst/>
                          <a:latin typeface="+mn-lt"/>
                          <a:ea typeface="+mn-ea"/>
                          <a:cs typeface="+mn-cs"/>
                        </a:rPr>
                        <a:t>43,3</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193126">
                <a:tc>
                  <a:txBody>
                    <a:bodyPr/>
                    <a:lstStyle/>
                    <a:p>
                      <a:pPr marL="0" algn="l" defTabSz="685800" rtl="0" eaLnBrk="1" fontAlgn="t" latinLnBrk="0" hangingPunct="1"/>
                      <a:r>
                        <a:rPr lang="ru-RU" sz="800" b="0" i="0" u="none" strike="noStrike" kern="1200" dirty="0">
                          <a:solidFill>
                            <a:schemeClr val="tx1"/>
                          </a:solidFill>
                          <a:effectLst/>
                          <a:latin typeface="+mn-lt"/>
                          <a:ea typeface="+mn-ea"/>
                          <a:cs typeface="+mn-cs"/>
                        </a:rPr>
                        <a:t>Обеспечение инфраструктурой ОЭЗ «</a:t>
                      </a:r>
                      <a:r>
                        <a:rPr lang="ru-RU" sz="800" b="0" i="0" u="none" strike="noStrike" kern="1200" dirty="0" err="1">
                          <a:solidFill>
                            <a:schemeClr val="tx1"/>
                          </a:solidFill>
                          <a:effectLst/>
                          <a:latin typeface="+mn-lt"/>
                          <a:ea typeface="+mn-ea"/>
                          <a:cs typeface="+mn-cs"/>
                        </a:rPr>
                        <a:t>Алабуга</a:t>
                      </a:r>
                      <a:r>
                        <a:rPr lang="ru-RU" sz="800" b="0" i="0" u="none" strike="noStrike" kern="1200" dirty="0">
                          <a:solidFill>
                            <a:schemeClr val="tx1"/>
                          </a:solidFill>
                          <a:effectLst/>
                          <a:latin typeface="+mn-lt"/>
                          <a:ea typeface="+mn-ea"/>
                          <a:cs typeface="+mn-cs"/>
                        </a:rPr>
                        <a:t>», % от запланированного объема</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100,0</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100,0</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183392">
                <a:tc>
                  <a:txBody>
                    <a:bodyPr/>
                    <a:lstStyle/>
                    <a:p>
                      <a:pPr marL="0" algn="l" defTabSz="685800" rtl="0" eaLnBrk="1" fontAlgn="t" latinLnBrk="0" hangingPunct="1"/>
                      <a:r>
                        <a:rPr lang="ru-RU" sz="800" b="0" i="0" u="none" strike="noStrike" kern="1200" dirty="0">
                          <a:solidFill>
                            <a:schemeClr val="tx1"/>
                          </a:solidFill>
                          <a:effectLst/>
                          <a:latin typeface="+mn-lt"/>
                          <a:ea typeface="+mn-ea"/>
                          <a:cs typeface="+mn-cs"/>
                        </a:rPr>
                        <a:t>Ввод новых и модернизация существующих предприятий по выпуску строительной продукции, единиц</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a:solidFill>
                            <a:schemeClr val="tx1"/>
                          </a:solidFill>
                          <a:effectLst/>
                          <a:latin typeface="+mn-lt"/>
                          <a:ea typeface="+mn-ea"/>
                          <a:cs typeface="+mn-cs"/>
                        </a:rPr>
                        <a:t>10,0</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5,0</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153680">
                <a:tc>
                  <a:txBody>
                    <a:bodyPr/>
                    <a:lstStyle/>
                    <a:p>
                      <a:pPr marL="0" algn="l" defTabSz="685800" rtl="0" eaLnBrk="1" fontAlgn="t" latinLnBrk="0" hangingPunct="1"/>
                      <a:r>
                        <a:rPr lang="ru-RU" sz="800" b="0" i="0" u="none" strike="noStrike" kern="1200" dirty="0">
                          <a:solidFill>
                            <a:schemeClr val="tx1"/>
                          </a:solidFill>
                          <a:effectLst/>
                          <a:latin typeface="+mn-lt"/>
                          <a:ea typeface="+mn-ea"/>
                          <a:cs typeface="+mn-cs"/>
                        </a:rPr>
                        <a:t>Доля многоквартирных домов, в которых собственники помещений выбрали и </a:t>
                      </a:r>
                      <a:r>
                        <a:rPr lang="ru-RU" sz="800" b="0" i="0" u="none" strike="noStrike" kern="1200" dirty="0" err="1">
                          <a:solidFill>
                            <a:schemeClr val="tx1"/>
                          </a:solidFill>
                          <a:effectLst/>
                          <a:latin typeface="+mn-lt"/>
                          <a:ea typeface="+mn-ea"/>
                          <a:cs typeface="+mn-cs"/>
                        </a:rPr>
                        <a:t>реали-зуют</a:t>
                      </a:r>
                      <a:r>
                        <a:rPr lang="ru-RU" sz="800" b="0" i="0" u="none" strike="noStrike" kern="1200" dirty="0">
                          <a:solidFill>
                            <a:schemeClr val="tx1"/>
                          </a:solidFill>
                          <a:effectLst/>
                          <a:latin typeface="+mn-lt"/>
                          <a:ea typeface="+mn-ea"/>
                          <a:cs typeface="+mn-cs"/>
                        </a:rPr>
                        <a:t> управление </a:t>
                      </a:r>
                      <a:r>
                        <a:rPr lang="ru-RU" sz="800" b="0" i="0" u="none" strike="noStrike" kern="1200" dirty="0" err="1">
                          <a:solidFill>
                            <a:schemeClr val="tx1"/>
                          </a:solidFill>
                          <a:effectLst/>
                          <a:latin typeface="+mn-lt"/>
                          <a:ea typeface="+mn-ea"/>
                          <a:cs typeface="+mn-cs"/>
                        </a:rPr>
                        <a:t>многоквар-тирыми</a:t>
                      </a:r>
                      <a:r>
                        <a:rPr lang="ru-RU" sz="800" b="0" i="0" u="none" strike="noStrike" kern="1200" dirty="0">
                          <a:solidFill>
                            <a:schemeClr val="tx1"/>
                          </a:solidFill>
                          <a:effectLst/>
                          <a:latin typeface="+mn-lt"/>
                          <a:ea typeface="+mn-ea"/>
                          <a:cs typeface="+mn-cs"/>
                        </a:rPr>
                        <a:t> домами  посредством товариществ собственников жилья либо жилищных ко-</a:t>
                      </a:r>
                      <a:r>
                        <a:rPr lang="ru-RU" sz="800" b="0" i="0" u="none" strike="noStrike" kern="1200" dirty="0" err="1">
                          <a:solidFill>
                            <a:schemeClr val="tx1"/>
                          </a:solidFill>
                          <a:effectLst/>
                          <a:latin typeface="+mn-lt"/>
                          <a:ea typeface="+mn-ea"/>
                          <a:cs typeface="+mn-cs"/>
                        </a:rPr>
                        <a:t>оперативов</a:t>
                      </a:r>
                      <a:r>
                        <a:rPr lang="ru-RU" sz="800" b="0" i="0" u="none" strike="noStrike" kern="1200" dirty="0">
                          <a:solidFill>
                            <a:schemeClr val="tx1"/>
                          </a:solidFill>
                          <a:effectLst/>
                          <a:latin typeface="+mn-lt"/>
                          <a:ea typeface="+mn-ea"/>
                          <a:cs typeface="+mn-cs"/>
                        </a:rPr>
                        <a:t> или иного специализированного кооператива, %</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12,7</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12,7</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208702">
                <a:tc>
                  <a:txBody>
                    <a:bodyPr/>
                    <a:lstStyle/>
                    <a:p>
                      <a:pPr marL="0" algn="l" defTabSz="685800" rtl="0" eaLnBrk="1" fontAlgn="t" latinLnBrk="0" hangingPunct="1"/>
                      <a:r>
                        <a:rPr lang="ru-RU" sz="800" b="0" i="0" u="none" strike="noStrike" kern="1200" dirty="0">
                          <a:solidFill>
                            <a:schemeClr val="tx1"/>
                          </a:solidFill>
                          <a:effectLst/>
                          <a:latin typeface="+mn-lt"/>
                          <a:ea typeface="+mn-ea"/>
                          <a:cs typeface="+mn-cs"/>
                        </a:rPr>
                        <a:t>Доля убыточных организаций жилищно-коммунального хозяйства, %</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17,5</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24,0</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208701">
                <a:tc>
                  <a:txBody>
                    <a:bodyPr/>
                    <a:lstStyle/>
                    <a:p>
                      <a:pPr marL="0" algn="l" defTabSz="685800" rtl="0" eaLnBrk="1" fontAlgn="t" latinLnBrk="0" hangingPunct="1"/>
                      <a:r>
                        <a:rPr lang="ru-RU" sz="800" b="0" i="0" u="none" strike="noStrike" kern="1200" dirty="0">
                          <a:solidFill>
                            <a:schemeClr val="tx1"/>
                          </a:solidFill>
                          <a:effectLst/>
                          <a:latin typeface="+mn-lt"/>
                          <a:ea typeface="+mn-ea"/>
                          <a:cs typeface="+mn-cs"/>
                        </a:rPr>
                        <a:t>Количество семей, улучшивших жилищные условия, тыс. семей, </a:t>
                      </a:r>
                      <a:r>
                        <a:rPr lang="ru-RU" sz="800" b="0" i="0" u="none" strike="noStrike" kern="1200" dirty="0" err="1">
                          <a:solidFill>
                            <a:schemeClr val="tx1"/>
                          </a:solidFill>
                          <a:effectLst/>
                          <a:latin typeface="+mn-lt"/>
                          <a:ea typeface="+mn-ea"/>
                          <a:cs typeface="+mn-cs"/>
                        </a:rPr>
                        <a:t>тыс.семей</a:t>
                      </a:r>
                      <a:endParaRPr lang="ru-RU" sz="800" b="0" i="0" u="none" strike="noStrike" kern="1200" dirty="0">
                        <a:solidFill>
                          <a:schemeClr val="tx1"/>
                        </a:solidFill>
                        <a:effectLst/>
                        <a:latin typeface="+mn-lt"/>
                        <a:ea typeface="+mn-ea"/>
                        <a:cs typeface="+mn-cs"/>
                      </a:endParaRP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95,60</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a:solidFill>
                            <a:schemeClr val="tx1"/>
                          </a:solidFill>
                          <a:effectLst/>
                          <a:latin typeface="+mn-lt"/>
                          <a:ea typeface="+mn-ea"/>
                          <a:cs typeface="+mn-cs"/>
                        </a:rPr>
                        <a:t>178,40</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306129">
                <a:tc>
                  <a:txBody>
                    <a:bodyPr/>
                    <a:lstStyle/>
                    <a:p>
                      <a:pPr marL="0" algn="l" defTabSz="685800" rtl="0" eaLnBrk="1" fontAlgn="t" latinLnBrk="0" hangingPunct="1"/>
                      <a:r>
                        <a:rPr lang="ru-RU" sz="800" b="0" i="0" u="none" strike="noStrike" kern="1200" dirty="0">
                          <a:solidFill>
                            <a:schemeClr val="tx1"/>
                          </a:solidFill>
                          <a:effectLst/>
                          <a:latin typeface="+mn-lt"/>
                          <a:ea typeface="+mn-ea"/>
                          <a:cs typeface="+mn-cs"/>
                        </a:rPr>
                        <a:t>Доля многодетных семей, получивших жилые помещения и улучшивших жилищные условия в отчетном году, в общем числе многодетных семей, состоящих на учете в качестве нуждающихся в жилых помещениях, %</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5,5</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7,7</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262490">
                <a:tc>
                  <a:txBody>
                    <a:bodyPr/>
                    <a:lstStyle/>
                    <a:p>
                      <a:pPr marL="0" algn="l" defTabSz="685800" rtl="0" eaLnBrk="1" fontAlgn="t" latinLnBrk="0" hangingPunct="1"/>
                      <a:r>
                        <a:rPr lang="ru-RU" sz="800" b="0" i="0" u="none" strike="noStrike" kern="1200" dirty="0">
                          <a:solidFill>
                            <a:schemeClr val="tx1"/>
                          </a:solidFill>
                          <a:effectLst/>
                          <a:latin typeface="+mn-lt"/>
                          <a:ea typeface="+mn-ea"/>
                          <a:cs typeface="+mn-cs"/>
                        </a:rPr>
                        <a:t>Доля проведенных Государственной жилищной инспекцией Республики Татарстан плановых проверок </a:t>
                      </a:r>
                      <a:r>
                        <a:rPr lang="ru-RU" sz="800" b="0" i="0" u="none" strike="noStrike" kern="1200" dirty="0" err="1">
                          <a:solidFill>
                            <a:schemeClr val="tx1"/>
                          </a:solidFill>
                          <a:effectLst/>
                          <a:latin typeface="+mn-lt"/>
                          <a:ea typeface="+mn-ea"/>
                          <a:cs typeface="+mn-cs"/>
                        </a:rPr>
                        <a:t>организа-ций</a:t>
                      </a:r>
                      <a:r>
                        <a:rPr lang="ru-RU" sz="800" b="0" i="0" u="none" strike="noStrike" kern="1200" dirty="0">
                          <a:solidFill>
                            <a:schemeClr val="tx1"/>
                          </a:solidFill>
                          <a:effectLst/>
                          <a:latin typeface="+mn-lt"/>
                          <a:ea typeface="+mn-ea"/>
                          <a:cs typeface="+mn-cs"/>
                        </a:rPr>
                        <a:t> от числа запланированных (без учета количества проверок, невозможность проведения которых обусловлена ликвидацией или реорганизацией юридического лица, прекращением юридическим лицом или индивидуальным предпринимателем подлежащей плановой проверке деятельности в Республике Татарстан, а также наступлением обстоятельств непреодолимой силы), %</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a:solidFill>
                            <a:schemeClr val="tx1"/>
                          </a:solidFill>
                          <a:effectLst/>
                          <a:latin typeface="+mn-lt"/>
                          <a:ea typeface="+mn-ea"/>
                          <a:cs typeface="+mn-cs"/>
                        </a:rPr>
                        <a:t>100,0</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100,0</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145997">
                <a:tc>
                  <a:txBody>
                    <a:bodyPr/>
                    <a:lstStyle/>
                    <a:p>
                      <a:pPr marL="0" algn="l" defTabSz="685800" rtl="0" eaLnBrk="1" fontAlgn="t" latinLnBrk="0" hangingPunct="1"/>
                      <a:r>
                        <a:rPr lang="ru-RU" sz="800" b="0" i="0" u="none" strike="noStrike" kern="1200" dirty="0">
                          <a:solidFill>
                            <a:schemeClr val="tx1"/>
                          </a:solidFill>
                          <a:effectLst/>
                          <a:latin typeface="+mn-lt"/>
                          <a:ea typeface="+mn-ea"/>
                          <a:cs typeface="+mn-cs"/>
                        </a:rPr>
                        <a:t>Доля устраненных нарушений и нарушений, по устранению которых  Государственной жилищной инспекцией Республики Татарстан приняты меры, от общего числа выявленных нарушений, %</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a:solidFill>
                            <a:schemeClr val="tx1"/>
                          </a:solidFill>
                          <a:effectLst/>
                          <a:latin typeface="+mn-lt"/>
                          <a:ea typeface="+mn-ea"/>
                          <a:cs typeface="+mn-cs"/>
                        </a:rPr>
                        <a:t>100,0</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100,0</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bl>
          </a:graphicData>
        </a:graphic>
      </p:graphicFrame>
      <p:sp>
        <p:nvSpPr>
          <p:cNvPr id="4" name="Текст 3"/>
          <p:cNvSpPr>
            <a:spLocks noGrp="1"/>
          </p:cNvSpPr>
          <p:nvPr>
            <p:ph type="body" sz="quarter" idx="14"/>
          </p:nvPr>
        </p:nvSpPr>
        <p:spPr>
          <a:xfrm>
            <a:off x="614723" y="138246"/>
            <a:ext cx="8026158" cy="527804"/>
          </a:xfrm>
          <a:prstGeom prst="roundRect">
            <a:avLst/>
          </a:prstGeom>
          <a:solidFill>
            <a:schemeClr val="bg1">
              <a:lumMod val="85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algn="ctr">
              <a:lnSpc>
                <a:spcPts val="1500"/>
              </a:lnSpc>
            </a:pPr>
            <a:r>
              <a:rPr lang="ru-RU" sz="1400" b="1" dirty="0" smtClean="0"/>
              <a:t>4. Государственная </a:t>
            </a:r>
            <a:r>
              <a:rPr lang="ru-RU" sz="1400" b="1" dirty="0"/>
              <a:t>программа </a:t>
            </a:r>
            <a:r>
              <a:rPr lang="ru-RU" sz="1400" b="1" dirty="0" smtClean="0"/>
              <a:t>«Обеспечение качественным жильем и услугами жилищно-коммунального хозяйства населения Республики Татарстан» (окончание)</a:t>
            </a:r>
            <a:endParaRPr lang="ru-RU" sz="1400" b="1" dirty="0"/>
          </a:p>
        </p:txBody>
      </p:sp>
      <p:sp>
        <p:nvSpPr>
          <p:cNvPr id="7" name="Прямоугольник 6"/>
          <p:cNvSpPr/>
          <p:nvPr/>
        </p:nvSpPr>
        <p:spPr>
          <a:xfrm>
            <a:off x="610879" y="5710587"/>
            <a:ext cx="8148917" cy="400110"/>
          </a:xfrm>
          <a:prstGeom prst="rect">
            <a:avLst/>
          </a:prstGeom>
        </p:spPr>
        <p:txBody>
          <a:bodyPr wrap="square">
            <a:spAutoFit/>
          </a:bodyPr>
          <a:lstStyle/>
          <a:p>
            <a:pPr fontAlgn="ctr"/>
            <a:r>
              <a:rPr lang="ru-RU" sz="1000" b="1" i="1" dirty="0">
                <a:solidFill>
                  <a:schemeClr val="accent1"/>
                </a:solidFill>
              </a:rPr>
              <a:t>Ответственный исполнитель ГП: Министерство строительства, архитектуры и жилищно-коммунального хозяйства Республики Татарстан</a:t>
            </a:r>
            <a:endParaRPr lang="ru-RU" sz="1000" b="1" i="1" dirty="0">
              <a:solidFill>
                <a:srgbClr val="000000"/>
              </a:solidFill>
              <a:latin typeface="Times New Roman" panose="02020603050405020304" pitchFamily="18" charset="0"/>
            </a:endParaRPr>
          </a:p>
        </p:txBody>
      </p:sp>
      <p:sp>
        <p:nvSpPr>
          <p:cNvPr id="8" name="Прямоугольник 7"/>
          <p:cNvSpPr/>
          <p:nvPr/>
        </p:nvSpPr>
        <p:spPr>
          <a:xfrm>
            <a:off x="610879" y="6109731"/>
            <a:ext cx="7903029" cy="400110"/>
          </a:xfrm>
          <a:prstGeom prst="rect">
            <a:avLst/>
          </a:prstGeom>
        </p:spPr>
        <p:txBody>
          <a:bodyPr wrap="square">
            <a:spAutoFit/>
          </a:bodyPr>
          <a:lstStyle/>
          <a:p>
            <a:pPr fontAlgn="ctr"/>
            <a:r>
              <a:rPr lang="ru-RU" sz="1000" b="1" i="1" dirty="0">
                <a:solidFill>
                  <a:schemeClr val="accent6"/>
                </a:solidFill>
              </a:rPr>
              <a:t>Официальный сайт, на котором размещена государственная программа и отчеты о ходе ее реализации, находится по адресу:</a:t>
            </a:r>
            <a:r>
              <a:rPr lang="ru-RU" sz="1000" b="1" i="1" u="sng" dirty="0">
                <a:solidFill>
                  <a:schemeClr val="accent6"/>
                </a:solidFill>
              </a:rPr>
              <a:t> </a:t>
            </a:r>
            <a:r>
              <a:rPr lang="ru-RU" sz="1000" b="1" i="1" dirty="0">
                <a:solidFill>
                  <a:schemeClr val="accent6"/>
                </a:solidFill>
              </a:rPr>
              <a:t>http://minstroy.tatarstan.ru</a:t>
            </a:r>
            <a:endParaRPr lang="ru-RU" sz="1000" b="1" i="1" dirty="0">
              <a:solidFill>
                <a:schemeClr val="accent6"/>
              </a:solidFill>
              <a:latin typeface="Times New Roman" panose="02020603050405020304" pitchFamily="18" charset="0"/>
            </a:endParaRPr>
          </a:p>
        </p:txBody>
      </p:sp>
    </p:spTree>
    <p:extLst>
      <p:ext uri="{BB962C8B-B14F-4D97-AF65-F5344CB8AC3E}">
        <p14:creationId xmlns:p14="http://schemas.microsoft.com/office/powerpoint/2010/main" val="20934806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Таблица 12"/>
          <p:cNvGraphicFramePr>
            <a:graphicFrameLocks noGrp="1"/>
          </p:cNvGraphicFramePr>
          <p:nvPr>
            <p:extLst>
              <p:ext uri="{D42A27DB-BD31-4B8C-83A1-F6EECF244321}">
                <p14:modId xmlns:p14="http://schemas.microsoft.com/office/powerpoint/2010/main" val="697760341"/>
              </p:ext>
            </p:extLst>
          </p:nvPr>
        </p:nvGraphicFramePr>
        <p:xfrm>
          <a:off x="514350" y="1368828"/>
          <a:ext cx="8477250" cy="529845"/>
        </p:xfrm>
        <a:graphic>
          <a:graphicData uri="http://schemas.openxmlformats.org/drawingml/2006/table">
            <a:tbl>
              <a:tblPr firstRow="1" firstCol="1" bandRow="1">
                <a:tableStyleId>{5C22544A-7EE6-4342-B048-85BDC9FD1C3A}</a:tableStyleId>
              </a:tblPr>
              <a:tblGrid>
                <a:gridCol w="5905499"/>
                <a:gridCol w="1323976"/>
                <a:gridCol w="1247775"/>
              </a:tblGrid>
              <a:tr h="353230">
                <a:tc rowSpan="2">
                  <a:txBody>
                    <a:bodyPr/>
                    <a:lstStyle/>
                    <a:p>
                      <a:pPr algn="ctr">
                        <a:spcAft>
                          <a:spcPts val="0"/>
                        </a:spcAft>
                      </a:pPr>
                      <a:r>
                        <a:rPr lang="ru-RU" sz="1000" dirty="0">
                          <a:solidFill>
                            <a:schemeClr val="tx1"/>
                          </a:solidFill>
                          <a:effectLst/>
                        </a:rPr>
                        <a:t>Объем финансирования государственной программы (тыс</a:t>
                      </a:r>
                      <a:r>
                        <a:rPr lang="ru-RU" sz="1000" dirty="0" smtClean="0">
                          <a:solidFill>
                            <a:schemeClr val="tx1"/>
                          </a:solidFill>
                          <a:effectLst/>
                        </a:rPr>
                        <a:t>. рублей</a:t>
                      </a:r>
                      <a:r>
                        <a:rPr lang="ru-RU" sz="1000" dirty="0">
                          <a:solidFill>
                            <a:schemeClr val="tx1"/>
                          </a:solidFill>
                          <a:effectLst/>
                        </a:rPr>
                        <a:t>)</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2020 </a:t>
                      </a:r>
                      <a:r>
                        <a:rPr lang="ru-RU" sz="1000" dirty="0">
                          <a:solidFill>
                            <a:schemeClr val="tx1"/>
                          </a:solidFill>
                          <a:effectLst/>
                        </a:rPr>
                        <a:t>год</a:t>
                      </a:r>
                    </a:p>
                    <a:p>
                      <a:pPr algn="ctr">
                        <a:spcAft>
                          <a:spcPts val="0"/>
                        </a:spcAft>
                      </a:pPr>
                      <a:r>
                        <a:rPr lang="ru-RU" sz="1000" dirty="0">
                          <a:solidFill>
                            <a:schemeClr val="tx1"/>
                          </a:solidFill>
                          <a:effectLst/>
                        </a:rPr>
                        <a:t>(план)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2020 </a:t>
                      </a:r>
                      <a:r>
                        <a:rPr lang="ru-RU" sz="1000" dirty="0">
                          <a:solidFill>
                            <a:schemeClr val="tx1"/>
                          </a:solidFill>
                          <a:effectLst/>
                        </a:rPr>
                        <a:t>год</a:t>
                      </a:r>
                    </a:p>
                    <a:p>
                      <a:pPr algn="ctr">
                        <a:spcAft>
                          <a:spcPts val="0"/>
                        </a:spcAft>
                      </a:pPr>
                      <a:r>
                        <a:rPr lang="ru-RU" sz="1000" dirty="0">
                          <a:solidFill>
                            <a:schemeClr val="tx1"/>
                          </a:solidFill>
                          <a:effectLst/>
                        </a:rPr>
                        <a:t>(факт)</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6615">
                <a:tc vMerge="1">
                  <a:txBody>
                    <a:bodyPr/>
                    <a:lstStyle/>
                    <a:p>
                      <a:endParaRPr lang="ru-RU"/>
                    </a:p>
                  </a:txBody>
                  <a:tcPr/>
                </a:tc>
                <a:tc>
                  <a:txBody>
                    <a:bodyPr/>
                    <a:lstStyle/>
                    <a:p>
                      <a:pPr algn="ctr" fontAlgn="b"/>
                      <a:r>
                        <a:rPr lang="ru-RU" sz="1000" b="1" i="0" u="none" strike="noStrike" dirty="0" smtClean="0">
                          <a:solidFill>
                            <a:schemeClr val="tx1"/>
                          </a:solidFill>
                          <a:effectLst/>
                          <a:latin typeface="+mn-lt"/>
                        </a:rPr>
                        <a:t>5 361 560,6</a:t>
                      </a:r>
                      <a:endParaRPr lang="ru-RU" sz="1000" b="1" i="0" u="none" strike="noStrike" dirty="0">
                        <a:solidFill>
                          <a:schemeClr val="tx1"/>
                        </a:solidFill>
                        <a:effectLst/>
                        <a:latin typeface="+mn-lt"/>
                      </a:endParaRP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ru-RU" sz="1000" b="1" i="0" u="none" strike="noStrike" dirty="0" smtClean="0">
                          <a:solidFill>
                            <a:schemeClr val="tx1"/>
                          </a:solidFill>
                          <a:effectLst/>
                          <a:latin typeface="+mn-lt"/>
                        </a:rPr>
                        <a:t>5 275 884,0</a:t>
                      </a:r>
                      <a:endParaRPr lang="ru-RU" sz="1000" b="1" i="0" u="none" strike="noStrike" dirty="0">
                        <a:solidFill>
                          <a:schemeClr val="tx1"/>
                        </a:solidFill>
                        <a:effectLst/>
                        <a:latin typeface="+mn-lt"/>
                      </a:endParaRP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2" name="Скругленный прямоугольник 1"/>
          <p:cNvSpPr/>
          <p:nvPr/>
        </p:nvSpPr>
        <p:spPr>
          <a:xfrm>
            <a:off x="542925" y="192074"/>
            <a:ext cx="7943850" cy="715089"/>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t"/>
            <a:r>
              <a:rPr lang="ru-RU" altLang="ru-RU" b="1" dirty="0" smtClean="0">
                <a:latin typeface="Arial" panose="020B0604020202020204" pitchFamily="34" charset="0"/>
                <a:ea typeface="Times New Roman" panose="02020603050405020304" pitchFamily="18" charset="0"/>
              </a:rPr>
              <a:t>5. </a:t>
            </a:r>
            <a:r>
              <a:rPr lang="ru-RU" b="1" dirty="0"/>
              <a:t>Государственная программа </a:t>
            </a:r>
            <a:r>
              <a:rPr lang="ru-RU" b="1" dirty="0" smtClean="0"/>
              <a:t>«Содействие </a:t>
            </a:r>
            <a:r>
              <a:rPr lang="ru-RU" b="1" dirty="0"/>
              <a:t>занятости населения Республики Татарстан на 2014 – </a:t>
            </a:r>
            <a:r>
              <a:rPr lang="ru-RU" b="1" dirty="0" smtClean="0"/>
              <a:t>2025 </a:t>
            </a:r>
            <a:r>
              <a:rPr lang="ru-RU" b="1" dirty="0"/>
              <a:t>годы»</a:t>
            </a:r>
            <a:endParaRPr lang="ru-RU" b="1" dirty="0">
              <a:solidFill>
                <a:srgbClr val="000000"/>
              </a:solidFill>
            </a:endParaRPr>
          </a:p>
        </p:txBody>
      </p:sp>
      <p:sp>
        <p:nvSpPr>
          <p:cNvPr id="4" name="Прямоугольник 3"/>
          <p:cNvSpPr/>
          <p:nvPr/>
        </p:nvSpPr>
        <p:spPr>
          <a:xfrm>
            <a:off x="524676" y="907163"/>
            <a:ext cx="8477250" cy="646331"/>
          </a:xfrm>
          <a:prstGeom prst="rect">
            <a:avLst/>
          </a:prstGeom>
        </p:spPr>
        <p:txBody>
          <a:bodyPr wrap="square">
            <a:spAutoFit/>
          </a:bodyPr>
          <a:lstStyle/>
          <a:p>
            <a:pPr algn="just"/>
            <a:r>
              <a:rPr lang="ru-RU" sz="1200" b="1" dirty="0" smtClean="0">
                <a:solidFill>
                  <a:srgbClr val="000000"/>
                </a:solidFill>
              </a:rPr>
              <a:t>Цель: </a:t>
            </a:r>
            <a:r>
              <a:rPr lang="en-US" sz="1200" dirty="0" smtClean="0">
                <a:solidFill>
                  <a:srgbClr val="000000"/>
                </a:solidFill>
              </a:rPr>
              <a:t> </a:t>
            </a:r>
            <a:r>
              <a:rPr lang="ru-RU" sz="1200" dirty="0" smtClean="0"/>
              <a:t>содействие </a:t>
            </a:r>
            <a:r>
              <a:rPr lang="ru-RU" sz="1200" dirty="0"/>
              <a:t>реализации прав граждан на полную, продуктивную занятость, а также обеспечение кадрами экономики Республики Татарстан</a:t>
            </a:r>
          </a:p>
          <a:p>
            <a:pPr algn="just"/>
            <a:endParaRPr lang="ru-RU" sz="1200" dirty="0"/>
          </a:p>
        </p:txBody>
      </p:sp>
      <p:graphicFrame>
        <p:nvGraphicFramePr>
          <p:cNvPr id="3" name="Таблица 2"/>
          <p:cNvGraphicFramePr>
            <a:graphicFrameLocks noGrp="1"/>
          </p:cNvGraphicFramePr>
          <p:nvPr>
            <p:extLst>
              <p:ext uri="{D42A27DB-BD31-4B8C-83A1-F6EECF244321}">
                <p14:modId xmlns:p14="http://schemas.microsoft.com/office/powerpoint/2010/main" val="158674934"/>
              </p:ext>
            </p:extLst>
          </p:nvPr>
        </p:nvGraphicFramePr>
        <p:xfrm>
          <a:off x="522771" y="1933108"/>
          <a:ext cx="8479155" cy="3750945"/>
        </p:xfrm>
        <a:graphic>
          <a:graphicData uri="http://schemas.openxmlformats.org/drawingml/2006/table">
            <a:tbl>
              <a:tblPr>
                <a:tableStyleId>{616DA210-FB5B-4158-B5E0-FEB733F419BA}</a:tableStyleId>
              </a:tblPr>
              <a:tblGrid>
                <a:gridCol w="5903595"/>
                <a:gridCol w="1335405"/>
                <a:gridCol w="1240155"/>
              </a:tblGrid>
              <a:tr h="292768">
                <a:tc>
                  <a:txBody>
                    <a:bodyPr/>
                    <a:lstStyle/>
                    <a:p>
                      <a:pPr algn="ctr" fontAlgn="ctr"/>
                      <a:r>
                        <a:rPr lang="ru-RU" sz="1000" b="1" i="0" u="none" strike="noStrike" dirty="0" smtClean="0">
                          <a:solidFill>
                            <a:srgbClr val="000000"/>
                          </a:solidFill>
                          <a:effectLst/>
                          <a:latin typeface="+mn-lt"/>
                        </a:rPr>
                        <a:t>Целевые показатели реализации государственной программы</a:t>
                      </a:r>
                      <a:endParaRPr lang="ru-RU" sz="1000" b="1" i="0" u="none" strike="noStrike" dirty="0">
                        <a:solidFill>
                          <a:srgbClr val="000000"/>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2020 </a:t>
                      </a:r>
                      <a:r>
                        <a:rPr lang="ru-RU" sz="1000" b="1" u="none" strike="noStrike" dirty="0">
                          <a:solidFill>
                            <a:schemeClr val="tx1"/>
                          </a:solidFill>
                          <a:effectLst/>
                        </a:rPr>
                        <a:t>год</a:t>
                      </a:r>
                      <a:br>
                        <a:rPr lang="ru-RU" sz="1000" b="1" u="none" strike="noStrike" dirty="0">
                          <a:solidFill>
                            <a:schemeClr val="tx1"/>
                          </a:solidFill>
                          <a:effectLst/>
                        </a:rPr>
                      </a:br>
                      <a:r>
                        <a:rPr lang="ru-RU" sz="1000" b="1" u="none" strike="noStrike" dirty="0">
                          <a:solidFill>
                            <a:schemeClr val="tx1"/>
                          </a:solidFill>
                          <a:effectLst/>
                        </a:rPr>
                        <a:t>(план)</a:t>
                      </a:r>
                      <a:endParaRPr lang="ru-RU" sz="1000" b="1" i="0" u="none" strike="noStrike" dirty="0">
                        <a:solidFill>
                          <a:schemeClr val="tx1"/>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2020 </a:t>
                      </a:r>
                      <a:r>
                        <a:rPr lang="ru-RU" sz="1000" b="1" u="none" strike="noStrike" dirty="0">
                          <a:solidFill>
                            <a:schemeClr val="tx1"/>
                          </a:solidFill>
                          <a:effectLst/>
                        </a:rPr>
                        <a:t>год</a:t>
                      </a:r>
                      <a:br>
                        <a:rPr lang="ru-RU" sz="1000" b="1" u="none" strike="noStrike" dirty="0">
                          <a:solidFill>
                            <a:schemeClr val="tx1"/>
                          </a:solidFill>
                          <a:effectLst/>
                        </a:rPr>
                      </a:br>
                      <a:r>
                        <a:rPr lang="ru-RU" sz="1000" b="1" u="none" strike="noStrike" dirty="0">
                          <a:solidFill>
                            <a:schemeClr val="tx1"/>
                          </a:solidFill>
                          <a:effectLst/>
                        </a:rPr>
                        <a:t>(факт)</a:t>
                      </a:r>
                      <a:endParaRPr lang="ru-RU" sz="1000" b="1" i="0" u="none" strike="noStrike" dirty="0">
                        <a:solidFill>
                          <a:schemeClr val="tx1"/>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92768">
                <a:tc>
                  <a:txBody>
                    <a:bodyPr/>
                    <a:lstStyle/>
                    <a:p>
                      <a:pPr algn="just" rtl="0" fontAlgn="ctr"/>
                      <a:r>
                        <a:rPr lang="ru-RU" sz="1050" b="0" i="0" u="none" strike="noStrike" dirty="0">
                          <a:solidFill>
                            <a:srgbClr val="000000"/>
                          </a:solidFill>
                          <a:effectLst/>
                          <a:latin typeface="Arial"/>
                        </a:rPr>
                        <a:t>Уровень общей безработицы в среднем за год (по методологии Международной организации </a:t>
                      </a:r>
                      <a:r>
                        <a:rPr lang="ru-RU" sz="1050" b="0" i="0" u="none" strike="noStrike" dirty="0" smtClean="0">
                          <a:solidFill>
                            <a:srgbClr val="000000"/>
                          </a:solidFill>
                          <a:effectLst/>
                          <a:latin typeface="Arial"/>
                        </a:rPr>
                        <a:t>труда), </a:t>
                      </a:r>
                      <a:r>
                        <a:rPr lang="ru-RU" sz="1050" b="0" i="0" u="none" strike="noStrike" dirty="0">
                          <a:solidFill>
                            <a:srgbClr val="000000"/>
                          </a:solidFill>
                          <a:effectLst/>
                          <a:latin typeface="Arial"/>
                        </a:rPr>
                        <a:t>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ru-RU" sz="1050" b="0" i="0" u="none" strike="noStrike">
                          <a:solidFill>
                            <a:srgbClr val="000000"/>
                          </a:solidFill>
                          <a:effectLst/>
                          <a:latin typeface="Arial"/>
                        </a:rPr>
                        <a:t>3,8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ru-RU" sz="1050" b="0" i="0" u="none" strike="noStrike">
                          <a:solidFill>
                            <a:srgbClr val="000000"/>
                          </a:solidFill>
                          <a:effectLst/>
                          <a:latin typeface="Arial"/>
                        </a:rPr>
                        <a:t>3,6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just" rtl="0" fontAlgn="ctr"/>
                      <a:r>
                        <a:rPr lang="ru-RU" sz="1050" b="0" i="0" u="none" strike="noStrike" dirty="0">
                          <a:solidFill>
                            <a:srgbClr val="000000"/>
                          </a:solidFill>
                          <a:effectLst/>
                          <a:latin typeface="Arial"/>
                        </a:rPr>
                        <a:t>Уровень регистрируемой безработицы на конец года,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ru-RU" sz="1050" b="0" i="0" u="none" strike="noStrike" dirty="0">
                          <a:solidFill>
                            <a:srgbClr val="000000"/>
                          </a:solidFill>
                          <a:effectLst/>
                          <a:latin typeface="Arial"/>
                        </a:rPr>
                        <a:t>2,3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ru-RU" sz="1050" b="0" i="0" u="none" strike="noStrike">
                          <a:solidFill>
                            <a:srgbClr val="000000"/>
                          </a:solidFill>
                          <a:effectLst/>
                          <a:latin typeface="Arial"/>
                        </a:rPr>
                        <a:t>1,9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just" rtl="0" fontAlgn="ctr"/>
                      <a:r>
                        <a:rPr lang="ru-RU" sz="1050" b="0" i="0" u="none" strike="noStrike" dirty="0">
                          <a:solidFill>
                            <a:srgbClr val="000000"/>
                          </a:solidFill>
                          <a:effectLst/>
                          <a:latin typeface="Arial"/>
                        </a:rPr>
                        <a:t>Коэффициент напряженности на рынке труда на конец года, человек/вакансию</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ru-RU" sz="1050" b="0" i="0" u="none" strike="noStrike" dirty="0">
                          <a:solidFill>
                            <a:srgbClr val="000000"/>
                          </a:solidFill>
                          <a:effectLst/>
                          <a:latin typeface="Arial"/>
                        </a:rPr>
                        <a:t>1,65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ru-RU" sz="1050" b="0" i="0" u="none" strike="noStrike">
                          <a:solidFill>
                            <a:srgbClr val="000000"/>
                          </a:solidFill>
                          <a:effectLst/>
                          <a:latin typeface="Arial"/>
                        </a:rPr>
                        <a:t>0,83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just" rtl="0" fontAlgn="ctr"/>
                      <a:r>
                        <a:rPr lang="ru-RU" sz="1050" b="0" i="0" u="none" strike="noStrike">
                          <a:solidFill>
                            <a:srgbClr val="000000"/>
                          </a:solidFill>
                          <a:effectLst/>
                          <a:latin typeface="Arial"/>
                        </a:rPr>
                        <a:t>Доля выпускников образовательных организаций профессионального образования, трудоустроившихся по специальности в первый год после окончания обучения, в общей численности выпускников образовательных организаций профессионального образования,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ru-RU" sz="1050" b="0" i="0" u="none" strike="noStrike" dirty="0">
                          <a:solidFill>
                            <a:srgbClr val="000000"/>
                          </a:solidFill>
                          <a:effectLst/>
                          <a:latin typeface="Arial"/>
                        </a:rPr>
                        <a:t>53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ru-RU" sz="1050" b="0" i="0" u="none" strike="noStrike" dirty="0">
                          <a:solidFill>
                            <a:srgbClr val="000000"/>
                          </a:solidFill>
                          <a:effectLst/>
                          <a:latin typeface="Arial"/>
                        </a:rPr>
                        <a:t>91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2768">
                <a:tc>
                  <a:txBody>
                    <a:bodyPr/>
                    <a:lstStyle/>
                    <a:p>
                      <a:pPr algn="just" rtl="0" fontAlgn="ctr"/>
                      <a:r>
                        <a:rPr lang="ru-RU" sz="1050" b="0" i="0" u="none" strike="noStrike">
                          <a:solidFill>
                            <a:srgbClr val="000000"/>
                          </a:solidFill>
                          <a:effectLst/>
                          <a:latin typeface="Arial"/>
                        </a:rPr>
                        <a:t>Доля выпускников образовательных организаций высшего образования, трудоустроившихся по специальности в первый год после окончания обучения, в общей численности выпускников указанных организаций,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ru-RU" sz="1050" b="0" i="0" u="none" strike="noStrike" dirty="0">
                          <a:solidFill>
                            <a:srgbClr val="000000"/>
                          </a:solidFill>
                          <a:effectLst/>
                          <a:latin typeface="Arial"/>
                        </a:rPr>
                        <a:t>65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ru-RU" sz="1050" b="0" i="0" u="none" strike="noStrike" dirty="0">
                          <a:solidFill>
                            <a:srgbClr val="000000"/>
                          </a:solidFill>
                          <a:effectLst/>
                          <a:latin typeface="Arial"/>
                        </a:rPr>
                        <a:t>97,9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just" rtl="0" fontAlgn="ctr"/>
                      <a:r>
                        <a:rPr lang="ru-RU" sz="1050" b="0" i="0" u="none" strike="noStrike">
                          <a:solidFill>
                            <a:srgbClr val="000000"/>
                          </a:solidFill>
                          <a:effectLst/>
                          <a:latin typeface="Arial"/>
                        </a:rPr>
                        <a:t>Число пострадавших на производстве из расчета на 1000 работающих, человек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ru-RU" sz="1050" b="0" i="0" u="none" strike="noStrike">
                          <a:solidFill>
                            <a:srgbClr val="000000"/>
                          </a:solidFill>
                          <a:effectLst/>
                          <a:latin typeface="Arial"/>
                        </a:rPr>
                        <a:t>0,83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ru-RU" sz="1050" b="0" i="0" u="none" strike="noStrike" dirty="0">
                          <a:solidFill>
                            <a:srgbClr val="000000"/>
                          </a:solidFill>
                          <a:effectLst/>
                          <a:latin typeface="Arial"/>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just" rtl="0" fontAlgn="ctr"/>
                      <a:r>
                        <a:rPr lang="ru-RU" sz="1050" b="0" i="0" u="none" strike="noStrike">
                          <a:solidFill>
                            <a:srgbClr val="000000"/>
                          </a:solidFill>
                          <a:effectLst/>
                          <a:latin typeface="Arial"/>
                        </a:rPr>
                        <a:t>Доля молодежи в возрасте от 16 до 29 лет в составе безработных граждан,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ru-RU" sz="1050" b="0" i="0" u="none" strike="noStrike">
                          <a:solidFill>
                            <a:srgbClr val="000000"/>
                          </a:solidFill>
                          <a:effectLst/>
                          <a:latin typeface="Arial"/>
                        </a:rPr>
                        <a:t>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ru-RU" sz="1050" b="0" i="0" u="none" strike="noStrike" dirty="0">
                          <a:solidFill>
                            <a:srgbClr val="000000"/>
                          </a:solidFill>
                          <a:effectLst/>
                          <a:latin typeface="Arial"/>
                        </a:rPr>
                        <a:t>27,9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58140">
                <a:tc>
                  <a:txBody>
                    <a:bodyPr/>
                    <a:lstStyle/>
                    <a:p>
                      <a:pPr algn="just" rtl="0" fontAlgn="ctr"/>
                      <a:r>
                        <a:rPr lang="ru-RU" sz="1050" b="0" i="0" u="none" strike="noStrike">
                          <a:solidFill>
                            <a:srgbClr val="000000"/>
                          </a:solidFill>
                          <a:effectLst/>
                          <a:latin typeface="Arial"/>
                        </a:rPr>
                        <a:t>Доля выпускников профессиональных образовательных организаций и образовательных организаций высшего образования, обучавшихся за счет бюджетных ассигнований федерального бюджета и бюджета Республики Татарстан, в составе безработных,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ru-RU" sz="1050" b="0" i="0" u="none" strike="noStrike">
                          <a:solidFill>
                            <a:srgbClr val="000000"/>
                          </a:solidFill>
                          <a:effectLst/>
                          <a:latin typeface="Arial"/>
                        </a:rPr>
                        <a:t>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ru-RU" sz="1050" b="0" i="0" u="none" strike="noStrike" dirty="0">
                          <a:solidFill>
                            <a:srgbClr val="000000"/>
                          </a:solidFill>
                          <a:effectLst/>
                          <a:latin typeface="Arial"/>
                        </a:rPr>
                        <a:t>0,4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07695">
                <a:tc>
                  <a:txBody>
                    <a:bodyPr/>
                    <a:lstStyle/>
                    <a:p>
                      <a:pPr algn="just" rtl="0" fontAlgn="ctr"/>
                      <a:r>
                        <a:rPr lang="ru-RU" sz="1050" b="0" i="0" u="none" strike="noStrike" dirty="0">
                          <a:solidFill>
                            <a:srgbClr val="000000"/>
                          </a:solidFill>
                          <a:effectLst/>
                          <a:latin typeface="Arial"/>
                        </a:rPr>
                        <a:t>Доля студентов, поступивших в профессиональные образовательные организации и образовательные организации высшего образования по техническим специальностям для обучения за счет бюджетных ассигнований федерального бюджета и бюджета Республики Татарстан, в общей численности студентов, поступивших в данные образовательные организации,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ru-RU" sz="1050" b="0" i="0" u="none" strike="noStrike">
                          <a:solidFill>
                            <a:srgbClr val="000000"/>
                          </a:solidFill>
                          <a:effectLst/>
                          <a:latin typeface="Arial"/>
                        </a:rPr>
                        <a:t>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ru-RU" sz="1050" b="0" i="0" u="none" strike="noStrike" dirty="0">
                          <a:solidFill>
                            <a:srgbClr val="000000"/>
                          </a:solidFill>
                          <a:effectLst/>
                          <a:latin typeface="Arial"/>
                        </a:rPr>
                        <a:t>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Прямоугольник 4"/>
          <p:cNvSpPr/>
          <p:nvPr/>
        </p:nvSpPr>
        <p:spPr>
          <a:xfrm>
            <a:off x="509307" y="6057780"/>
            <a:ext cx="8492619" cy="400110"/>
          </a:xfrm>
          <a:prstGeom prst="rect">
            <a:avLst/>
          </a:prstGeom>
        </p:spPr>
        <p:txBody>
          <a:bodyPr wrap="square">
            <a:spAutoFit/>
          </a:bodyPr>
          <a:lstStyle/>
          <a:p>
            <a:r>
              <a:rPr lang="ru-RU" sz="1000" b="1" i="1" dirty="0">
                <a:solidFill>
                  <a:schemeClr val="accent1"/>
                </a:solidFill>
              </a:rPr>
              <a:t>Ответственный исполнитель ГП: Министерство труда, занятости и социальной </a:t>
            </a:r>
            <a:r>
              <a:rPr lang="ru-RU" sz="1000" b="1" i="1" dirty="0" smtClean="0">
                <a:solidFill>
                  <a:schemeClr val="accent1"/>
                </a:solidFill>
              </a:rPr>
              <a:t>защиты </a:t>
            </a:r>
            <a:r>
              <a:rPr lang="en-US" sz="1000" b="1" i="1" dirty="0" smtClean="0">
                <a:solidFill>
                  <a:schemeClr val="accent1"/>
                </a:solidFill>
              </a:rPr>
              <a:t/>
            </a:r>
            <a:br>
              <a:rPr lang="en-US" sz="1000" b="1" i="1" dirty="0" smtClean="0">
                <a:solidFill>
                  <a:schemeClr val="accent1"/>
                </a:solidFill>
              </a:rPr>
            </a:br>
            <a:r>
              <a:rPr lang="ru-RU" sz="1000" b="1" i="1" dirty="0" smtClean="0">
                <a:solidFill>
                  <a:schemeClr val="accent1"/>
                </a:solidFill>
              </a:rPr>
              <a:t>Республики </a:t>
            </a:r>
            <a:r>
              <a:rPr lang="ru-RU" sz="1000" b="1" i="1" dirty="0">
                <a:solidFill>
                  <a:schemeClr val="accent1"/>
                </a:solidFill>
              </a:rPr>
              <a:t>Татарстан</a:t>
            </a:r>
          </a:p>
        </p:txBody>
      </p:sp>
      <p:sp>
        <p:nvSpPr>
          <p:cNvPr id="6" name="Прямоугольник 5"/>
          <p:cNvSpPr/>
          <p:nvPr/>
        </p:nvSpPr>
        <p:spPr>
          <a:xfrm>
            <a:off x="483134" y="6457890"/>
            <a:ext cx="8001000" cy="400110"/>
          </a:xfrm>
          <a:prstGeom prst="rect">
            <a:avLst/>
          </a:prstGeom>
        </p:spPr>
        <p:txBody>
          <a:bodyPr wrap="square">
            <a:spAutoFit/>
          </a:bodyPr>
          <a:lstStyle/>
          <a:p>
            <a:r>
              <a:rPr lang="ru-RU" sz="1000" b="1" i="1" dirty="0">
                <a:solidFill>
                  <a:schemeClr val="accent6"/>
                </a:solidFill>
              </a:rPr>
              <a:t>Официальный сайт, на котором размещена государственная программа и отчеты о </a:t>
            </a:r>
            <a:r>
              <a:rPr lang="ru-RU" sz="1000" b="1" i="1" dirty="0" smtClean="0">
                <a:solidFill>
                  <a:schemeClr val="accent6"/>
                </a:solidFill>
              </a:rPr>
              <a:t>ходе ее </a:t>
            </a:r>
            <a:r>
              <a:rPr lang="ru-RU" sz="1000" b="1" i="1" dirty="0">
                <a:solidFill>
                  <a:schemeClr val="accent6"/>
                </a:solidFill>
              </a:rPr>
              <a:t>реализации, находится </a:t>
            </a:r>
            <a:r>
              <a:rPr lang="ru-RU" sz="1000" b="1" i="1" dirty="0" smtClean="0">
                <a:solidFill>
                  <a:schemeClr val="accent6"/>
                </a:solidFill>
              </a:rPr>
              <a:t>по </a:t>
            </a:r>
            <a:r>
              <a:rPr lang="ru-RU" sz="1000" b="1" i="1" dirty="0">
                <a:solidFill>
                  <a:schemeClr val="accent6"/>
                </a:solidFill>
              </a:rPr>
              <a:t>адресу</a:t>
            </a:r>
            <a:r>
              <a:rPr lang="ru-RU" sz="1000" b="1" i="1" dirty="0" smtClean="0">
                <a:solidFill>
                  <a:schemeClr val="accent6"/>
                </a:solidFill>
              </a:rPr>
              <a:t>:</a:t>
            </a:r>
            <a:r>
              <a:rPr lang="en-US" sz="1000" b="1" i="1" dirty="0">
                <a:solidFill>
                  <a:schemeClr val="accent6"/>
                </a:solidFill>
              </a:rPr>
              <a:t> http://</a:t>
            </a:r>
            <a:r>
              <a:rPr lang="en-US" sz="1000" b="1" i="1" dirty="0" smtClean="0">
                <a:solidFill>
                  <a:schemeClr val="accent6"/>
                </a:solidFill>
              </a:rPr>
              <a:t>mtsz.tatarstan.ru</a:t>
            </a:r>
            <a:endParaRPr lang="ru-RU" sz="1000" b="1" i="1" dirty="0">
              <a:solidFill>
                <a:schemeClr val="accent6"/>
              </a:solidFill>
            </a:endParaRPr>
          </a:p>
        </p:txBody>
      </p:sp>
    </p:spTree>
    <p:extLst>
      <p:ext uri="{BB962C8B-B14F-4D97-AF65-F5344CB8AC3E}">
        <p14:creationId xmlns:p14="http://schemas.microsoft.com/office/powerpoint/2010/main" val="18861886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Таблица 12"/>
          <p:cNvGraphicFramePr>
            <a:graphicFrameLocks noGrp="1"/>
          </p:cNvGraphicFramePr>
          <p:nvPr>
            <p:extLst>
              <p:ext uri="{D42A27DB-BD31-4B8C-83A1-F6EECF244321}">
                <p14:modId xmlns:p14="http://schemas.microsoft.com/office/powerpoint/2010/main" val="679625386"/>
              </p:ext>
            </p:extLst>
          </p:nvPr>
        </p:nvGraphicFramePr>
        <p:xfrm>
          <a:off x="552450" y="1696141"/>
          <a:ext cx="8477250" cy="529845"/>
        </p:xfrm>
        <a:graphic>
          <a:graphicData uri="http://schemas.openxmlformats.org/drawingml/2006/table">
            <a:tbl>
              <a:tblPr firstRow="1" firstCol="1" bandRow="1">
                <a:tableStyleId>{5C22544A-7EE6-4342-B048-85BDC9FD1C3A}</a:tableStyleId>
              </a:tblPr>
              <a:tblGrid>
                <a:gridCol w="5905499"/>
                <a:gridCol w="1209675"/>
                <a:gridCol w="1362076"/>
              </a:tblGrid>
              <a:tr h="353230">
                <a:tc rowSpan="2">
                  <a:txBody>
                    <a:bodyPr/>
                    <a:lstStyle/>
                    <a:p>
                      <a:pPr algn="ctr">
                        <a:spcAft>
                          <a:spcPts val="0"/>
                        </a:spcAft>
                      </a:pPr>
                      <a:r>
                        <a:rPr lang="ru-RU" sz="1000" dirty="0">
                          <a:solidFill>
                            <a:schemeClr val="tx1"/>
                          </a:solidFill>
                          <a:effectLst/>
                        </a:rPr>
                        <a:t>Объем финансирования государственной программы </a:t>
                      </a:r>
                      <a:r>
                        <a:rPr lang="ru-RU" sz="1000" dirty="0" smtClean="0">
                          <a:solidFill>
                            <a:schemeClr val="tx1"/>
                          </a:solidFill>
                          <a:effectLst/>
                        </a:rPr>
                        <a:t>(</a:t>
                      </a:r>
                      <a:r>
                        <a:rPr lang="ru-RU" sz="1000" dirty="0">
                          <a:solidFill>
                            <a:schemeClr val="tx1"/>
                          </a:solidFill>
                          <a:effectLst/>
                        </a:rPr>
                        <a:t>тыс</a:t>
                      </a:r>
                      <a:r>
                        <a:rPr lang="ru-RU" sz="1000" dirty="0" smtClean="0">
                          <a:solidFill>
                            <a:schemeClr val="tx1"/>
                          </a:solidFill>
                          <a:effectLst/>
                        </a:rPr>
                        <a:t>. рублей</a:t>
                      </a:r>
                      <a:r>
                        <a:rPr lang="ru-RU" sz="1000" dirty="0">
                          <a:solidFill>
                            <a:schemeClr val="tx1"/>
                          </a:solidFill>
                          <a:effectLst/>
                        </a:rPr>
                        <a:t>)</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2020 </a:t>
                      </a:r>
                      <a:r>
                        <a:rPr lang="ru-RU" sz="1000" dirty="0">
                          <a:solidFill>
                            <a:schemeClr val="tx1"/>
                          </a:solidFill>
                          <a:effectLst/>
                        </a:rPr>
                        <a:t>год</a:t>
                      </a:r>
                    </a:p>
                    <a:p>
                      <a:pPr algn="ctr">
                        <a:spcAft>
                          <a:spcPts val="0"/>
                        </a:spcAft>
                      </a:pPr>
                      <a:r>
                        <a:rPr lang="ru-RU" sz="1000" dirty="0">
                          <a:solidFill>
                            <a:schemeClr val="tx1"/>
                          </a:solidFill>
                          <a:effectLst/>
                        </a:rPr>
                        <a:t>(план)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2020 </a:t>
                      </a:r>
                      <a:r>
                        <a:rPr lang="ru-RU" sz="1000" dirty="0">
                          <a:solidFill>
                            <a:schemeClr val="tx1"/>
                          </a:solidFill>
                          <a:effectLst/>
                        </a:rPr>
                        <a:t>год</a:t>
                      </a:r>
                    </a:p>
                    <a:p>
                      <a:pPr algn="ctr">
                        <a:spcAft>
                          <a:spcPts val="0"/>
                        </a:spcAft>
                      </a:pPr>
                      <a:r>
                        <a:rPr lang="ru-RU" sz="1000" dirty="0">
                          <a:solidFill>
                            <a:schemeClr val="tx1"/>
                          </a:solidFill>
                          <a:effectLst/>
                        </a:rPr>
                        <a:t>(факт)</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6615">
                <a:tc vMerge="1">
                  <a:txBody>
                    <a:bodyPr/>
                    <a:lstStyle/>
                    <a:p>
                      <a:endParaRPr lang="ru-RU"/>
                    </a:p>
                  </a:txBody>
                  <a:tcPr/>
                </a:tc>
                <a:tc>
                  <a:txBody>
                    <a:bodyPr/>
                    <a:lstStyle/>
                    <a:p>
                      <a:pPr algn="ctr">
                        <a:spcAft>
                          <a:spcPts val="0"/>
                        </a:spcAft>
                      </a:pPr>
                      <a:r>
                        <a:rPr lang="ru-RU" sz="1000" b="1" dirty="0" smtClean="0">
                          <a:solidFill>
                            <a:schemeClr val="tx1"/>
                          </a:solidFill>
                          <a:effectLst/>
                          <a:latin typeface="+mn-lt"/>
                          <a:ea typeface="Times New Roman" panose="02020603050405020304" pitchFamily="18" charset="0"/>
                        </a:rPr>
                        <a:t>2 387 925,5</a:t>
                      </a:r>
                      <a:endParaRPr lang="ru-RU" sz="1000" b="1" dirty="0">
                        <a:solidFill>
                          <a:schemeClr val="tx1"/>
                        </a:solidFill>
                        <a:effectLst/>
                        <a:latin typeface="+mn-lt"/>
                        <a:ea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000" b="1" dirty="0" smtClean="0">
                          <a:solidFill>
                            <a:schemeClr val="tx1"/>
                          </a:solidFill>
                          <a:effectLst/>
                          <a:latin typeface="+mn-lt"/>
                          <a:ea typeface="Times New Roman" panose="02020603050405020304" pitchFamily="18" charset="0"/>
                        </a:rPr>
                        <a:t>2 378 446,6</a:t>
                      </a:r>
                      <a:endParaRPr lang="ru-RU" sz="1000" b="1" dirty="0">
                        <a:solidFill>
                          <a:schemeClr val="tx1"/>
                        </a:solidFill>
                        <a:effectLst/>
                        <a:latin typeface="+mn-lt"/>
                        <a:ea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15" name="Rectangle 4"/>
          <p:cNvSpPr>
            <a:spLocks noChangeArrowheads="1"/>
          </p:cNvSpPr>
          <p:nvPr/>
        </p:nvSpPr>
        <p:spPr bwMode="auto">
          <a:xfrm>
            <a:off x="542925" y="1162966"/>
            <a:ext cx="84867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ru-RU" altLang="ru-RU" sz="1200" b="1" dirty="0" smtClean="0">
                <a:latin typeface="Arial" panose="020B0604020202020204" pitchFamily="34" charset="0"/>
                <a:ea typeface="Times New Roman" panose="02020603050405020304" pitchFamily="18" charset="0"/>
              </a:rPr>
              <a:t>Цель</a:t>
            </a:r>
            <a:r>
              <a:rPr lang="ru-RU" altLang="ru-RU" sz="1200" dirty="0">
                <a:latin typeface="Arial" panose="020B0604020202020204" pitchFamily="34" charset="0"/>
                <a:ea typeface="Times New Roman" panose="02020603050405020304" pitchFamily="18" charset="0"/>
              </a:rPr>
              <a:t>: </a:t>
            </a:r>
            <a:r>
              <a:rPr lang="ru-RU" altLang="ru-RU" sz="1200" dirty="0" smtClean="0">
                <a:latin typeface="Arial" panose="020B0604020202020204" pitchFamily="34" charset="0"/>
                <a:ea typeface="Times New Roman" panose="02020603050405020304" pitchFamily="18" charset="0"/>
              </a:rPr>
              <a:t>повышение </a:t>
            </a:r>
            <a:r>
              <a:rPr lang="ru-RU" altLang="ru-RU" sz="1200" dirty="0">
                <a:latin typeface="Arial" panose="020B0604020202020204" pitchFamily="34" charset="0"/>
                <a:ea typeface="Times New Roman" panose="02020603050405020304" pitchFamily="18" charset="0"/>
              </a:rPr>
              <a:t>качества и результативности противодействия преступности, охраны общественного порядка и обеспечения общественной безопасности в Республике </a:t>
            </a:r>
            <a:r>
              <a:rPr lang="ru-RU" altLang="ru-RU" sz="1200" dirty="0" smtClean="0">
                <a:latin typeface="Arial" panose="020B0604020202020204" pitchFamily="34" charset="0"/>
                <a:ea typeface="Times New Roman" panose="02020603050405020304" pitchFamily="18" charset="0"/>
              </a:rPr>
              <a:t>Татарстан</a:t>
            </a:r>
            <a:endParaRPr lang="ru-RU" altLang="ru-RU" sz="1200" dirty="0">
              <a:latin typeface="Arial" panose="020B0604020202020204" pitchFamily="34" charset="0"/>
              <a:ea typeface="Times New Roman" panose="02020603050405020304" pitchFamily="18" charset="0"/>
            </a:endParaRPr>
          </a:p>
        </p:txBody>
      </p:sp>
      <p:sp>
        <p:nvSpPr>
          <p:cNvPr id="2" name="Скругленный прямоугольник 1"/>
          <p:cNvSpPr/>
          <p:nvPr/>
        </p:nvSpPr>
        <p:spPr>
          <a:xfrm>
            <a:off x="542925" y="33317"/>
            <a:ext cx="7943850" cy="1021556"/>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spcBef>
                <a:spcPct val="0"/>
              </a:spcBef>
              <a:spcAft>
                <a:spcPct val="0"/>
              </a:spcAft>
            </a:pPr>
            <a:r>
              <a:rPr lang="ru-RU" altLang="ru-RU" b="1" dirty="0" smtClean="0">
                <a:latin typeface="Arial" panose="020B0604020202020204" pitchFamily="34" charset="0"/>
                <a:ea typeface="Times New Roman" panose="02020603050405020304" pitchFamily="18" charset="0"/>
              </a:rPr>
              <a:t>6. </a:t>
            </a:r>
            <a:r>
              <a:rPr lang="ru-RU" altLang="ru-RU" b="1" dirty="0">
                <a:latin typeface="Arial" panose="020B0604020202020204" pitchFamily="34" charset="0"/>
                <a:ea typeface="Times New Roman" panose="02020603050405020304" pitchFamily="18" charset="0"/>
              </a:rPr>
              <a:t>Государственная программа </a:t>
            </a:r>
            <a:r>
              <a:rPr lang="ru-RU" altLang="ru-RU" b="1" dirty="0" smtClean="0">
                <a:latin typeface="Arial" panose="020B0604020202020204" pitchFamily="34" charset="0"/>
                <a:ea typeface="Times New Roman" panose="02020603050405020304" pitchFamily="18" charset="0"/>
              </a:rPr>
              <a:t>«Обеспечение </a:t>
            </a:r>
            <a:r>
              <a:rPr lang="ru-RU" altLang="ru-RU" b="1" dirty="0">
                <a:latin typeface="Arial" panose="020B0604020202020204" pitchFamily="34" charset="0"/>
                <a:ea typeface="Times New Roman" panose="02020603050405020304" pitchFamily="18" charset="0"/>
              </a:rPr>
              <a:t>общественного порядка и противодействие преступности в Республике Татарстан на 2014 – </a:t>
            </a:r>
            <a:r>
              <a:rPr lang="ru-RU" altLang="ru-RU" b="1" dirty="0" smtClean="0">
                <a:latin typeface="Arial" panose="020B0604020202020204" pitchFamily="34" charset="0"/>
                <a:ea typeface="Times New Roman" panose="02020603050405020304" pitchFamily="18" charset="0"/>
              </a:rPr>
              <a:t>2025 годы»</a:t>
            </a:r>
            <a:endParaRPr lang="ru-RU" altLang="ru-RU" b="1" dirty="0">
              <a:latin typeface="Arial" panose="020B0604020202020204" pitchFamily="34" charset="0"/>
              <a:ea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019057637"/>
              </p:ext>
            </p:extLst>
          </p:nvPr>
        </p:nvGraphicFramePr>
        <p:xfrm>
          <a:off x="559593" y="2288631"/>
          <a:ext cx="8453438" cy="1295026"/>
        </p:xfrm>
        <a:graphic>
          <a:graphicData uri="http://schemas.openxmlformats.org/drawingml/2006/table">
            <a:tbl>
              <a:tblPr>
                <a:tableStyleId>{616DA210-FB5B-4158-B5E0-FEB733F419BA}</a:tableStyleId>
              </a:tblPr>
              <a:tblGrid>
                <a:gridCol w="5897880"/>
                <a:gridCol w="1211580"/>
                <a:gridCol w="1343978"/>
              </a:tblGrid>
              <a:tr h="331624">
                <a:tc>
                  <a:txBody>
                    <a:bodyPr/>
                    <a:lstStyle/>
                    <a:p>
                      <a:pPr algn="ctr" fontAlgn="ctr"/>
                      <a:r>
                        <a:rPr lang="ru-RU" sz="1000" b="1" i="0" u="none" strike="noStrike" dirty="0" smtClean="0">
                          <a:solidFill>
                            <a:srgbClr val="000000"/>
                          </a:solidFill>
                          <a:effectLst/>
                          <a:latin typeface="+mn-lt"/>
                        </a:rPr>
                        <a:t>Целевые показатели реализации государственной программы</a:t>
                      </a:r>
                      <a:endParaRPr lang="ru-RU" sz="1000" b="1" i="0" u="none" strike="noStrike" dirty="0">
                        <a:solidFill>
                          <a:srgbClr val="000000"/>
                        </a:solidFill>
                        <a:effectLst/>
                        <a:latin typeface="+mn-lt"/>
                      </a:endParaRPr>
                    </a:p>
                  </a:txBody>
                  <a:tcPr marL="33482" marR="33482" marT="55084" marB="550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solidFill>
                            <a:schemeClr val="tx1"/>
                          </a:solidFill>
                          <a:effectLst/>
                        </a:rPr>
                        <a:t>2020 год</a:t>
                      </a:r>
                      <a:endParaRPr lang="ru-RU" sz="1000" b="1" dirty="0">
                        <a:solidFill>
                          <a:schemeClr val="tx1"/>
                        </a:solidFill>
                        <a:effectLst/>
                      </a:endParaRPr>
                    </a:p>
                    <a:p>
                      <a:pPr algn="ctr">
                        <a:spcAft>
                          <a:spcPts val="0"/>
                        </a:spcAft>
                      </a:pPr>
                      <a:r>
                        <a:rPr lang="ru-RU" sz="1000" b="1" dirty="0">
                          <a:solidFill>
                            <a:schemeClr val="tx1"/>
                          </a:solidFill>
                          <a:effectLst/>
                        </a:rPr>
                        <a:t>(план)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33482" marR="33482" marT="55084" marB="550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solidFill>
                            <a:schemeClr val="tx1"/>
                          </a:solidFill>
                          <a:effectLst/>
                        </a:rPr>
                        <a:t>2020 год</a:t>
                      </a:r>
                    </a:p>
                    <a:p>
                      <a:pPr algn="ctr">
                        <a:spcAft>
                          <a:spcPts val="0"/>
                        </a:spcAft>
                      </a:pPr>
                      <a:r>
                        <a:rPr lang="ru-RU" sz="1000" b="1" dirty="0" smtClean="0">
                          <a:solidFill>
                            <a:schemeClr val="tx1"/>
                          </a:solidFill>
                          <a:effectLst/>
                        </a:rPr>
                        <a:t>(факт</a:t>
                      </a:r>
                      <a:r>
                        <a:rPr lang="ru-RU" sz="1000" b="1" dirty="0">
                          <a:solidFill>
                            <a:schemeClr val="tx1"/>
                          </a:solidFill>
                          <a:effectLst/>
                        </a:rPr>
                        <a:t>)</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33482" marR="33482" marT="55084" marB="550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24695">
                <a:tc>
                  <a:txBody>
                    <a:bodyPr/>
                    <a:lstStyle/>
                    <a:p>
                      <a:pPr>
                        <a:lnSpc>
                          <a:spcPct val="115000"/>
                        </a:lnSpc>
                        <a:spcAft>
                          <a:spcPts val="0"/>
                        </a:spcAft>
                      </a:pPr>
                      <a:r>
                        <a:rPr lang="ru-RU" sz="1000" dirty="0" smtClean="0"/>
                        <a:t>Доля расследованных тяжких и особо тяжких преступлений от общего количества расследованных</a:t>
                      </a:r>
                      <a:endParaRPr lang="ru-RU" sz="1000" dirty="0">
                        <a:solidFill>
                          <a:schemeClr val="tx1"/>
                        </a:solidFill>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spcAft>
                          <a:spcPts val="0"/>
                        </a:spcAft>
                      </a:pPr>
                      <a:r>
                        <a:rPr lang="ru-RU" sz="1000" kern="1200" dirty="0">
                          <a:solidFill>
                            <a:schemeClr val="tx1"/>
                          </a:solidFill>
                          <a:effectLst/>
                          <a:latin typeface="+mn-lt"/>
                          <a:ea typeface="Calibri"/>
                          <a:cs typeface="Times New Roman"/>
                        </a:rPr>
                        <a:t>101,2</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spcAft>
                          <a:spcPts val="0"/>
                        </a:spcAft>
                      </a:pPr>
                      <a:r>
                        <a:rPr lang="ru-RU" sz="1000" kern="1200" dirty="0">
                          <a:solidFill>
                            <a:schemeClr val="tx1"/>
                          </a:solidFill>
                          <a:effectLst/>
                          <a:latin typeface="+mn-lt"/>
                          <a:ea typeface="Calibri"/>
                          <a:cs typeface="Times New Roman"/>
                        </a:rPr>
                        <a:t>154,1</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91620">
                <a:tc>
                  <a:txBody>
                    <a:bodyPr/>
                    <a:lstStyle/>
                    <a:p>
                      <a:pPr algn="just">
                        <a:spcAft>
                          <a:spcPts val="0"/>
                        </a:spcAft>
                      </a:pPr>
                      <a:r>
                        <a:rPr lang="ru-RU" sz="1000" dirty="0" smtClean="0"/>
                        <a:t>Тяжесть последствий ДТП (количество погибших на 100 пострадавших)</a:t>
                      </a:r>
                      <a:endParaRPr lang="ru-RU" sz="1000" dirty="0">
                        <a:solidFill>
                          <a:schemeClr val="tx1"/>
                        </a:solidFill>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spcAft>
                          <a:spcPts val="0"/>
                        </a:spcAft>
                      </a:pPr>
                      <a:r>
                        <a:rPr lang="ru-RU" sz="1000" kern="1200" dirty="0">
                          <a:solidFill>
                            <a:schemeClr val="tx1"/>
                          </a:solidFill>
                          <a:effectLst/>
                          <a:latin typeface="+mn-lt"/>
                          <a:ea typeface="Calibri"/>
                          <a:cs typeface="Times New Roman"/>
                        </a:rPr>
                        <a:t>8,2</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spcAft>
                          <a:spcPts val="0"/>
                        </a:spcAft>
                      </a:pPr>
                      <a:r>
                        <a:rPr lang="ru-RU" sz="1000" kern="1200" dirty="0">
                          <a:solidFill>
                            <a:schemeClr val="tx1"/>
                          </a:solidFill>
                          <a:effectLst/>
                          <a:latin typeface="+mn-lt"/>
                          <a:ea typeface="Calibri"/>
                          <a:cs typeface="Times New Roman"/>
                        </a:rPr>
                        <a:t>6,3</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12175">
                <a:tc>
                  <a:txBody>
                    <a:bodyPr/>
                    <a:lstStyle/>
                    <a:p>
                      <a:pPr>
                        <a:spcAft>
                          <a:spcPts val="0"/>
                        </a:spcAft>
                      </a:pPr>
                      <a:r>
                        <a:rPr lang="ru-RU" sz="1000" dirty="0" smtClean="0"/>
                        <a:t>Удельный вес количества потребительских споров, урегулированных в досудебном порядке</a:t>
                      </a:r>
                      <a:endParaRPr lang="ru-RU" sz="10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spcAft>
                          <a:spcPts val="0"/>
                        </a:spcAft>
                      </a:pPr>
                      <a:r>
                        <a:rPr lang="ru-RU" sz="1000" kern="1200" dirty="0" smtClean="0">
                          <a:solidFill>
                            <a:schemeClr val="tx1"/>
                          </a:solidFill>
                          <a:effectLst/>
                          <a:latin typeface="+mn-lt"/>
                          <a:ea typeface="Calibri"/>
                          <a:cs typeface="Times New Roman"/>
                        </a:rPr>
                        <a:t>114,0</a:t>
                      </a:r>
                      <a:endParaRPr lang="ru-RU" sz="1000" kern="1200" dirty="0">
                        <a:solidFill>
                          <a:schemeClr val="tx1"/>
                        </a:solidFill>
                        <a:effectLst/>
                        <a:latin typeface="+mn-lt"/>
                        <a:ea typeface="Calibri"/>
                        <a:cs typeface="Times New Roman"/>
                      </a:endParaRPr>
                    </a:p>
                  </a:txBody>
                  <a:tcPr marL="25991" marR="25991" marT="42759" marB="4275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spcAft>
                          <a:spcPts val="0"/>
                        </a:spcAft>
                      </a:pPr>
                      <a:r>
                        <a:rPr lang="ru-RU" sz="1000" kern="1200" dirty="0" smtClean="0">
                          <a:solidFill>
                            <a:schemeClr val="tx1"/>
                          </a:solidFill>
                          <a:effectLst/>
                          <a:latin typeface="+mn-lt"/>
                          <a:ea typeface="Calibri"/>
                          <a:cs typeface="Times New Roman"/>
                        </a:rPr>
                        <a:t>114,2</a:t>
                      </a:r>
                      <a:endParaRPr lang="ru-RU" sz="1000" kern="1200" dirty="0">
                        <a:solidFill>
                          <a:schemeClr val="tx1"/>
                        </a:solidFill>
                        <a:effectLst/>
                        <a:latin typeface="+mn-lt"/>
                        <a:ea typeface="Calibri"/>
                        <a:cs typeface="Times New Roman"/>
                      </a:endParaRPr>
                    </a:p>
                  </a:txBody>
                  <a:tcPr marL="25991" marR="25991" marT="42759" marB="4275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6" name="Прямоугольник 5"/>
          <p:cNvSpPr/>
          <p:nvPr/>
        </p:nvSpPr>
        <p:spPr>
          <a:xfrm>
            <a:off x="495300" y="5747578"/>
            <a:ext cx="8534400" cy="246221"/>
          </a:xfrm>
          <a:prstGeom prst="rect">
            <a:avLst/>
          </a:prstGeom>
        </p:spPr>
        <p:txBody>
          <a:bodyPr wrap="square">
            <a:spAutoFit/>
          </a:bodyPr>
          <a:lstStyle/>
          <a:p>
            <a:r>
              <a:rPr lang="ru-RU" sz="1000" b="1" i="1" dirty="0">
                <a:solidFill>
                  <a:schemeClr val="accent1"/>
                </a:solidFill>
              </a:rPr>
              <a:t>Ответственный исполнитель ГП: Министерство </a:t>
            </a:r>
            <a:r>
              <a:rPr lang="ru-RU" sz="1000" b="1" i="1" dirty="0" smtClean="0">
                <a:solidFill>
                  <a:schemeClr val="accent1"/>
                </a:solidFill>
              </a:rPr>
              <a:t>внутренних дел по Республике Татарстан</a:t>
            </a:r>
            <a:endParaRPr lang="ru-RU" sz="1000" b="1" i="1" dirty="0">
              <a:solidFill>
                <a:schemeClr val="accent1"/>
              </a:solidFill>
            </a:endParaRPr>
          </a:p>
        </p:txBody>
      </p:sp>
      <p:sp>
        <p:nvSpPr>
          <p:cNvPr id="7" name="Прямоугольник 6"/>
          <p:cNvSpPr/>
          <p:nvPr/>
        </p:nvSpPr>
        <p:spPr>
          <a:xfrm>
            <a:off x="485775" y="5995545"/>
            <a:ext cx="8001000" cy="400110"/>
          </a:xfrm>
          <a:prstGeom prst="rect">
            <a:avLst/>
          </a:prstGeom>
        </p:spPr>
        <p:txBody>
          <a:bodyPr wrap="square">
            <a:spAutoFit/>
          </a:bodyPr>
          <a:lstStyle/>
          <a:p>
            <a:r>
              <a:rPr lang="ru-RU" sz="1000" b="1" i="1" dirty="0">
                <a:solidFill>
                  <a:schemeClr val="accent6"/>
                </a:solidFill>
              </a:rPr>
              <a:t>Официальный сайт, на котором размещена государственная программа и отчеты </a:t>
            </a:r>
            <a:r>
              <a:rPr lang="ru-RU" sz="1000" b="1" i="1" dirty="0" smtClean="0">
                <a:solidFill>
                  <a:schemeClr val="accent6"/>
                </a:solidFill>
              </a:rPr>
              <a:t>о ходе </a:t>
            </a:r>
            <a:r>
              <a:rPr lang="ru-RU" sz="1000" b="1" i="1" dirty="0">
                <a:solidFill>
                  <a:schemeClr val="accent6"/>
                </a:solidFill>
              </a:rPr>
              <a:t>ее реализации, находится </a:t>
            </a:r>
            <a:r>
              <a:rPr lang="ru-RU" sz="1000" b="1" i="1" dirty="0" smtClean="0">
                <a:solidFill>
                  <a:schemeClr val="accent6"/>
                </a:solidFill>
              </a:rPr>
              <a:t>по </a:t>
            </a:r>
            <a:r>
              <a:rPr lang="ru-RU" sz="1000" b="1" i="1" dirty="0">
                <a:solidFill>
                  <a:schemeClr val="accent6"/>
                </a:solidFill>
              </a:rPr>
              <a:t>адресу</a:t>
            </a:r>
            <a:r>
              <a:rPr lang="ru-RU" sz="1000" b="1" i="1" dirty="0" smtClean="0">
                <a:solidFill>
                  <a:schemeClr val="accent6"/>
                </a:solidFill>
              </a:rPr>
              <a:t>:</a:t>
            </a:r>
            <a:r>
              <a:rPr lang="en-US" sz="1000" b="1" i="1" dirty="0">
                <a:solidFill>
                  <a:schemeClr val="accent6"/>
                </a:solidFill>
              </a:rPr>
              <a:t> https://16.</a:t>
            </a:r>
            <a:r>
              <a:rPr lang="ru-RU" sz="1000" b="1" i="1" dirty="0" err="1">
                <a:solidFill>
                  <a:schemeClr val="accent6"/>
                </a:solidFill>
              </a:rPr>
              <a:t>мвд.рф</a:t>
            </a:r>
            <a:r>
              <a:rPr lang="ru-RU" sz="1000" b="1" i="1" dirty="0">
                <a:solidFill>
                  <a:schemeClr val="accent6"/>
                </a:solidFill>
              </a:rPr>
              <a:t>/</a:t>
            </a:r>
            <a:r>
              <a:rPr lang="en-US" sz="1000" b="1" i="1" dirty="0" err="1">
                <a:solidFill>
                  <a:schemeClr val="accent6"/>
                </a:solidFill>
              </a:rPr>
              <a:t>mvd</a:t>
            </a:r>
            <a:endParaRPr lang="ru-RU" sz="1000" b="1" i="1" dirty="0">
              <a:solidFill>
                <a:schemeClr val="accent6"/>
              </a:solidFill>
            </a:endParaRPr>
          </a:p>
        </p:txBody>
      </p:sp>
    </p:spTree>
    <p:extLst>
      <p:ext uri="{BB962C8B-B14F-4D97-AF65-F5344CB8AC3E}">
        <p14:creationId xmlns:p14="http://schemas.microsoft.com/office/powerpoint/2010/main" val="21221374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902042868"/>
              </p:ext>
            </p:extLst>
          </p:nvPr>
        </p:nvGraphicFramePr>
        <p:xfrm>
          <a:off x="619124" y="1844457"/>
          <a:ext cx="8337141" cy="545815"/>
        </p:xfrm>
        <a:graphic>
          <a:graphicData uri="http://schemas.openxmlformats.org/drawingml/2006/table">
            <a:tbl>
              <a:tblPr firstRow="1" firstCol="1" bandRow="1">
                <a:tableStyleId>{5C22544A-7EE6-4342-B048-85BDC9FD1C3A}</a:tableStyleId>
              </a:tblPr>
              <a:tblGrid>
                <a:gridCol w="6362701"/>
                <a:gridCol w="1019175"/>
                <a:gridCol w="955265"/>
              </a:tblGrid>
              <a:tr h="363877">
                <a:tc rowSpan="2">
                  <a:txBody>
                    <a:bodyPr/>
                    <a:lstStyle/>
                    <a:p>
                      <a:pPr algn="ctr">
                        <a:spcAft>
                          <a:spcPts val="0"/>
                        </a:spcAft>
                      </a:pPr>
                      <a:r>
                        <a:rPr lang="ru-RU" sz="1000" dirty="0">
                          <a:solidFill>
                            <a:schemeClr val="tx1"/>
                          </a:solidFill>
                          <a:effectLst/>
                        </a:rPr>
                        <a:t>Объем финансирования государственной программы (тыс</a:t>
                      </a:r>
                      <a:r>
                        <a:rPr lang="ru-RU" sz="1000" dirty="0" smtClean="0">
                          <a:solidFill>
                            <a:schemeClr val="tx1"/>
                          </a:solidFill>
                          <a:effectLst/>
                        </a:rPr>
                        <a:t>. рублей</a:t>
                      </a:r>
                      <a:r>
                        <a:rPr lang="ru-RU" sz="1000" dirty="0">
                          <a:solidFill>
                            <a:schemeClr val="tx1"/>
                          </a:solidFill>
                          <a:effectLst/>
                        </a:rPr>
                        <a:t>)</a:t>
                      </a:r>
                      <a:endParaRPr lang="ru-RU" sz="1000" dirty="0">
                        <a:solidFill>
                          <a:schemeClr val="tx1"/>
                        </a:solidFill>
                        <a:effectLst/>
                        <a:latin typeface="Times New Roman" panose="02020603050405020304" pitchFamily="18" charset="0"/>
                        <a:ea typeface="Times New Roman" panose="02020603050405020304" pitchFamily="18" charset="0"/>
                      </a:endParaRPr>
                    </a:p>
                  </a:txBody>
                  <a:tcPr marL="58480" marR="584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2020 год (план)</a:t>
                      </a:r>
                      <a:endParaRPr lang="ru-RU" sz="1000" dirty="0">
                        <a:solidFill>
                          <a:schemeClr val="tx1"/>
                        </a:solidFill>
                        <a:effectLst/>
                        <a:latin typeface="Times New Roman" panose="02020603050405020304" pitchFamily="18" charset="0"/>
                        <a:ea typeface="Times New Roman" panose="02020603050405020304" pitchFamily="18" charset="0"/>
                      </a:endParaRPr>
                    </a:p>
                  </a:txBody>
                  <a:tcPr marL="58480" marR="584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2020 </a:t>
                      </a:r>
                      <a:r>
                        <a:rPr lang="ru-RU" sz="1000" dirty="0">
                          <a:solidFill>
                            <a:schemeClr val="tx1"/>
                          </a:solidFill>
                          <a:effectLst/>
                        </a:rPr>
                        <a:t>год (факт)</a:t>
                      </a:r>
                      <a:endParaRPr lang="ru-RU" sz="1000" dirty="0">
                        <a:solidFill>
                          <a:schemeClr val="tx1"/>
                        </a:solidFill>
                        <a:effectLst/>
                        <a:latin typeface="Times New Roman" panose="02020603050405020304" pitchFamily="18" charset="0"/>
                        <a:ea typeface="Times New Roman" panose="02020603050405020304" pitchFamily="18" charset="0"/>
                      </a:endParaRPr>
                    </a:p>
                  </a:txBody>
                  <a:tcPr marL="58480" marR="584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81938">
                <a:tc vMerge="1">
                  <a:txBody>
                    <a:bodyPr/>
                    <a:lstStyle/>
                    <a:p>
                      <a:endParaRPr lang="ru-RU"/>
                    </a:p>
                  </a:txBody>
                  <a:tcPr/>
                </a:tc>
                <a:tc>
                  <a:txBody>
                    <a:bodyPr/>
                    <a:lstStyle/>
                    <a:p>
                      <a:pPr algn="ctr">
                        <a:spcAft>
                          <a:spcPts val="0"/>
                        </a:spcAft>
                      </a:pPr>
                      <a:r>
                        <a:rPr lang="ru-RU" sz="1000" b="1" dirty="0" smtClean="0">
                          <a:solidFill>
                            <a:schemeClr val="tx1"/>
                          </a:solidFill>
                          <a:effectLst/>
                          <a:latin typeface="+mn-lt"/>
                          <a:ea typeface="Times New Roman" panose="02020603050405020304" pitchFamily="18" charset="0"/>
                        </a:rPr>
                        <a:t>1 552 671,2</a:t>
                      </a:r>
                      <a:endParaRPr lang="ru-RU" sz="1000" b="1" dirty="0">
                        <a:solidFill>
                          <a:schemeClr val="tx1"/>
                        </a:solidFill>
                        <a:effectLst/>
                        <a:latin typeface="+mn-lt"/>
                        <a:ea typeface="Times New Roman" panose="02020603050405020304" pitchFamily="18" charset="0"/>
                      </a:endParaRPr>
                    </a:p>
                  </a:txBody>
                  <a:tcPr marL="58480" marR="584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000" b="1" dirty="0" smtClean="0">
                          <a:solidFill>
                            <a:schemeClr val="tx1"/>
                          </a:solidFill>
                          <a:effectLst/>
                          <a:latin typeface="+mn-lt"/>
                          <a:ea typeface="Times New Roman" panose="02020603050405020304" pitchFamily="18" charset="0"/>
                        </a:rPr>
                        <a:t>1 547 778,9</a:t>
                      </a:r>
                      <a:endParaRPr lang="ru-RU" sz="1000" b="1" dirty="0">
                        <a:solidFill>
                          <a:schemeClr val="tx1"/>
                        </a:solidFill>
                        <a:effectLst/>
                        <a:latin typeface="+mn-lt"/>
                        <a:ea typeface="Times New Roman" panose="02020603050405020304" pitchFamily="18" charset="0"/>
                      </a:endParaRPr>
                    </a:p>
                  </a:txBody>
                  <a:tcPr marL="58480" marR="584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1233127450"/>
              </p:ext>
            </p:extLst>
          </p:nvPr>
        </p:nvGraphicFramePr>
        <p:xfrm>
          <a:off x="641555" y="2482375"/>
          <a:ext cx="8337140" cy="1180163"/>
        </p:xfrm>
        <a:graphic>
          <a:graphicData uri="http://schemas.openxmlformats.org/drawingml/2006/table">
            <a:tbl>
              <a:tblPr>
                <a:tableStyleId>{616DA210-FB5B-4158-B5E0-FEB733F419BA}</a:tableStyleId>
              </a:tblPr>
              <a:tblGrid>
                <a:gridCol w="6381751"/>
                <a:gridCol w="1005840"/>
                <a:gridCol w="949549"/>
              </a:tblGrid>
              <a:tr h="430347">
                <a:tc>
                  <a:txBody>
                    <a:bodyPr/>
                    <a:lstStyle/>
                    <a:p>
                      <a:pPr algn="ctr" fontAlgn="ctr"/>
                      <a:r>
                        <a:rPr lang="ru-RU" sz="1000" b="1" i="0" u="none" strike="noStrike" dirty="0" smtClean="0">
                          <a:solidFill>
                            <a:srgbClr val="000000"/>
                          </a:solidFill>
                          <a:effectLst/>
                          <a:latin typeface="+mn-lt"/>
                        </a:rPr>
                        <a:t>Целевые показатели реализации государственной программы</a:t>
                      </a:r>
                      <a:endParaRPr lang="ru-RU" sz="1000" b="1" i="0" u="none" strike="noStrike" dirty="0">
                        <a:solidFill>
                          <a:srgbClr val="000000"/>
                        </a:solidFill>
                        <a:effectLst/>
                        <a:latin typeface="+mn-lt"/>
                      </a:endParaRPr>
                    </a:p>
                  </a:txBody>
                  <a:tcPr marL="25991" marR="25991" marT="42759" marB="4275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solidFill>
                            <a:schemeClr val="tx1"/>
                          </a:solidFill>
                          <a:effectLst/>
                        </a:rPr>
                        <a:t>2020 год</a:t>
                      </a:r>
                      <a:endParaRPr lang="ru-RU" sz="1000" b="1" dirty="0">
                        <a:solidFill>
                          <a:schemeClr val="tx1"/>
                        </a:solidFill>
                        <a:effectLst/>
                      </a:endParaRPr>
                    </a:p>
                    <a:p>
                      <a:pPr algn="ctr">
                        <a:spcAft>
                          <a:spcPts val="0"/>
                        </a:spcAft>
                      </a:pPr>
                      <a:r>
                        <a:rPr lang="ru-RU" sz="1000" b="1" dirty="0" smtClean="0">
                          <a:solidFill>
                            <a:schemeClr val="tx1"/>
                          </a:solidFill>
                          <a:effectLst/>
                        </a:rPr>
                        <a:t>(план)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25991" marR="25991" marT="42759" marB="4275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solidFill>
                            <a:schemeClr val="tx1"/>
                          </a:solidFill>
                          <a:effectLst/>
                        </a:rPr>
                        <a:t>2020 год</a:t>
                      </a:r>
                      <a:endParaRPr lang="ru-RU" sz="1000" b="1" dirty="0">
                        <a:solidFill>
                          <a:schemeClr val="tx1"/>
                        </a:solidFill>
                        <a:effectLst/>
                      </a:endParaRPr>
                    </a:p>
                    <a:p>
                      <a:pPr algn="ctr">
                        <a:spcAft>
                          <a:spcPts val="0"/>
                        </a:spcAft>
                      </a:pPr>
                      <a:r>
                        <a:rPr lang="ru-RU" sz="1000" b="1" dirty="0" smtClean="0">
                          <a:solidFill>
                            <a:schemeClr val="tx1"/>
                          </a:solidFill>
                          <a:effectLst/>
                        </a:rPr>
                        <a:t>(факт)</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25991" marR="25991" marT="42759" marB="4275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255949">
                <a:tc>
                  <a:txBody>
                    <a:bodyPr/>
                    <a:lstStyle/>
                    <a:p>
                      <a:pPr>
                        <a:lnSpc>
                          <a:spcPct val="115000"/>
                        </a:lnSpc>
                        <a:spcAft>
                          <a:spcPts val="0"/>
                        </a:spcAft>
                      </a:pPr>
                      <a:r>
                        <a:rPr lang="ru-RU" sz="1000" dirty="0">
                          <a:solidFill>
                            <a:schemeClr val="tx1"/>
                          </a:solidFill>
                          <a:effectLst/>
                          <a:latin typeface="+mn-lt"/>
                          <a:ea typeface="Calibri"/>
                          <a:cs typeface="Times New Roman"/>
                        </a:rPr>
                        <a:t>Уровень готовности министерства к реагированию на чрезвычайной ситуации </a:t>
                      </a:r>
                      <a:r>
                        <a:rPr lang="ru-RU" sz="1000" dirty="0" smtClean="0">
                          <a:solidFill>
                            <a:schemeClr val="tx1"/>
                          </a:solidFill>
                          <a:effectLst/>
                          <a:latin typeface="+mn-lt"/>
                          <a:ea typeface="Calibri"/>
                          <a:cs typeface="Times New Roman"/>
                        </a:rPr>
                        <a:t>, %</a:t>
                      </a:r>
                      <a:endParaRPr lang="ru-RU" sz="1000" dirty="0">
                        <a:solidFill>
                          <a:schemeClr val="tx1"/>
                        </a:solidFill>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ru-RU" sz="1000" kern="1200" dirty="0" smtClean="0">
                          <a:solidFill>
                            <a:schemeClr val="tx1"/>
                          </a:solidFill>
                          <a:effectLst/>
                          <a:latin typeface="+mn-lt"/>
                          <a:ea typeface="Calibri"/>
                          <a:cs typeface="Times New Roman"/>
                        </a:rPr>
                        <a:t>100</a:t>
                      </a:r>
                      <a:endParaRPr lang="ru-RU" sz="1000" kern="1200" dirty="0">
                        <a:solidFill>
                          <a:schemeClr val="tx1"/>
                        </a:solidFill>
                        <a:effectLst/>
                        <a:latin typeface="+mn-lt"/>
                        <a:ea typeface="Calibri"/>
                        <a:cs typeface="Times New Roman"/>
                      </a:endParaRPr>
                    </a:p>
                  </a:txBody>
                  <a:tcPr marL="25991" marR="25991" marT="42759" marB="4275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ru-RU" sz="1000" kern="1200" dirty="0" smtClean="0">
                          <a:solidFill>
                            <a:schemeClr val="tx1"/>
                          </a:solidFill>
                          <a:effectLst/>
                          <a:latin typeface="+mn-lt"/>
                          <a:ea typeface="Calibri"/>
                          <a:cs typeface="Times New Roman"/>
                        </a:rPr>
                        <a:t>100</a:t>
                      </a:r>
                      <a:endParaRPr lang="ru-RU" sz="1000" kern="1200" dirty="0">
                        <a:solidFill>
                          <a:schemeClr val="tx1"/>
                        </a:solidFill>
                        <a:effectLst/>
                        <a:latin typeface="+mn-lt"/>
                        <a:ea typeface="Calibri"/>
                        <a:cs typeface="Times New Roman"/>
                      </a:endParaRPr>
                    </a:p>
                  </a:txBody>
                  <a:tcPr marL="25991" marR="25991" marT="42759" marB="4275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55949">
                <a:tc>
                  <a:txBody>
                    <a:bodyPr/>
                    <a:lstStyle/>
                    <a:p>
                      <a:pPr algn="just">
                        <a:spcAft>
                          <a:spcPts val="0"/>
                        </a:spcAft>
                      </a:pPr>
                      <a:r>
                        <a:rPr lang="ru-RU" sz="1000" dirty="0" smtClean="0"/>
                        <a:t>Индивидуальный риск гибели на пожарах</a:t>
                      </a:r>
                      <a:endParaRPr lang="ru-RU" sz="1000" dirty="0">
                        <a:solidFill>
                          <a:schemeClr val="tx1"/>
                        </a:solidFill>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ru-RU" sz="1000" kern="1200" dirty="0" smtClean="0">
                          <a:solidFill>
                            <a:schemeClr val="tx1"/>
                          </a:solidFill>
                          <a:effectLst/>
                          <a:latin typeface="+mn-lt"/>
                          <a:ea typeface="Calibri"/>
                          <a:cs typeface="Times New Roman"/>
                        </a:rPr>
                        <a:t>5,0</a:t>
                      </a:r>
                      <a:endParaRPr lang="ru-RU" sz="1000" kern="1200" dirty="0">
                        <a:solidFill>
                          <a:schemeClr val="tx1"/>
                        </a:solidFill>
                        <a:effectLst/>
                        <a:latin typeface="+mn-lt"/>
                        <a:ea typeface="Calibri"/>
                        <a:cs typeface="Times New Roman"/>
                      </a:endParaRPr>
                    </a:p>
                  </a:txBody>
                  <a:tcPr marL="25991" marR="25991" marT="42759" marB="4275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ru-RU" sz="1000" kern="1200" dirty="0" smtClean="0">
                          <a:solidFill>
                            <a:schemeClr val="tx1"/>
                          </a:solidFill>
                          <a:effectLst/>
                          <a:latin typeface="+mn-lt"/>
                          <a:ea typeface="Calibri"/>
                          <a:cs typeface="Times New Roman"/>
                        </a:rPr>
                        <a:t>4,2</a:t>
                      </a:r>
                      <a:endParaRPr lang="ru-RU" sz="1000" kern="1200" dirty="0">
                        <a:solidFill>
                          <a:schemeClr val="tx1"/>
                        </a:solidFill>
                        <a:effectLst/>
                        <a:latin typeface="+mn-lt"/>
                        <a:ea typeface="Calibri"/>
                        <a:cs typeface="Times New Roman"/>
                      </a:endParaRPr>
                    </a:p>
                  </a:txBody>
                  <a:tcPr marL="25991" marR="25991" marT="42759" marB="4275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29347">
                <a:tc>
                  <a:txBody>
                    <a:bodyPr/>
                    <a:lstStyle/>
                    <a:p>
                      <a:pPr>
                        <a:spcAft>
                          <a:spcPts val="0"/>
                        </a:spcAft>
                      </a:pPr>
                      <a:r>
                        <a:rPr lang="ru-RU" sz="1000" dirty="0" smtClean="0"/>
                        <a:t>Среднее время прибытия первых пожарных подразделений к месту вызова: в сельской местности</a:t>
                      </a:r>
                      <a:endParaRPr lang="ru-RU" sz="10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ru-RU" sz="1000" kern="1200" dirty="0" smtClean="0">
                          <a:solidFill>
                            <a:schemeClr val="tx1"/>
                          </a:solidFill>
                          <a:effectLst/>
                          <a:latin typeface="+mn-lt"/>
                          <a:ea typeface="Calibri"/>
                          <a:cs typeface="Times New Roman"/>
                        </a:rPr>
                        <a:t>16,3</a:t>
                      </a:r>
                      <a:endParaRPr lang="ru-RU" sz="1000" kern="1200" dirty="0">
                        <a:solidFill>
                          <a:schemeClr val="tx1"/>
                        </a:solidFill>
                        <a:effectLst/>
                        <a:latin typeface="+mn-lt"/>
                        <a:ea typeface="Calibri"/>
                        <a:cs typeface="Times New Roman"/>
                      </a:endParaRPr>
                    </a:p>
                  </a:txBody>
                  <a:tcPr marL="25991" marR="25991" marT="42759" marB="4275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ru-RU" sz="1000" kern="1200" dirty="0" smtClean="0">
                          <a:solidFill>
                            <a:schemeClr val="tx1"/>
                          </a:solidFill>
                          <a:effectLst/>
                          <a:latin typeface="+mn-lt"/>
                          <a:ea typeface="Calibri"/>
                          <a:cs typeface="Times New Roman"/>
                        </a:rPr>
                        <a:t>16,3</a:t>
                      </a:r>
                      <a:endParaRPr lang="ru-RU" sz="1000" kern="1200" dirty="0">
                        <a:solidFill>
                          <a:schemeClr val="tx1"/>
                        </a:solidFill>
                        <a:effectLst/>
                        <a:latin typeface="+mn-lt"/>
                        <a:ea typeface="Calibri"/>
                        <a:cs typeface="Times New Roman"/>
                      </a:endParaRPr>
                    </a:p>
                  </a:txBody>
                  <a:tcPr marL="25991" marR="25991" marT="42759" marB="4275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6" name="Rectangle 1"/>
          <p:cNvSpPr>
            <a:spLocks noChangeArrowheads="1"/>
          </p:cNvSpPr>
          <p:nvPr/>
        </p:nvSpPr>
        <p:spPr bwMode="auto">
          <a:xfrm>
            <a:off x="552449" y="1052719"/>
            <a:ext cx="834566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algn="just" defTabSz="914400" rtl="0" eaLnBrk="0" fontAlgn="base" latinLnBrk="0" hangingPunct="0">
              <a:lnSpc>
                <a:spcPct val="100000"/>
              </a:lnSpc>
              <a:spcBef>
                <a:spcPct val="0"/>
              </a:spcBef>
              <a:spcAft>
                <a:spcPct val="0"/>
              </a:spcAft>
              <a:buClrTx/>
              <a:buSzTx/>
              <a:buFontTx/>
              <a:buNone/>
              <a:tabLst/>
            </a:pPr>
            <a:r>
              <a:rPr kumimoji="0" lang="ru-RU" altLang="ru-RU" sz="1200" b="1" strike="noStrike" cap="none" normalizeH="0" baseline="0" dirty="0" smtClean="0">
                <a:ln>
                  <a:noFill/>
                </a:ln>
                <a:solidFill>
                  <a:schemeClr val="tx1"/>
                </a:solidFill>
                <a:effectLst/>
                <a:latin typeface="+mn-lt"/>
                <a:ea typeface="Calibri" panose="020F0502020204030204" pitchFamily="34" charset="0"/>
              </a:rPr>
              <a:t>Цель: </a:t>
            </a:r>
            <a:r>
              <a:rPr kumimoji="0" lang="ru-RU" altLang="ru-RU" sz="1200" strike="noStrike" cap="none" normalizeH="0" baseline="0" dirty="0" smtClean="0">
                <a:ln>
                  <a:noFill/>
                </a:ln>
                <a:solidFill>
                  <a:schemeClr val="tx1"/>
                </a:solidFill>
                <a:effectLst/>
                <a:latin typeface="+mn-lt"/>
                <a:ea typeface="Calibri" panose="020F0502020204030204" pitchFamily="34" charset="0"/>
              </a:rPr>
              <a:t>минимизация социального, экономического и экологического ущерба, наносимого населению, экономике и природной среде, от чрезвычайных ситуаций природного и техногенного характера, пожаров и происшествий на водных объектах.</a:t>
            </a:r>
            <a:endParaRPr kumimoji="0" lang="ru-RU" altLang="ru-RU" sz="1200" strike="noStrike" cap="none" normalizeH="0" baseline="0" dirty="0" smtClean="0">
              <a:ln>
                <a:noFill/>
              </a:ln>
              <a:solidFill>
                <a:schemeClr val="tx1"/>
              </a:solidFill>
              <a:effectLst/>
              <a:latin typeface="+mn-lt"/>
            </a:endParaRPr>
          </a:p>
        </p:txBody>
      </p:sp>
      <p:sp>
        <p:nvSpPr>
          <p:cNvPr id="7" name="Скругленный прямоугольник 6"/>
          <p:cNvSpPr/>
          <p:nvPr/>
        </p:nvSpPr>
        <p:spPr>
          <a:xfrm>
            <a:off x="600074" y="46106"/>
            <a:ext cx="7943850" cy="868323"/>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spcBef>
                <a:spcPct val="0"/>
              </a:spcBef>
              <a:spcAft>
                <a:spcPct val="0"/>
              </a:spcAft>
            </a:pPr>
            <a:r>
              <a:rPr lang="ru-RU" altLang="ru-RU" sz="1500" b="1" dirty="0" smtClean="0">
                <a:solidFill>
                  <a:schemeClr val="tx1"/>
                </a:solidFill>
                <a:ea typeface="Calibri" panose="020F0502020204030204" pitchFamily="34" charset="0"/>
              </a:rPr>
              <a:t>7. Государственная  </a:t>
            </a:r>
            <a:r>
              <a:rPr lang="ru-RU" altLang="ru-RU" sz="1500" b="1" dirty="0">
                <a:solidFill>
                  <a:schemeClr val="tx1"/>
                </a:solidFill>
                <a:ea typeface="Calibri" panose="020F0502020204030204" pitchFamily="34" charset="0"/>
              </a:rPr>
              <a:t>программа </a:t>
            </a:r>
            <a:r>
              <a:rPr lang="ru-RU" altLang="ru-RU" sz="1500" b="1" dirty="0" smtClean="0">
                <a:solidFill>
                  <a:schemeClr val="tx1"/>
                </a:solidFill>
                <a:ea typeface="Calibri" panose="020F0502020204030204" pitchFamily="34" charset="0"/>
              </a:rPr>
              <a:t>«</a:t>
            </a:r>
            <a:r>
              <a:rPr lang="ru-RU" altLang="ru-RU" sz="1500" b="1" dirty="0">
                <a:solidFill>
                  <a:schemeClr val="tx1"/>
                </a:solidFill>
                <a:ea typeface="Calibri" panose="020F0502020204030204" pitchFamily="34" charset="0"/>
              </a:rPr>
              <a:t>Защита населения и территорий от чрезвычайных ситуаций, обеспечение пожарной безопасности и безопасности людей на водных объектах в Республике </a:t>
            </a:r>
            <a:r>
              <a:rPr lang="ru-RU" altLang="ru-RU" sz="1500" b="1" dirty="0" smtClean="0">
                <a:solidFill>
                  <a:schemeClr val="tx1"/>
                </a:solidFill>
                <a:ea typeface="Calibri" panose="020F0502020204030204" pitchFamily="34" charset="0"/>
              </a:rPr>
              <a:t>Татарстан на 2014 – 2024 годы»</a:t>
            </a:r>
            <a:endParaRPr lang="ru-RU" altLang="ru-RU" sz="1500" b="1" dirty="0">
              <a:solidFill>
                <a:schemeClr val="tx1"/>
              </a:solidFill>
            </a:endParaRPr>
          </a:p>
        </p:txBody>
      </p:sp>
      <p:sp>
        <p:nvSpPr>
          <p:cNvPr id="8" name="Прямоугольник 7"/>
          <p:cNvSpPr/>
          <p:nvPr/>
        </p:nvSpPr>
        <p:spPr>
          <a:xfrm>
            <a:off x="542925" y="5617700"/>
            <a:ext cx="8534400" cy="400110"/>
          </a:xfrm>
          <a:prstGeom prst="rect">
            <a:avLst/>
          </a:prstGeom>
        </p:spPr>
        <p:txBody>
          <a:bodyPr wrap="square">
            <a:spAutoFit/>
          </a:bodyPr>
          <a:lstStyle/>
          <a:p>
            <a:r>
              <a:rPr lang="ru-RU" sz="1000" b="1" i="1" dirty="0">
                <a:solidFill>
                  <a:schemeClr val="accent1"/>
                </a:solidFill>
              </a:rPr>
              <a:t>Ответственный исполнитель ГП: Министерство </a:t>
            </a:r>
            <a:r>
              <a:rPr lang="ru-RU" sz="1000" b="1" i="1" dirty="0" smtClean="0">
                <a:solidFill>
                  <a:schemeClr val="accent1"/>
                </a:solidFill>
              </a:rPr>
              <a:t>по делам гражданской обороны и чрезвычайным ситуациям Республики </a:t>
            </a:r>
            <a:r>
              <a:rPr lang="ru-RU" sz="1000" b="1" i="1" dirty="0">
                <a:solidFill>
                  <a:schemeClr val="accent1"/>
                </a:solidFill>
              </a:rPr>
              <a:t>Татарстан</a:t>
            </a:r>
          </a:p>
        </p:txBody>
      </p:sp>
      <p:sp>
        <p:nvSpPr>
          <p:cNvPr id="9" name="Прямоугольник 8"/>
          <p:cNvSpPr/>
          <p:nvPr/>
        </p:nvSpPr>
        <p:spPr>
          <a:xfrm>
            <a:off x="485775" y="5995545"/>
            <a:ext cx="8001000" cy="400110"/>
          </a:xfrm>
          <a:prstGeom prst="rect">
            <a:avLst/>
          </a:prstGeom>
        </p:spPr>
        <p:txBody>
          <a:bodyPr wrap="square">
            <a:spAutoFit/>
          </a:bodyPr>
          <a:lstStyle/>
          <a:p>
            <a:r>
              <a:rPr lang="ru-RU" sz="1000" b="1" i="1" dirty="0">
                <a:solidFill>
                  <a:schemeClr val="accent6"/>
                </a:solidFill>
              </a:rPr>
              <a:t>Официальный сайт, на котором размещена государственная </a:t>
            </a:r>
            <a:r>
              <a:rPr lang="ru-RU" sz="1000" b="1" i="1" dirty="0" smtClean="0">
                <a:solidFill>
                  <a:schemeClr val="accent6"/>
                </a:solidFill>
              </a:rPr>
              <a:t>программа и отчеты о ходе ее реализации, </a:t>
            </a:r>
            <a:r>
              <a:rPr lang="ru-RU" sz="1000" b="1" i="1" dirty="0">
                <a:solidFill>
                  <a:schemeClr val="accent6"/>
                </a:solidFill>
              </a:rPr>
              <a:t>находится </a:t>
            </a:r>
            <a:r>
              <a:rPr lang="ru-RU" sz="1000" b="1" i="1" dirty="0" smtClean="0">
                <a:solidFill>
                  <a:schemeClr val="accent6"/>
                </a:solidFill>
              </a:rPr>
              <a:t>по </a:t>
            </a:r>
            <a:r>
              <a:rPr lang="ru-RU" sz="1000" b="1" i="1" dirty="0">
                <a:solidFill>
                  <a:schemeClr val="accent6"/>
                </a:solidFill>
              </a:rPr>
              <a:t>адресу</a:t>
            </a:r>
            <a:r>
              <a:rPr lang="ru-RU" sz="1000" b="1" i="1" dirty="0" smtClean="0">
                <a:solidFill>
                  <a:schemeClr val="accent6"/>
                </a:solidFill>
              </a:rPr>
              <a:t>:</a:t>
            </a:r>
            <a:r>
              <a:rPr lang="en-US" sz="1000" b="1" i="1" dirty="0">
                <a:solidFill>
                  <a:schemeClr val="accent6"/>
                </a:solidFill>
              </a:rPr>
              <a:t> http://mchs.tatarstan.ru</a:t>
            </a:r>
            <a:endParaRPr lang="ru-RU" sz="1000" b="1" i="1" dirty="0">
              <a:solidFill>
                <a:schemeClr val="accent6"/>
              </a:solidFill>
            </a:endParaRPr>
          </a:p>
        </p:txBody>
      </p:sp>
    </p:spTree>
    <p:extLst>
      <p:ext uri="{BB962C8B-B14F-4D97-AF65-F5344CB8AC3E}">
        <p14:creationId xmlns:p14="http://schemas.microsoft.com/office/powerpoint/2010/main" val="18377748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Таблица 12"/>
          <p:cNvGraphicFramePr>
            <a:graphicFrameLocks noGrp="1"/>
          </p:cNvGraphicFramePr>
          <p:nvPr>
            <p:extLst>
              <p:ext uri="{D42A27DB-BD31-4B8C-83A1-F6EECF244321}">
                <p14:modId xmlns:p14="http://schemas.microsoft.com/office/powerpoint/2010/main" val="3697565679"/>
              </p:ext>
            </p:extLst>
          </p:nvPr>
        </p:nvGraphicFramePr>
        <p:xfrm>
          <a:off x="514350" y="1593623"/>
          <a:ext cx="8477250" cy="529845"/>
        </p:xfrm>
        <a:graphic>
          <a:graphicData uri="http://schemas.openxmlformats.org/drawingml/2006/table">
            <a:tbl>
              <a:tblPr firstRow="1" firstCol="1" bandRow="1">
                <a:tableStyleId>{5C22544A-7EE6-4342-B048-85BDC9FD1C3A}</a:tableStyleId>
              </a:tblPr>
              <a:tblGrid>
                <a:gridCol w="6459854"/>
                <a:gridCol w="1089660"/>
                <a:gridCol w="927736"/>
              </a:tblGrid>
              <a:tr h="353230">
                <a:tc rowSpan="2">
                  <a:txBody>
                    <a:bodyPr/>
                    <a:lstStyle/>
                    <a:p>
                      <a:pPr algn="ctr">
                        <a:spcAft>
                          <a:spcPts val="0"/>
                        </a:spcAft>
                      </a:pPr>
                      <a:r>
                        <a:rPr lang="ru-RU" sz="1000" dirty="0">
                          <a:solidFill>
                            <a:schemeClr val="tx1"/>
                          </a:solidFill>
                          <a:effectLst/>
                        </a:rPr>
                        <a:t>Объем финансирования государственной программы (тыс</a:t>
                      </a:r>
                      <a:r>
                        <a:rPr lang="ru-RU" sz="1000" dirty="0" smtClean="0">
                          <a:solidFill>
                            <a:schemeClr val="tx1"/>
                          </a:solidFill>
                          <a:effectLst/>
                        </a:rPr>
                        <a:t>. рублей</a:t>
                      </a:r>
                      <a:r>
                        <a:rPr lang="ru-RU" sz="1000" dirty="0">
                          <a:solidFill>
                            <a:schemeClr val="tx1"/>
                          </a:solidFill>
                          <a:effectLst/>
                        </a:rPr>
                        <a:t>)</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2020 </a:t>
                      </a:r>
                      <a:r>
                        <a:rPr lang="ru-RU" sz="1000" dirty="0">
                          <a:solidFill>
                            <a:schemeClr val="tx1"/>
                          </a:solidFill>
                          <a:effectLst/>
                        </a:rPr>
                        <a:t>год</a:t>
                      </a:r>
                    </a:p>
                    <a:p>
                      <a:pPr algn="ctr">
                        <a:spcAft>
                          <a:spcPts val="0"/>
                        </a:spcAft>
                      </a:pPr>
                      <a:r>
                        <a:rPr lang="ru-RU" sz="1000" dirty="0">
                          <a:solidFill>
                            <a:schemeClr val="tx1"/>
                          </a:solidFill>
                          <a:effectLst/>
                        </a:rPr>
                        <a:t>(план)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2020 </a:t>
                      </a:r>
                      <a:r>
                        <a:rPr lang="ru-RU" sz="1000" dirty="0">
                          <a:solidFill>
                            <a:schemeClr val="tx1"/>
                          </a:solidFill>
                          <a:effectLst/>
                        </a:rPr>
                        <a:t>год</a:t>
                      </a:r>
                    </a:p>
                    <a:p>
                      <a:pPr algn="ctr">
                        <a:spcAft>
                          <a:spcPts val="0"/>
                        </a:spcAft>
                      </a:pPr>
                      <a:r>
                        <a:rPr lang="ru-RU" sz="1000" dirty="0">
                          <a:solidFill>
                            <a:schemeClr val="tx1"/>
                          </a:solidFill>
                          <a:effectLst/>
                        </a:rPr>
                        <a:t>(факт)</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6615">
                <a:tc vMerge="1">
                  <a:txBody>
                    <a:bodyPr/>
                    <a:lstStyle/>
                    <a:p>
                      <a:endParaRPr lang="ru-RU" dirty="0"/>
                    </a:p>
                  </a:txBody>
                  <a:tcPr/>
                </a:tc>
                <a:tc>
                  <a:txBody>
                    <a:bodyPr/>
                    <a:lstStyle/>
                    <a:p>
                      <a:pPr algn="ctr" fontAlgn="ctr"/>
                      <a:r>
                        <a:rPr lang="ru-RU" sz="1000" b="1" i="0" u="none" strike="noStrike" dirty="0" smtClean="0">
                          <a:solidFill>
                            <a:schemeClr val="tx1"/>
                          </a:solidFill>
                          <a:effectLst/>
                          <a:latin typeface="+mn-lt"/>
                        </a:rPr>
                        <a:t>11 343 434,2</a:t>
                      </a:r>
                      <a:endParaRPr lang="ru-RU" sz="1000" b="1"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1" i="0" u="none" strike="noStrike" dirty="0" smtClean="0">
                          <a:solidFill>
                            <a:schemeClr val="tx1"/>
                          </a:solidFill>
                          <a:effectLst/>
                          <a:latin typeface="+mn-lt"/>
                        </a:rPr>
                        <a:t>11</a:t>
                      </a:r>
                      <a:r>
                        <a:rPr lang="ru-RU" sz="1000" b="1" i="0" u="none" strike="noStrike" baseline="0" dirty="0" smtClean="0">
                          <a:solidFill>
                            <a:schemeClr val="tx1"/>
                          </a:solidFill>
                          <a:effectLst/>
                          <a:latin typeface="+mn-lt"/>
                        </a:rPr>
                        <a:t> 198 583,1</a:t>
                      </a:r>
                      <a:endParaRPr lang="ru-RU" sz="1000" b="1"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15" name="Rectangle 4"/>
          <p:cNvSpPr>
            <a:spLocks noChangeArrowheads="1"/>
          </p:cNvSpPr>
          <p:nvPr/>
        </p:nvSpPr>
        <p:spPr bwMode="auto">
          <a:xfrm>
            <a:off x="542925" y="901125"/>
            <a:ext cx="847725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ru-RU" altLang="ru-RU" sz="1200" b="1" dirty="0">
                <a:latin typeface="Arial" panose="020B0604020202020204" pitchFamily="34" charset="0"/>
                <a:ea typeface="Times New Roman" panose="02020603050405020304" pitchFamily="18" charset="0"/>
              </a:rPr>
              <a:t>Цель</a:t>
            </a:r>
            <a:r>
              <a:rPr lang="ru-RU" altLang="ru-RU" sz="1200" dirty="0" smtClean="0">
                <a:latin typeface="Arial" panose="020B0604020202020204" pitchFamily="34" charset="0"/>
                <a:ea typeface="Times New Roman" panose="02020603050405020304" pitchFamily="18" charset="0"/>
              </a:rPr>
              <a:t>:</a:t>
            </a:r>
            <a:r>
              <a:rPr lang="en-US" altLang="ru-RU" sz="1200" dirty="0" smtClean="0">
                <a:latin typeface="Arial" panose="020B0604020202020204" pitchFamily="34" charset="0"/>
                <a:ea typeface="Times New Roman" panose="02020603050405020304" pitchFamily="18" charset="0"/>
              </a:rPr>
              <a:t> </a:t>
            </a:r>
            <a:r>
              <a:rPr lang="ru-RU" altLang="ru-RU" sz="1200" dirty="0" smtClean="0">
                <a:latin typeface="Arial" panose="020B0604020202020204" pitchFamily="34" charset="0"/>
                <a:ea typeface="Times New Roman" panose="02020603050405020304" pitchFamily="18" charset="0"/>
              </a:rPr>
              <a:t>удовлетворение </a:t>
            </a:r>
            <a:r>
              <a:rPr lang="ru-RU" altLang="ru-RU" sz="1200" dirty="0">
                <a:latin typeface="Arial" panose="020B0604020202020204" pitchFamily="34" charset="0"/>
                <a:ea typeface="Times New Roman" panose="02020603050405020304" pitchFamily="18" charset="0"/>
              </a:rPr>
              <a:t>текущих и формирование новых потребностей жителей Республики Татарстан в сфере культуры, искусства и кинематографии, повышение привлекательности учреждений культуры, искусства и кинематографии для жителей и гостей республики</a:t>
            </a:r>
            <a:r>
              <a:rPr kumimoji="0" lang="en-US" altLang="ru-RU" sz="120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endParaRPr kumimoji="0" lang="ru-RU" altLang="ru-RU" sz="1200" i="0" u="none" strike="noStrike" cap="none" normalizeH="0" baseline="0" dirty="0" smtClean="0">
              <a:ln>
                <a:noFill/>
              </a:ln>
              <a:solidFill>
                <a:schemeClr val="tx1"/>
              </a:solidFill>
              <a:effectLst/>
              <a:latin typeface="Arial" panose="020B0604020202020204" pitchFamily="34" charset="0"/>
            </a:endParaRPr>
          </a:p>
        </p:txBody>
      </p:sp>
      <p:sp>
        <p:nvSpPr>
          <p:cNvPr id="2" name="Скругленный прямоугольник 1"/>
          <p:cNvSpPr/>
          <p:nvPr/>
        </p:nvSpPr>
        <p:spPr>
          <a:xfrm>
            <a:off x="542925" y="195242"/>
            <a:ext cx="7943850" cy="715089"/>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t"/>
            <a:r>
              <a:rPr lang="ru-RU" altLang="ru-RU" b="1" dirty="0" smtClean="0">
                <a:latin typeface="Arial" panose="020B0604020202020204" pitchFamily="34" charset="0"/>
                <a:ea typeface="Times New Roman" panose="02020603050405020304" pitchFamily="18" charset="0"/>
              </a:rPr>
              <a:t>8. </a:t>
            </a:r>
            <a:r>
              <a:rPr lang="ru-RU" b="1" dirty="0"/>
              <a:t>Государственная программа </a:t>
            </a:r>
            <a:r>
              <a:rPr lang="ru-RU" b="1" dirty="0" smtClean="0"/>
              <a:t>«Развитие </a:t>
            </a:r>
            <a:r>
              <a:rPr lang="ru-RU" b="1" dirty="0"/>
              <a:t>культуры Республики Татарстан на 2014 – </a:t>
            </a:r>
            <a:r>
              <a:rPr lang="ru-RU" b="1" dirty="0" smtClean="0"/>
              <a:t>2025 годы»</a:t>
            </a:r>
            <a:endParaRPr lang="ru-RU" b="1" dirty="0">
              <a:solidFill>
                <a:srgbClr val="000000"/>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339320289"/>
              </p:ext>
            </p:extLst>
          </p:nvPr>
        </p:nvGraphicFramePr>
        <p:xfrm>
          <a:off x="514351" y="2237580"/>
          <a:ext cx="8477250" cy="2497642"/>
        </p:xfrm>
        <a:graphic>
          <a:graphicData uri="http://schemas.openxmlformats.org/drawingml/2006/table">
            <a:tbl>
              <a:tblPr>
                <a:tableStyleId>{616DA210-FB5B-4158-B5E0-FEB733F419BA}</a:tableStyleId>
              </a:tblPr>
              <a:tblGrid>
                <a:gridCol w="2562225"/>
                <a:gridCol w="3920489"/>
                <a:gridCol w="1066800"/>
                <a:gridCol w="927736"/>
              </a:tblGrid>
              <a:tr h="236679">
                <a:tc gridSpan="2">
                  <a:txBody>
                    <a:bodyPr/>
                    <a:lstStyle/>
                    <a:p>
                      <a:pPr algn="ctr" fontAlgn="ctr"/>
                      <a:r>
                        <a:rPr lang="ru-RU" sz="1000" b="1" i="0" u="none" strike="noStrike" dirty="0" smtClean="0">
                          <a:solidFill>
                            <a:srgbClr val="000000"/>
                          </a:solidFill>
                          <a:effectLst/>
                          <a:latin typeface="+mn-lt"/>
                        </a:rPr>
                        <a:t>Целевые показатели реализации государственной программы</a:t>
                      </a:r>
                      <a:endParaRPr lang="ru-RU" sz="1000" b="1"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fontAlgn="ctr"/>
                      <a:endParaRPr lang="ru-RU" sz="800" b="0" i="0" u="none" strike="noStrike" dirty="0">
                        <a:solidFill>
                          <a:srgbClr val="000000"/>
                        </a:solidFill>
                        <a:effectLst/>
                        <a:latin typeface="Calibri" panose="020F0502020204030204" pitchFamily="34" charset="0"/>
                      </a:endParaRPr>
                    </a:p>
                  </a:txBody>
                  <a:tcPr marL="5849" marR="5849" marT="5849" marB="0" anchor="ctr"/>
                </a:tc>
                <a:tc>
                  <a:txBody>
                    <a:bodyPr/>
                    <a:lstStyle/>
                    <a:p>
                      <a:pPr algn="ctr" fontAlgn="ctr"/>
                      <a:r>
                        <a:rPr lang="ru-RU" sz="1000" b="1" u="none" strike="noStrike" dirty="0" smtClean="0">
                          <a:solidFill>
                            <a:schemeClr val="tx1"/>
                          </a:solidFill>
                          <a:effectLst/>
                        </a:rPr>
                        <a:t>2020</a:t>
                      </a:r>
                      <a:r>
                        <a:rPr lang="ru-RU" sz="1000" b="1" u="none" strike="noStrike" baseline="0" dirty="0" smtClean="0">
                          <a:solidFill>
                            <a:schemeClr val="tx1"/>
                          </a:solidFill>
                          <a:effectLst/>
                        </a:rPr>
                        <a:t> </a:t>
                      </a:r>
                      <a:r>
                        <a:rPr lang="ru-RU" sz="1000" b="1" u="none" strike="noStrike" dirty="0" smtClean="0">
                          <a:solidFill>
                            <a:schemeClr val="tx1"/>
                          </a:solidFill>
                          <a:effectLst/>
                        </a:rPr>
                        <a:t>год </a:t>
                      </a:r>
                    </a:p>
                    <a:p>
                      <a:pPr algn="ctr" fontAlgn="ctr"/>
                      <a:r>
                        <a:rPr lang="ru-RU" sz="1000" b="1" u="none" strike="noStrike" dirty="0" smtClean="0">
                          <a:solidFill>
                            <a:schemeClr val="tx1"/>
                          </a:solidFill>
                          <a:effectLst/>
                        </a:rPr>
                        <a:t>(</a:t>
                      </a:r>
                      <a:r>
                        <a:rPr lang="ru-RU" sz="1000" b="1" u="none" strike="noStrike" dirty="0">
                          <a:solidFill>
                            <a:schemeClr val="tx1"/>
                          </a:solidFill>
                          <a:effectLst/>
                        </a:rPr>
                        <a:t>план)</a:t>
                      </a:r>
                      <a:endParaRPr lang="ru-RU" sz="1000" b="1" i="0" u="none" strike="noStrike" dirty="0">
                        <a:solidFill>
                          <a:schemeClr val="tx1"/>
                        </a:solidFill>
                        <a:effectLst/>
                        <a:latin typeface="Calibri" panose="020F0502020204030204" pitchFamily="34"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2020 </a:t>
                      </a:r>
                      <a:r>
                        <a:rPr lang="ru-RU" sz="1000" b="1" u="none" strike="noStrike" dirty="0">
                          <a:solidFill>
                            <a:schemeClr val="tx1"/>
                          </a:solidFill>
                          <a:effectLst/>
                        </a:rPr>
                        <a:t>год (факт)</a:t>
                      </a:r>
                      <a:endParaRPr lang="ru-RU" sz="1000" b="1" i="0" u="none" strike="noStrike" dirty="0">
                        <a:solidFill>
                          <a:schemeClr val="tx1"/>
                        </a:solidFill>
                        <a:effectLst/>
                        <a:latin typeface="Calibri" panose="020F0502020204030204" pitchFamily="34"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217084">
                <a:tc>
                  <a:txBody>
                    <a:bodyPr/>
                    <a:lstStyle/>
                    <a:p>
                      <a:pPr algn="ctr" fontAlgn="ctr"/>
                      <a:r>
                        <a:rPr lang="ru-RU" sz="1000" u="none" strike="noStrike" dirty="0">
                          <a:solidFill>
                            <a:schemeClr val="tx1"/>
                          </a:solidFill>
                          <a:effectLst/>
                        </a:rPr>
                        <a:t>Комплексное развитие музеев </a:t>
                      </a:r>
                      <a:endParaRPr lang="ru-RU" sz="1000" b="0" i="0" u="none" strike="noStrike" dirty="0">
                        <a:solidFill>
                          <a:schemeClr val="tx1"/>
                        </a:solidFill>
                        <a:effectLst/>
                        <a:latin typeface="Calibri" panose="020F0502020204030204" pitchFamily="34"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ru-RU" sz="1000" u="none" strike="noStrike" dirty="0" smtClean="0">
                          <a:solidFill>
                            <a:schemeClr val="tx1"/>
                          </a:solidFill>
                          <a:effectLst/>
                        </a:rPr>
                        <a:t> Отношение числа выставок, открытых в отчетном году, к числу выставок, открытых в предыдущем году, </a:t>
                      </a:r>
                      <a:r>
                        <a:rPr lang="ru-RU" sz="1000" u="none" strike="noStrike" dirty="0">
                          <a:solidFill>
                            <a:schemeClr val="tx1"/>
                          </a:solidFill>
                          <a:effectLst/>
                        </a:rPr>
                        <a:t>%</a:t>
                      </a:r>
                      <a:endParaRPr lang="ru-RU" sz="1000" b="0" i="0" u="none" strike="noStrike" dirty="0">
                        <a:solidFill>
                          <a:schemeClr val="tx1"/>
                        </a:solidFill>
                        <a:effectLst/>
                        <a:latin typeface="Calibri" panose="020F0502020204030204" pitchFamily="34" charset="0"/>
                      </a:endParaRPr>
                    </a:p>
                  </a:txBody>
                  <a:tcPr marL="3600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ru-RU" sz="900" b="0" i="0" u="none" strike="noStrike" dirty="0" smtClean="0">
                          <a:solidFill>
                            <a:schemeClr val="tx1"/>
                          </a:solidFill>
                          <a:effectLst/>
                          <a:latin typeface="Arial"/>
                        </a:rPr>
                        <a:t>105,10</a:t>
                      </a:r>
                      <a:endParaRPr lang="ru-RU" sz="900" b="0" i="0" u="none" strike="noStrike" dirty="0">
                        <a:solidFill>
                          <a:schemeClr val="tx1"/>
                        </a:solidFill>
                        <a:effectLst/>
                        <a:latin typeface="Arial"/>
                      </a:endParaRPr>
                    </a:p>
                  </a:txBody>
                  <a:tcPr marL="6350" marR="6350" marT="635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smtClean="0">
                          <a:solidFill>
                            <a:schemeClr val="tx1"/>
                          </a:solidFill>
                          <a:effectLst/>
                          <a:latin typeface="Arial"/>
                        </a:rPr>
                        <a:t>95,04</a:t>
                      </a:r>
                      <a:endParaRPr lang="ru-RU" sz="900" b="0" i="0" u="none" strike="noStrike" dirty="0">
                        <a:solidFill>
                          <a:schemeClr val="tx1"/>
                        </a:solidFill>
                        <a:effectLst/>
                        <a:latin typeface="Arial"/>
                      </a:endParaRPr>
                    </a:p>
                  </a:txBody>
                  <a:tcPr marL="6350" marR="6350" marT="635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08430">
                <a:tc rowSpan="2">
                  <a:txBody>
                    <a:bodyPr/>
                    <a:lstStyle/>
                    <a:p>
                      <a:pPr algn="ctr" fontAlgn="ctr"/>
                      <a:r>
                        <a:rPr lang="ru-RU" sz="1000" u="none" strike="noStrike" dirty="0">
                          <a:solidFill>
                            <a:schemeClr val="tx1"/>
                          </a:solidFill>
                          <a:effectLst/>
                        </a:rPr>
                        <a:t>Сохранение и развитие сети театров, традиций репертуарного театра</a:t>
                      </a:r>
                      <a:endParaRPr lang="ru-RU" sz="1000" b="0" i="0" u="none" strike="noStrike" dirty="0">
                        <a:solidFill>
                          <a:schemeClr val="tx1"/>
                        </a:solidFill>
                        <a:effectLst/>
                        <a:latin typeface="Calibri" panose="020F0502020204030204" pitchFamily="34"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ru-RU" sz="1000" u="none" strike="noStrike" dirty="0">
                          <a:solidFill>
                            <a:schemeClr val="tx1"/>
                          </a:solidFill>
                          <a:effectLst/>
                        </a:rPr>
                        <a:t>Средняя заполняемость залов на стационарных площадках,%</a:t>
                      </a:r>
                      <a:endParaRPr lang="ru-RU" sz="1000" b="0" i="0" u="none" strike="noStrike" dirty="0">
                        <a:solidFill>
                          <a:schemeClr val="tx1"/>
                        </a:solidFill>
                        <a:effectLst/>
                        <a:latin typeface="Calibri" panose="020F0502020204030204" pitchFamily="34" charset="0"/>
                      </a:endParaRPr>
                    </a:p>
                  </a:txBody>
                  <a:tcPr marL="3600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smtClean="0">
                          <a:solidFill>
                            <a:schemeClr val="tx1"/>
                          </a:solidFill>
                          <a:effectLst/>
                          <a:latin typeface="Arial"/>
                          <a:ea typeface="+mn-ea"/>
                          <a:cs typeface="+mn-cs"/>
                        </a:rPr>
                        <a:t>85,0</a:t>
                      </a:r>
                      <a:endParaRPr lang="ru-RU" sz="900" b="0" i="0" u="none" strike="noStrike" kern="1200" dirty="0">
                        <a:solidFill>
                          <a:schemeClr val="tx1"/>
                        </a:solidFill>
                        <a:effectLst/>
                        <a:latin typeface="Arial"/>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smtClean="0">
                          <a:solidFill>
                            <a:schemeClr val="tx1"/>
                          </a:solidFill>
                          <a:effectLst/>
                          <a:latin typeface="Arial"/>
                          <a:ea typeface="+mn-ea"/>
                          <a:cs typeface="+mn-cs"/>
                        </a:rPr>
                        <a:t>70,0</a:t>
                      </a:r>
                      <a:endParaRPr lang="ru-RU" sz="900" b="0" i="0" u="none" strike="noStrike" kern="1200" dirty="0">
                        <a:solidFill>
                          <a:schemeClr val="tx1"/>
                        </a:solidFill>
                        <a:effectLst/>
                        <a:latin typeface="Arial"/>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0564">
                <a:tc vMerge="1">
                  <a:txBody>
                    <a:bodyPr/>
                    <a:lstStyle/>
                    <a:p>
                      <a:endParaRPr lang="ru-RU"/>
                    </a:p>
                  </a:txBody>
                  <a:tcPr/>
                </a:tc>
                <a:tc>
                  <a:txBody>
                    <a:bodyPr/>
                    <a:lstStyle/>
                    <a:p>
                      <a:pPr algn="l" fontAlgn="b"/>
                      <a:r>
                        <a:rPr lang="ru-RU" sz="1000" u="none" strike="noStrike" dirty="0">
                          <a:solidFill>
                            <a:schemeClr val="tx1"/>
                          </a:solidFill>
                          <a:effectLst/>
                        </a:rPr>
                        <a:t>Доля новых постановок в общем количестве спектаклей,%</a:t>
                      </a:r>
                      <a:endParaRPr lang="ru-RU" sz="1000" b="0" i="0" u="none" strike="noStrike" dirty="0">
                        <a:solidFill>
                          <a:schemeClr val="tx1"/>
                        </a:solidFill>
                        <a:effectLst/>
                        <a:latin typeface="Calibri" panose="020F0502020204030204" pitchFamily="34" charset="0"/>
                      </a:endParaRPr>
                    </a:p>
                  </a:txBody>
                  <a:tcPr marL="3600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smtClean="0">
                          <a:solidFill>
                            <a:schemeClr val="tx1"/>
                          </a:solidFill>
                          <a:effectLst/>
                          <a:latin typeface="Arial"/>
                          <a:ea typeface="+mn-ea"/>
                          <a:cs typeface="+mn-cs"/>
                        </a:rPr>
                        <a:t>22,0</a:t>
                      </a:r>
                      <a:endParaRPr lang="ru-RU" sz="900" b="0" i="0" u="none" strike="noStrike" kern="1200" dirty="0">
                        <a:solidFill>
                          <a:schemeClr val="tx1"/>
                        </a:solidFill>
                        <a:effectLst/>
                        <a:latin typeface="Arial"/>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smtClean="0">
                          <a:solidFill>
                            <a:schemeClr val="tx1"/>
                          </a:solidFill>
                          <a:effectLst/>
                          <a:latin typeface="Arial"/>
                          <a:ea typeface="+mn-ea"/>
                          <a:cs typeface="+mn-cs"/>
                        </a:rPr>
                        <a:t>22,0</a:t>
                      </a:r>
                      <a:endParaRPr lang="ru-RU" sz="900" b="0" i="0" u="none" strike="noStrike" kern="1200" dirty="0">
                        <a:solidFill>
                          <a:schemeClr val="tx1"/>
                        </a:solidFill>
                        <a:effectLst/>
                        <a:latin typeface="Arial"/>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81129">
                <a:tc>
                  <a:txBody>
                    <a:bodyPr/>
                    <a:lstStyle/>
                    <a:p>
                      <a:pPr algn="ctr" fontAlgn="ctr"/>
                      <a:r>
                        <a:rPr lang="ru-RU" sz="1000" u="none" strike="noStrike" dirty="0">
                          <a:solidFill>
                            <a:schemeClr val="tx1"/>
                          </a:solidFill>
                          <a:effectLst/>
                        </a:rPr>
                        <a:t>Развитие системы библиотечного обслуживания</a:t>
                      </a:r>
                      <a:endParaRPr lang="ru-RU" sz="1000" b="0" i="0" u="none" strike="noStrike" dirty="0">
                        <a:solidFill>
                          <a:schemeClr val="tx1"/>
                        </a:solidFill>
                        <a:effectLst/>
                        <a:latin typeface="Calibri" panose="020F0502020204030204" pitchFamily="34"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ru-RU" sz="1000" u="none" strike="noStrike" dirty="0">
                          <a:solidFill>
                            <a:schemeClr val="tx1"/>
                          </a:solidFill>
                          <a:effectLst/>
                        </a:rPr>
                        <a:t>Доля общедоступных библиотек, подключенных к сети Интернет,%</a:t>
                      </a:r>
                      <a:endParaRPr lang="ru-RU" sz="1000" b="0" i="0" u="none" strike="noStrike" dirty="0">
                        <a:solidFill>
                          <a:schemeClr val="tx1"/>
                        </a:solidFill>
                        <a:effectLst/>
                        <a:latin typeface="Calibri" panose="020F0502020204030204" pitchFamily="34" charset="0"/>
                      </a:endParaRPr>
                    </a:p>
                  </a:txBody>
                  <a:tcPr marL="3600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1000" b="0" i="0" u="none" strike="noStrike" dirty="0" smtClean="0">
                          <a:solidFill>
                            <a:schemeClr val="tx1"/>
                          </a:solidFill>
                          <a:effectLst/>
                          <a:latin typeface="+mn-lt"/>
                        </a:rPr>
                        <a:t>95,0</a:t>
                      </a:r>
                      <a:endParaRPr lang="ru-RU" sz="10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chemeClr val="tx1"/>
                          </a:solidFill>
                          <a:effectLst/>
                          <a:latin typeface="+mn-lt"/>
                        </a:rPr>
                        <a:t>94,0</a:t>
                      </a:r>
                      <a:endParaRPr lang="ru-RU" sz="10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14072">
                <a:tc rowSpan="2">
                  <a:txBody>
                    <a:bodyPr/>
                    <a:lstStyle/>
                    <a:p>
                      <a:pPr algn="ctr" fontAlgn="ctr"/>
                      <a:r>
                        <a:rPr lang="ru-RU" sz="1000" u="none" strike="noStrike" dirty="0">
                          <a:solidFill>
                            <a:schemeClr val="tx1"/>
                          </a:solidFill>
                          <a:effectLst/>
                        </a:rPr>
                        <a:t>Сохранение и развитие национальных музыкальных традиций, развитие современного музыкального искусства</a:t>
                      </a:r>
                      <a:endParaRPr lang="ru-RU" sz="1000" b="0" i="0" u="none" strike="noStrike" dirty="0">
                        <a:solidFill>
                          <a:schemeClr val="tx1"/>
                        </a:solidFill>
                        <a:effectLst/>
                        <a:latin typeface="Calibri" panose="020F0502020204030204" pitchFamily="34"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ru-RU" sz="1000" u="none" strike="noStrike" dirty="0">
                          <a:solidFill>
                            <a:schemeClr val="tx1"/>
                          </a:solidFill>
                          <a:effectLst/>
                        </a:rPr>
                        <a:t>Число </a:t>
                      </a:r>
                      <a:r>
                        <a:rPr lang="ru-RU" sz="1000" u="none" strike="noStrike" dirty="0" smtClean="0">
                          <a:solidFill>
                            <a:schemeClr val="tx1"/>
                          </a:solidFill>
                          <a:effectLst/>
                        </a:rPr>
                        <a:t>зрителей концертных</a:t>
                      </a:r>
                      <a:r>
                        <a:rPr lang="ru-RU" sz="1000" u="none" strike="noStrike" baseline="0" dirty="0" smtClean="0">
                          <a:solidFill>
                            <a:schemeClr val="tx1"/>
                          </a:solidFill>
                          <a:effectLst/>
                        </a:rPr>
                        <a:t> организаций</a:t>
                      </a:r>
                      <a:r>
                        <a:rPr lang="ru-RU" sz="1000" u="none" strike="noStrike" dirty="0" smtClean="0">
                          <a:solidFill>
                            <a:schemeClr val="tx1"/>
                          </a:solidFill>
                          <a:effectLst/>
                        </a:rPr>
                        <a:t>, </a:t>
                      </a:r>
                      <a:r>
                        <a:rPr lang="ru-RU" sz="1000" u="none" strike="noStrike" dirty="0">
                          <a:solidFill>
                            <a:schemeClr val="tx1"/>
                          </a:solidFill>
                          <a:effectLst/>
                        </a:rPr>
                        <a:t>тыс. человек</a:t>
                      </a:r>
                      <a:endParaRPr lang="ru-RU" sz="1000" b="0" i="0" u="none" strike="noStrike" dirty="0">
                        <a:solidFill>
                          <a:schemeClr val="tx1"/>
                        </a:solidFill>
                        <a:effectLst/>
                        <a:latin typeface="Calibri" panose="020F0502020204030204" pitchFamily="34" charset="0"/>
                      </a:endParaRPr>
                    </a:p>
                  </a:txBody>
                  <a:tcPr marL="3600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1000" b="0" i="0" u="none" strike="noStrike" dirty="0" smtClean="0">
                          <a:solidFill>
                            <a:schemeClr val="tx1"/>
                          </a:solidFill>
                          <a:effectLst/>
                          <a:latin typeface="+mn-lt"/>
                        </a:rPr>
                        <a:t>750,0</a:t>
                      </a:r>
                      <a:endParaRPr lang="ru-RU" sz="10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chemeClr val="tx1"/>
                          </a:solidFill>
                          <a:effectLst/>
                          <a:latin typeface="+mn-lt"/>
                        </a:rPr>
                        <a:t>253,0</a:t>
                      </a:r>
                      <a:endParaRPr lang="ru-RU" sz="10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57308">
                <a:tc vMerge="1">
                  <a:txBody>
                    <a:bodyPr/>
                    <a:lstStyle/>
                    <a:p>
                      <a:endParaRPr lang="ru-RU"/>
                    </a:p>
                  </a:txBody>
                  <a:tcPr/>
                </a:tc>
                <a:tc>
                  <a:txBody>
                    <a:bodyPr/>
                    <a:lstStyle/>
                    <a:p>
                      <a:pPr algn="l" fontAlgn="b"/>
                      <a:r>
                        <a:rPr lang="ru-RU" sz="1000" u="none" strike="noStrike" dirty="0">
                          <a:solidFill>
                            <a:schemeClr val="tx1"/>
                          </a:solidFill>
                          <a:effectLst/>
                        </a:rPr>
                        <a:t>Доля новых концертных программ в общем количестве концертных программ, %</a:t>
                      </a:r>
                      <a:endParaRPr lang="ru-RU" sz="1000" b="0" i="0" u="none" strike="noStrike" dirty="0">
                        <a:solidFill>
                          <a:schemeClr val="tx1"/>
                        </a:solidFill>
                        <a:effectLst/>
                        <a:latin typeface="Calibri" panose="020F0502020204030204" pitchFamily="34" charset="0"/>
                      </a:endParaRPr>
                    </a:p>
                  </a:txBody>
                  <a:tcPr marL="3600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1000" b="0" i="0" u="none" strike="noStrike" dirty="0" smtClean="0">
                          <a:solidFill>
                            <a:schemeClr val="tx1"/>
                          </a:solidFill>
                          <a:effectLst/>
                          <a:latin typeface="+mn-lt"/>
                        </a:rPr>
                        <a:t>26,0</a:t>
                      </a:r>
                      <a:endParaRPr lang="ru-RU" sz="10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chemeClr val="tx1"/>
                          </a:solidFill>
                          <a:effectLst/>
                          <a:latin typeface="+mn-lt"/>
                        </a:rPr>
                        <a:t>27,0</a:t>
                      </a:r>
                      <a:endParaRPr lang="ru-RU" sz="10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9081">
                <a:tc rowSpan="2">
                  <a:txBody>
                    <a:bodyPr/>
                    <a:lstStyle/>
                    <a:p>
                      <a:pPr algn="ctr" fontAlgn="ctr"/>
                      <a:r>
                        <a:rPr lang="ru-RU" sz="1000" u="none" strike="noStrike" dirty="0">
                          <a:solidFill>
                            <a:schemeClr val="tx1"/>
                          </a:solidFill>
                          <a:effectLst/>
                        </a:rPr>
                        <a:t>Создание необходимых условий для развития кинематографии, производства, проката и показа </a:t>
                      </a:r>
                      <a:r>
                        <a:rPr lang="ru-RU" sz="1000" u="none" strike="noStrike" dirty="0" err="1">
                          <a:solidFill>
                            <a:schemeClr val="tx1"/>
                          </a:solidFill>
                          <a:effectLst/>
                        </a:rPr>
                        <a:t>киновидеофильмов</a:t>
                      </a:r>
                      <a:r>
                        <a:rPr lang="ru-RU" sz="1000" u="none" strike="noStrike" dirty="0">
                          <a:solidFill>
                            <a:schemeClr val="tx1"/>
                          </a:solidFill>
                          <a:effectLst/>
                        </a:rPr>
                        <a:t> </a:t>
                      </a:r>
                      <a:endParaRPr lang="ru-RU" sz="1000" b="0" i="0" u="none" strike="noStrike" dirty="0">
                        <a:solidFill>
                          <a:schemeClr val="tx1"/>
                        </a:solidFill>
                        <a:effectLst/>
                        <a:latin typeface="Calibri" panose="020F0502020204030204" pitchFamily="34"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ru-RU" sz="1000" u="none" strike="noStrike" dirty="0">
                          <a:solidFill>
                            <a:schemeClr val="tx1"/>
                          </a:solidFill>
                          <a:effectLst/>
                        </a:rPr>
                        <a:t>Доля национальных фильмов в общем объеме кинопроката, %</a:t>
                      </a:r>
                      <a:endParaRPr lang="ru-RU" sz="1000" b="0" i="0" u="none" strike="noStrike" dirty="0">
                        <a:solidFill>
                          <a:schemeClr val="tx1"/>
                        </a:solidFill>
                        <a:effectLst/>
                        <a:latin typeface="Calibri" panose="020F0502020204030204" pitchFamily="34" charset="0"/>
                      </a:endParaRPr>
                    </a:p>
                  </a:txBody>
                  <a:tcPr marL="3600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1000" b="0" i="0" u="none" strike="noStrike" dirty="0" smtClean="0">
                          <a:solidFill>
                            <a:schemeClr val="tx1"/>
                          </a:solidFill>
                          <a:effectLst/>
                          <a:latin typeface="+mn-lt"/>
                        </a:rPr>
                        <a:t>42,0</a:t>
                      </a:r>
                      <a:endParaRPr lang="ru-RU" sz="10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chemeClr val="tx1"/>
                          </a:solidFill>
                          <a:effectLst/>
                          <a:latin typeface="+mn-lt"/>
                        </a:rPr>
                        <a:t>42,0</a:t>
                      </a:r>
                      <a:endParaRPr lang="ru-RU" sz="10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37458">
                <a:tc vMerge="1">
                  <a:txBody>
                    <a:bodyPr/>
                    <a:lstStyle/>
                    <a:p>
                      <a:endParaRPr lang="ru-RU"/>
                    </a:p>
                  </a:txBody>
                  <a:tcPr/>
                </a:tc>
                <a:tc>
                  <a:txBody>
                    <a:bodyPr/>
                    <a:lstStyle/>
                    <a:p>
                      <a:pPr algn="l" fontAlgn="b"/>
                      <a:r>
                        <a:rPr lang="ru-RU" sz="1000" u="none" strike="noStrike" dirty="0" smtClean="0">
                          <a:solidFill>
                            <a:schemeClr val="tx1"/>
                          </a:solidFill>
                          <a:effectLst/>
                        </a:rPr>
                        <a:t>Доля посетителей киномероприятий в составе организованных групп в общем объеме зрителей, </a:t>
                      </a:r>
                      <a:r>
                        <a:rPr lang="ru-RU" sz="1000" u="none" strike="noStrike" dirty="0">
                          <a:solidFill>
                            <a:schemeClr val="tx1"/>
                          </a:solidFill>
                          <a:effectLst/>
                        </a:rPr>
                        <a:t>%</a:t>
                      </a:r>
                      <a:endParaRPr lang="ru-RU" sz="1000" b="0" i="0" u="none" strike="noStrike" dirty="0">
                        <a:solidFill>
                          <a:schemeClr val="tx1"/>
                        </a:solidFill>
                        <a:effectLst/>
                        <a:latin typeface="Calibri" panose="020F0502020204030204" pitchFamily="34" charset="0"/>
                      </a:endParaRPr>
                    </a:p>
                  </a:txBody>
                  <a:tcPr marL="3600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1000" b="0" i="0" u="none" strike="noStrike" dirty="0" smtClean="0">
                          <a:solidFill>
                            <a:schemeClr val="tx1"/>
                          </a:solidFill>
                          <a:effectLst/>
                          <a:latin typeface="+mn-lt"/>
                        </a:rPr>
                        <a:t>71,0</a:t>
                      </a:r>
                      <a:endParaRPr lang="ru-RU" sz="10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chemeClr val="tx1"/>
                          </a:solidFill>
                          <a:effectLst/>
                          <a:latin typeface="+mn-lt"/>
                        </a:rPr>
                        <a:t>71,0</a:t>
                      </a:r>
                      <a:endParaRPr lang="ru-RU" sz="10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6" name="Прямоугольник 5"/>
          <p:cNvSpPr/>
          <p:nvPr/>
        </p:nvSpPr>
        <p:spPr>
          <a:xfrm>
            <a:off x="485776" y="5789493"/>
            <a:ext cx="8534400" cy="246221"/>
          </a:xfrm>
          <a:prstGeom prst="rect">
            <a:avLst/>
          </a:prstGeom>
        </p:spPr>
        <p:txBody>
          <a:bodyPr wrap="square">
            <a:spAutoFit/>
          </a:bodyPr>
          <a:lstStyle/>
          <a:p>
            <a:r>
              <a:rPr lang="ru-RU" sz="1000" b="1" i="1" dirty="0">
                <a:solidFill>
                  <a:schemeClr val="accent1"/>
                </a:solidFill>
              </a:rPr>
              <a:t>Ответственный исполнитель ГП: Министерство </a:t>
            </a:r>
            <a:r>
              <a:rPr lang="ru-RU" sz="1000" b="1" i="1" dirty="0" smtClean="0">
                <a:solidFill>
                  <a:schemeClr val="accent1"/>
                </a:solidFill>
              </a:rPr>
              <a:t>культуры Республики </a:t>
            </a:r>
            <a:r>
              <a:rPr lang="ru-RU" sz="1000" b="1" i="1" dirty="0">
                <a:solidFill>
                  <a:schemeClr val="accent1"/>
                </a:solidFill>
              </a:rPr>
              <a:t>Татарстан</a:t>
            </a:r>
          </a:p>
        </p:txBody>
      </p:sp>
      <p:sp>
        <p:nvSpPr>
          <p:cNvPr id="7" name="Прямоугольник 6"/>
          <p:cNvSpPr/>
          <p:nvPr/>
        </p:nvSpPr>
        <p:spPr>
          <a:xfrm>
            <a:off x="485775" y="5995545"/>
            <a:ext cx="8001000" cy="400110"/>
          </a:xfrm>
          <a:prstGeom prst="rect">
            <a:avLst/>
          </a:prstGeom>
        </p:spPr>
        <p:txBody>
          <a:bodyPr wrap="square">
            <a:spAutoFit/>
          </a:bodyPr>
          <a:lstStyle/>
          <a:p>
            <a:r>
              <a:rPr lang="ru-RU" sz="1000" b="1" i="1" dirty="0">
                <a:solidFill>
                  <a:schemeClr val="accent6"/>
                </a:solidFill>
              </a:rPr>
              <a:t>Официальный сайт, на котором размещена государственная </a:t>
            </a:r>
            <a:r>
              <a:rPr lang="ru-RU" sz="1000" b="1" i="1" dirty="0" smtClean="0">
                <a:solidFill>
                  <a:schemeClr val="accent6"/>
                </a:solidFill>
              </a:rPr>
              <a:t>программа и отчеты о ходе ее реализации, </a:t>
            </a:r>
            <a:r>
              <a:rPr lang="ru-RU" sz="1000" b="1" i="1" dirty="0">
                <a:solidFill>
                  <a:schemeClr val="accent6"/>
                </a:solidFill>
              </a:rPr>
              <a:t>находится </a:t>
            </a:r>
            <a:r>
              <a:rPr lang="ru-RU" sz="1000" b="1" i="1" dirty="0" smtClean="0">
                <a:solidFill>
                  <a:schemeClr val="accent6"/>
                </a:solidFill>
              </a:rPr>
              <a:t>по </a:t>
            </a:r>
            <a:r>
              <a:rPr lang="ru-RU" sz="1000" b="1" i="1" dirty="0">
                <a:solidFill>
                  <a:schemeClr val="accent6"/>
                </a:solidFill>
              </a:rPr>
              <a:t>адресу</a:t>
            </a:r>
            <a:r>
              <a:rPr lang="ru-RU" sz="1000" b="1" i="1" dirty="0" smtClean="0">
                <a:solidFill>
                  <a:schemeClr val="accent6"/>
                </a:solidFill>
              </a:rPr>
              <a:t>:</a:t>
            </a:r>
            <a:r>
              <a:rPr lang="en-US" sz="1000" b="1" i="1" dirty="0">
                <a:solidFill>
                  <a:schemeClr val="accent6"/>
                </a:solidFill>
              </a:rPr>
              <a:t> http://mincult.tatarstan.ru/</a:t>
            </a:r>
            <a:endParaRPr lang="ru-RU" sz="1000" b="1" i="1" dirty="0">
              <a:solidFill>
                <a:schemeClr val="accent6"/>
              </a:solidFill>
            </a:endParaRPr>
          </a:p>
        </p:txBody>
      </p:sp>
    </p:spTree>
    <p:extLst>
      <p:ext uri="{BB962C8B-B14F-4D97-AF65-F5344CB8AC3E}">
        <p14:creationId xmlns:p14="http://schemas.microsoft.com/office/powerpoint/2010/main" val="26856960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293919279"/>
              </p:ext>
            </p:extLst>
          </p:nvPr>
        </p:nvGraphicFramePr>
        <p:xfrm>
          <a:off x="492220" y="1325942"/>
          <a:ext cx="8435774" cy="488061"/>
        </p:xfrm>
        <a:graphic>
          <a:graphicData uri="http://schemas.openxmlformats.org/drawingml/2006/table">
            <a:tbl>
              <a:tblPr firstRow="1" firstCol="1" bandRow="1">
                <a:tableStyleId>{5940675A-B579-460E-94D1-54222C63F5DA}</a:tableStyleId>
              </a:tblPr>
              <a:tblGrid>
                <a:gridCol w="6640100"/>
                <a:gridCol w="958967"/>
                <a:gridCol w="836707"/>
              </a:tblGrid>
              <a:tr h="282962">
                <a:tc rowSpan="2">
                  <a:txBody>
                    <a:bodyPr/>
                    <a:lstStyle/>
                    <a:p>
                      <a:pPr algn="ctr">
                        <a:lnSpc>
                          <a:spcPct val="107000"/>
                        </a:lnSpc>
                        <a:spcAft>
                          <a:spcPts val="0"/>
                        </a:spcAft>
                      </a:pPr>
                      <a:r>
                        <a:rPr lang="ru-RU" sz="1000" b="1" dirty="0" smtClean="0">
                          <a:effectLst/>
                        </a:rPr>
                        <a:t>Объем финансирования государственной программы (тыс. рублей)</a:t>
                      </a:r>
                      <a:endParaRPr lang="ru-RU"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1000" b="1" dirty="0" smtClean="0">
                          <a:solidFill>
                            <a:schemeClr val="tx1"/>
                          </a:solidFill>
                          <a:effectLst/>
                        </a:rPr>
                        <a:t>2020 </a:t>
                      </a:r>
                      <a:r>
                        <a:rPr lang="ru-RU" sz="1000" b="1" dirty="0">
                          <a:solidFill>
                            <a:schemeClr val="tx1"/>
                          </a:solidFill>
                          <a:effectLst/>
                        </a:rPr>
                        <a:t>год </a:t>
                      </a:r>
                    </a:p>
                    <a:p>
                      <a:pPr algn="ctr">
                        <a:lnSpc>
                          <a:spcPct val="107000"/>
                        </a:lnSpc>
                        <a:spcAft>
                          <a:spcPts val="0"/>
                        </a:spcAft>
                      </a:pPr>
                      <a:r>
                        <a:rPr lang="ru-RU" sz="1000" b="1" dirty="0">
                          <a:solidFill>
                            <a:schemeClr val="tx1"/>
                          </a:solidFill>
                          <a:effectLst/>
                        </a:rPr>
                        <a:t>(план)</a:t>
                      </a:r>
                      <a:endParaRPr lang="ru-RU"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1000" b="1" dirty="0" smtClean="0">
                          <a:solidFill>
                            <a:schemeClr val="tx1"/>
                          </a:solidFill>
                          <a:effectLst/>
                        </a:rPr>
                        <a:t>2020 год </a:t>
                      </a:r>
                      <a:endParaRPr lang="ru-RU" sz="1000" b="1" dirty="0">
                        <a:solidFill>
                          <a:schemeClr val="tx1"/>
                        </a:solidFill>
                        <a:effectLst/>
                      </a:endParaRPr>
                    </a:p>
                    <a:p>
                      <a:pPr algn="ctr">
                        <a:lnSpc>
                          <a:spcPct val="107000"/>
                        </a:lnSpc>
                        <a:spcAft>
                          <a:spcPts val="0"/>
                        </a:spcAft>
                      </a:pPr>
                      <a:r>
                        <a:rPr lang="ru-RU" sz="1000" b="1" dirty="0">
                          <a:solidFill>
                            <a:schemeClr val="tx1"/>
                          </a:solidFill>
                          <a:effectLst/>
                        </a:rPr>
                        <a:t>(факт)</a:t>
                      </a:r>
                      <a:endParaRPr lang="ru-RU"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41814">
                <a:tc vMerge="1">
                  <a:txBody>
                    <a:bodyPr/>
                    <a:lstStyle/>
                    <a:p>
                      <a:endParaRPr lang="ru-RU"/>
                    </a:p>
                  </a:txBody>
                  <a:tcPr/>
                </a:tc>
                <a:tc>
                  <a:txBody>
                    <a:bodyPr/>
                    <a:lstStyle/>
                    <a:p>
                      <a:pPr algn="ctr" fontAlgn="ctr"/>
                      <a:r>
                        <a:rPr lang="ru-RU" sz="1000" b="1" i="0" u="none" strike="noStrike" dirty="0" smtClean="0">
                          <a:solidFill>
                            <a:schemeClr val="tx1"/>
                          </a:solidFill>
                          <a:effectLst/>
                          <a:latin typeface="+mn-lt"/>
                        </a:rPr>
                        <a:t>3 085 682,9</a:t>
                      </a:r>
                      <a:endParaRPr lang="ru-RU" sz="1000" b="1"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1" i="0" u="none" strike="noStrike" dirty="0" smtClean="0">
                          <a:solidFill>
                            <a:schemeClr val="tx1"/>
                          </a:solidFill>
                          <a:effectLst/>
                          <a:latin typeface="+mn-lt"/>
                        </a:rPr>
                        <a:t>3 053 329,9</a:t>
                      </a:r>
                      <a:endParaRPr lang="ru-RU" sz="1000" b="1"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6" name="Rectangle 1"/>
          <p:cNvSpPr>
            <a:spLocks noChangeArrowheads="1"/>
          </p:cNvSpPr>
          <p:nvPr/>
        </p:nvSpPr>
        <p:spPr bwMode="auto">
          <a:xfrm>
            <a:off x="475323" y="801582"/>
            <a:ext cx="84695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lgn="just"/>
            <a:r>
              <a:rPr kumimoji="0" lang="ru-RU" altLang="ru-RU" sz="1200" b="1"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Цель:</a:t>
            </a:r>
            <a:r>
              <a:rPr lang="ru-RU" altLang="ru-RU" sz="1200" b="1" dirty="0">
                <a:latin typeface="Calibri" panose="020F0502020204030204" pitchFamily="34" charset="0"/>
                <a:ea typeface="Calibri" panose="020F0502020204030204" pitchFamily="34" charset="0"/>
                <a:cs typeface="Times New Roman" panose="02020603050405020304" pitchFamily="18" charset="0"/>
              </a:rPr>
              <a:t> </a:t>
            </a:r>
            <a:r>
              <a:rPr lang="ru-RU" altLang="ru-RU" sz="1200" dirty="0" smtClean="0">
                <a:latin typeface="+mn-lt"/>
                <a:ea typeface="Calibri" panose="020F0502020204030204" pitchFamily="34" charset="0"/>
                <a:cs typeface="Times New Roman" panose="02020603050405020304" pitchFamily="18" charset="0"/>
              </a:rPr>
              <a:t>повышение </a:t>
            </a:r>
            <a:r>
              <a:rPr lang="ru-RU" altLang="ru-RU" sz="1200" dirty="0">
                <a:latin typeface="+mn-lt"/>
                <a:ea typeface="Calibri" panose="020F0502020204030204" pitchFamily="34" charset="0"/>
                <a:cs typeface="Times New Roman" panose="02020603050405020304" pitchFamily="18" charset="0"/>
              </a:rPr>
              <a:t>уровня экологической безопасности граждан, сохранение и рациональное использование природных ресурсов Республики Татарстан</a:t>
            </a:r>
            <a:endParaRPr kumimoji="0" lang="ru-RU" altLang="ru-RU" sz="1200" i="0" u="none" strike="noStrike" cap="none" normalizeH="0" baseline="0" dirty="0" smtClean="0">
              <a:ln>
                <a:noFill/>
              </a:ln>
              <a:solidFill>
                <a:schemeClr val="tx1"/>
              </a:solidFill>
              <a:effectLst/>
              <a:latin typeface="+mn-lt"/>
            </a:endParaRPr>
          </a:p>
        </p:txBody>
      </p:sp>
      <p:graphicFrame>
        <p:nvGraphicFramePr>
          <p:cNvPr id="2" name="Таблица 1"/>
          <p:cNvGraphicFramePr>
            <a:graphicFrameLocks noGrp="1"/>
          </p:cNvGraphicFramePr>
          <p:nvPr>
            <p:extLst>
              <p:ext uri="{D42A27DB-BD31-4B8C-83A1-F6EECF244321}">
                <p14:modId xmlns:p14="http://schemas.microsoft.com/office/powerpoint/2010/main" val="416653975"/>
              </p:ext>
            </p:extLst>
          </p:nvPr>
        </p:nvGraphicFramePr>
        <p:xfrm>
          <a:off x="492220" y="1877716"/>
          <a:ext cx="8435773" cy="4867844"/>
        </p:xfrm>
        <a:graphic>
          <a:graphicData uri="http://schemas.openxmlformats.org/drawingml/2006/table">
            <a:tbl>
              <a:tblPr>
                <a:tableStyleId>{5940675A-B579-460E-94D1-54222C63F5DA}</a:tableStyleId>
              </a:tblPr>
              <a:tblGrid>
                <a:gridCol w="6961969"/>
                <a:gridCol w="746679"/>
                <a:gridCol w="727125"/>
              </a:tblGrid>
              <a:tr h="250124">
                <a:tc>
                  <a:txBody>
                    <a:bodyPr/>
                    <a:lstStyle/>
                    <a:p>
                      <a:pPr algn="ctr" fontAlgn="ctr"/>
                      <a:r>
                        <a:rPr lang="ru-RU" sz="800" b="1" i="0" u="none" strike="noStrike" dirty="0" smtClean="0">
                          <a:solidFill>
                            <a:srgbClr val="000000"/>
                          </a:solidFill>
                          <a:effectLst/>
                          <a:latin typeface="+mn-lt"/>
                        </a:rPr>
                        <a:t>Целевые показатели реализации государственной программы</a:t>
                      </a:r>
                      <a:endParaRPr lang="ru-RU" sz="800" b="1" i="0" u="none" strike="noStrike" dirty="0">
                        <a:solidFill>
                          <a:srgbClr val="000000"/>
                        </a:solidFill>
                        <a:effectLst/>
                        <a:latin typeface="+mn-lt"/>
                      </a:endParaRPr>
                    </a:p>
                  </a:txBody>
                  <a:tcPr marL="36000" marR="36000"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rPr>
                        <a:t>2020 </a:t>
                      </a:r>
                      <a:r>
                        <a:rPr lang="ru-RU" sz="800" b="1" u="none" strike="noStrike" dirty="0">
                          <a:solidFill>
                            <a:schemeClr val="tx1"/>
                          </a:solidFill>
                          <a:effectLst/>
                        </a:rPr>
                        <a:t>год </a:t>
                      </a:r>
                      <a:r>
                        <a:rPr lang="ru-RU" sz="800" b="1" u="none" strike="noStrike" dirty="0" smtClean="0">
                          <a:solidFill>
                            <a:schemeClr val="tx1"/>
                          </a:solidFill>
                          <a:effectLst/>
                        </a:rPr>
                        <a:t/>
                      </a:r>
                      <a:br>
                        <a:rPr lang="ru-RU" sz="800" b="1" u="none" strike="noStrike" dirty="0" smtClean="0">
                          <a:solidFill>
                            <a:schemeClr val="tx1"/>
                          </a:solidFill>
                          <a:effectLst/>
                        </a:rPr>
                      </a:br>
                      <a:r>
                        <a:rPr lang="ru-RU" sz="800" b="1" u="none" strike="noStrike" dirty="0" smtClean="0">
                          <a:solidFill>
                            <a:schemeClr val="tx1"/>
                          </a:solidFill>
                          <a:effectLst/>
                        </a:rPr>
                        <a:t>(</a:t>
                      </a:r>
                      <a:r>
                        <a:rPr lang="ru-RU" sz="800" b="1" u="none" strike="noStrike" dirty="0">
                          <a:solidFill>
                            <a:schemeClr val="tx1"/>
                          </a:solidFill>
                          <a:effectLst/>
                        </a:rPr>
                        <a:t>план)</a:t>
                      </a:r>
                      <a:endParaRPr lang="ru-RU" sz="800" b="1" i="0" u="none" strike="noStrike" dirty="0">
                        <a:solidFill>
                          <a:schemeClr val="tx1"/>
                        </a:solidFill>
                        <a:effectLst/>
                        <a:latin typeface="+mn-lt"/>
                      </a:endParaRPr>
                    </a:p>
                  </a:txBody>
                  <a:tcPr marL="36000" marR="36000"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rPr>
                        <a:t>2020 </a:t>
                      </a:r>
                      <a:r>
                        <a:rPr lang="ru-RU" sz="800" b="1" u="none" strike="noStrike" dirty="0">
                          <a:solidFill>
                            <a:schemeClr val="tx1"/>
                          </a:solidFill>
                          <a:effectLst/>
                        </a:rPr>
                        <a:t>год </a:t>
                      </a:r>
                      <a:r>
                        <a:rPr lang="ru-RU" sz="800" b="1" u="none" strike="noStrike" dirty="0" smtClean="0">
                          <a:solidFill>
                            <a:schemeClr val="tx1"/>
                          </a:solidFill>
                          <a:effectLst/>
                        </a:rPr>
                        <a:t/>
                      </a:r>
                      <a:br>
                        <a:rPr lang="ru-RU" sz="800" b="1" u="none" strike="noStrike" dirty="0" smtClean="0">
                          <a:solidFill>
                            <a:schemeClr val="tx1"/>
                          </a:solidFill>
                          <a:effectLst/>
                        </a:rPr>
                      </a:br>
                      <a:r>
                        <a:rPr lang="ru-RU" sz="800" b="1" u="none" strike="noStrike" dirty="0" smtClean="0">
                          <a:solidFill>
                            <a:schemeClr val="tx1"/>
                          </a:solidFill>
                          <a:effectLst/>
                        </a:rPr>
                        <a:t>(</a:t>
                      </a:r>
                      <a:r>
                        <a:rPr lang="ru-RU" sz="800" b="1" u="none" strike="noStrike" dirty="0">
                          <a:solidFill>
                            <a:schemeClr val="tx1"/>
                          </a:solidFill>
                          <a:effectLst/>
                        </a:rPr>
                        <a:t>факт)</a:t>
                      </a:r>
                      <a:endParaRPr lang="ru-RU" sz="800" b="1" i="0" u="none" strike="noStrike" dirty="0">
                        <a:solidFill>
                          <a:schemeClr val="tx1"/>
                        </a:solidFill>
                        <a:effectLst/>
                        <a:latin typeface="+mn-lt"/>
                      </a:endParaRPr>
                    </a:p>
                  </a:txBody>
                  <a:tcPr marL="36000" marR="36000"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85054">
                <a:tc>
                  <a:txBody>
                    <a:bodyPr/>
                    <a:lstStyle/>
                    <a:p>
                      <a:pPr algn="just">
                        <a:lnSpc>
                          <a:spcPct val="115000"/>
                        </a:lnSpc>
                        <a:spcAft>
                          <a:spcPts val="0"/>
                        </a:spcAft>
                      </a:pPr>
                      <a:r>
                        <a:rPr lang="ru-RU" sz="800" dirty="0">
                          <a:effectLst/>
                          <a:latin typeface="+mn-lt"/>
                          <a:ea typeface="Times New Roman"/>
                          <a:cs typeface="Times New Roman"/>
                        </a:rPr>
                        <a:t>Количество муниципальных районов (городских округов), охваченных территориальной системой наблюдения за состоянием окружающей среды, единиц</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mn-lt"/>
                          <a:ea typeface="Times New Roman"/>
                          <a:cs typeface="Times New Roman"/>
                        </a:rPr>
                        <a:t>39</a:t>
                      </a:r>
                      <a:endParaRPr lang="ru-RU" sz="800" dirty="0">
                        <a:effectLst/>
                        <a:latin typeface="+mn-lt"/>
                        <a:ea typeface="Times New Roman"/>
                        <a:cs typeface="Times New Roman"/>
                      </a:endParaRP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39</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0">
                <a:tc>
                  <a:txBody>
                    <a:bodyPr/>
                    <a:lstStyle/>
                    <a:p>
                      <a:pPr algn="just">
                        <a:lnSpc>
                          <a:spcPct val="115000"/>
                        </a:lnSpc>
                        <a:spcAft>
                          <a:spcPts val="0"/>
                        </a:spcAft>
                      </a:pPr>
                      <a:r>
                        <a:rPr lang="ru-RU" sz="800" dirty="0">
                          <a:effectLst/>
                          <a:latin typeface="+mn-lt"/>
                          <a:ea typeface="Times New Roman"/>
                          <a:cs typeface="Times New Roman"/>
                        </a:rPr>
                        <a:t>Доля </a:t>
                      </a:r>
                      <a:r>
                        <a:rPr lang="ru-RU" sz="800" dirty="0" err="1">
                          <a:effectLst/>
                          <a:latin typeface="+mn-lt"/>
                          <a:ea typeface="Times New Roman"/>
                          <a:cs typeface="Times New Roman"/>
                        </a:rPr>
                        <a:t>подтвержденности</a:t>
                      </a:r>
                      <a:r>
                        <a:rPr lang="ru-RU" sz="800" dirty="0">
                          <a:effectLst/>
                          <a:latin typeface="+mn-lt"/>
                          <a:ea typeface="Times New Roman"/>
                          <a:cs typeface="Times New Roman"/>
                        </a:rPr>
                        <a:t> прогнозов и предупреждений о неблагоприятных явлениях (тенденциях), связанных с состоянием окружающей среды, ее загрязнением, процентов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a:effectLst/>
                          <a:latin typeface="+mn-lt"/>
                          <a:ea typeface="Times New Roman"/>
                          <a:cs typeface="Times New Roman"/>
                        </a:rPr>
                        <a:t>93 - 95</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94</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0">
                <a:tc>
                  <a:txBody>
                    <a:bodyPr/>
                    <a:lstStyle/>
                    <a:p>
                      <a:pPr algn="just">
                        <a:lnSpc>
                          <a:spcPct val="115000"/>
                        </a:lnSpc>
                        <a:spcAft>
                          <a:spcPts val="0"/>
                        </a:spcAft>
                      </a:pPr>
                      <a:r>
                        <a:rPr lang="ru-RU" sz="800" dirty="0">
                          <a:effectLst/>
                          <a:latin typeface="+mn-lt"/>
                          <a:ea typeface="Times New Roman"/>
                          <a:cs typeface="Times New Roman"/>
                        </a:rPr>
                        <a:t>Количество крупных городов Республики Татарстан, охваченных сводными расчетами загрязнения атмосферного воздуха, единиц</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mn-lt"/>
                          <a:ea typeface="Times New Roman"/>
                          <a:cs typeface="Times New Roman"/>
                        </a:rPr>
                        <a:t>5</a:t>
                      </a:r>
                      <a:endParaRPr lang="ru-RU" sz="800" dirty="0">
                        <a:effectLst/>
                        <a:latin typeface="+mn-lt"/>
                        <a:ea typeface="Times New Roman"/>
                        <a:cs typeface="Times New Roman"/>
                      </a:endParaRP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5</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0">
                <a:tc>
                  <a:txBody>
                    <a:bodyPr/>
                    <a:lstStyle/>
                    <a:p>
                      <a:pPr algn="just">
                        <a:lnSpc>
                          <a:spcPct val="115000"/>
                        </a:lnSpc>
                        <a:spcAft>
                          <a:spcPts val="0"/>
                        </a:spcAft>
                      </a:pPr>
                      <a:r>
                        <a:rPr lang="ru-RU" sz="800" dirty="0">
                          <a:effectLst/>
                          <a:latin typeface="+mn-lt"/>
                          <a:ea typeface="Times New Roman"/>
                          <a:cs typeface="Times New Roman"/>
                        </a:rPr>
                        <a:t>Количество разработанных и введенных в действие региональных нормативов качества окружающей среды, единиц</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mn-lt"/>
                          <a:ea typeface="Times New Roman"/>
                          <a:cs typeface="Times New Roman"/>
                        </a:rPr>
                        <a:t>34</a:t>
                      </a:r>
                      <a:endParaRPr lang="ru-RU" sz="800" dirty="0">
                        <a:effectLst/>
                        <a:latin typeface="+mn-lt"/>
                        <a:ea typeface="Times New Roman"/>
                        <a:cs typeface="Times New Roman"/>
                      </a:endParaRP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35</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0">
                <a:tc>
                  <a:txBody>
                    <a:bodyPr/>
                    <a:lstStyle/>
                    <a:p>
                      <a:pPr algn="just">
                        <a:lnSpc>
                          <a:spcPct val="115000"/>
                        </a:lnSpc>
                        <a:spcAft>
                          <a:spcPts val="0"/>
                        </a:spcAft>
                      </a:pPr>
                      <a:r>
                        <a:rPr lang="ru-RU" sz="800" dirty="0">
                          <a:effectLst/>
                          <a:latin typeface="+mn-lt"/>
                          <a:ea typeface="Times New Roman"/>
                          <a:cs typeface="Times New Roman"/>
                        </a:rPr>
                        <a:t>Доля размещенных в открытом доступе подсистем ГИС </a:t>
                      </a:r>
                      <a:r>
                        <a:rPr lang="ru-RU" sz="800" dirty="0" smtClean="0">
                          <a:effectLst/>
                          <a:latin typeface="+mn-lt"/>
                          <a:ea typeface="Times New Roman"/>
                          <a:cs typeface="Times New Roman"/>
                        </a:rPr>
                        <a:t>"</a:t>
                      </a:r>
                      <a:r>
                        <a:rPr lang="ru-RU" sz="800" dirty="0">
                          <a:effectLst/>
                          <a:latin typeface="+mn-lt"/>
                          <a:ea typeface="Times New Roman"/>
                          <a:cs typeface="Times New Roman"/>
                        </a:rPr>
                        <a:t>Экологическая карта Республики Татарстан" от их общего количества, процентов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mn-lt"/>
                          <a:ea typeface="Times New Roman"/>
                          <a:cs typeface="Times New Roman"/>
                        </a:rPr>
                        <a:t>31</a:t>
                      </a:r>
                      <a:endParaRPr lang="ru-RU" sz="800" dirty="0">
                        <a:effectLst/>
                        <a:latin typeface="+mn-lt"/>
                        <a:ea typeface="Times New Roman"/>
                        <a:cs typeface="Times New Roman"/>
                      </a:endParaRP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31</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06831">
                <a:tc>
                  <a:txBody>
                    <a:bodyPr/>
                    <a:lstStyle/>
                    <a:p>
                      <a:pPr algn="just">
                        <a:lnSpc>
                          <a:spcPct val="115000"/>
                        </a:lnSpc>
                        <a:spcAft>
                          <a:spcPts val="0"/>
                        </a:spcAft>
                      </a:pPr>
                      <a:r>
                        <a:rPr lang="ru-RU" sz="800" dirty="0">
                          <a:effectLst/>
                          <a:latin typeface="+mn-lt"/>
                          <a:ea typeface="Times New Roman"/>
                          <a:cs typeface="Times New Roman"/>
                        </a:rPr>
                        <a:t>Доля населения от общего числа жителей республики, принимающего участие в природоохранных, эколого-просветительских мероприятиях, процентов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mn-lt"/>
                          <a:ea typeface="Times New Roman"/>
                          <a:cs typeface="Times New Roman"/>
                        </a:rPr>
                        <a:t>32,5</a:t>
                      </a:r>
                      <a:endParaRPr lang="ru-RU" sz="800" dirty="0">
                        <a:effectLst/>
                        <a:latin typeface="+mn-lt"/>
                        <a:ea typeface="Times New Roman"/>
                        <a:cs typeface="Times New Roman"/>
                      </a:endParaRP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32,5</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0">
                <a:tc>
                  <a:txBody>
                    <a:bodyPr/>
                    <a:lstStyle/>
                    <a:p>
                      <a:pPr algn="just">
                        <a:lnSpc>
                          <a:spcPct val="115000"/>
                        </a:lnSpc>
                        <a:spcAft>
                          <a:spcPts val="0"/>
                        </a:spcAft>
                      </a:pPr>
                      <a:r>
                        <a:rPr lang="ru-RU" sz="800" dirty="0">
                          <a:effectLst/>
                          <a:latin typeface="+mn-lt"/>
                          <a:ea typeface="Times New Roman"/>
                          <a:cs typeface="Times New Roman"/>
                        </a:rPr>
                        <a:t>Количество целевых материалов по экологической тематике, размещенных в печатных, электронных средствах массовой информации и транслируемых на городских, республиканских каналах, единиц</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mn-lt"/>
                          <a:ea typeface="Times New Roman"/>
                          <a:cs typeface="Times New Roman"/>
                        </a:rPr>
                        <a:t>925</a:t>
                      </a:r>
                      <a:endParaRPr lang="ru-RU" sz="800" dirty="0">
                        <a:effectLst/>
                        <a:latin typeface="+mn-lt"/>
                        <a:ea typeface="Times New Roman"/>
                        <a:cs typeface="Times New Roman"/>
                      </a:endParaRP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925</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0">
                <a:tc>
                  <a:txBody>
                    <a:bodyPr/>
                    <a:lstStyle/>
                    <a:p>
                      <a:pPr algn="just">
                        <a:lnSpc>
                          <a:spcPct val="115000"/>
                        </a:lnSpc>
                        <a:spcAft>
                          <a:spcPts val="0"/>
                        </a:spcAft>
                      </a:pPr>
                      <a:r>
                        <a:rPr lang="ru-RU" sz="800" dirty="0">
                          <a:effectLst/>
                          <a:latin typeface="+mn-lt"/>
                          <a:ea typeface="Times New Roman"/>
                          <a:cs typeface="Times New Roman"/>
                        </a:rPr>
                        <a:t>Доля использованных, обезвреженных отходов в общем объеме отходов, образовавшихся в процессе производства и потребления, процентов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mn-lt"/>
                          <a:ea typeface="Times New Roman"/>
                          <a:cs typeface="Times New Roman"/>
                        </a:rPr>
                        <a:t>50</a:t>
                      </a:r>
                      <a:endParaRPr lang="ru-RU" sz="800" dirty="0">
                        <a:effectLst/>
                        <a:latin typeface="+mn-lt"/>
                        <a:ea typeface="Times New Roman"/>
                        <a:cs typeface="Times New Roman"/>
                      </a:endParaRP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50</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06831">
                <a:tc>
                  <a:txBody>
                    <a:bodyPr/>
                    <a:lstStyle/>
                    <a:p>
                      <a:pPr algn="just">
                        <a:lnSpc>
                          <a:spcPct val="115000"/>
                        </a:lnSpc>
                        <a:spcAft>
                          <a:spcPts val="0"/>
                        </a:spcAft>
                      </a:pPr>
                      <a:r>
                        <a:rPr lang="ru-RU" sz="800" dirty="0">
                          <a:effectLst/>
                          <a:latin typeface="+mn-lt"/>
                          <a:ea typeface="Times New Roman"/>
                          <a:cs typeface="Times New Roman"/>
                        </a:rPr>
                        <a:t>Доля населения, охваченного услугой по обращению с ТКО, процентов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a:effectLst/>
                          <a:latin typeface="+mn-lt"/>
                          <a:ea typeface="Times New Roman"/>
                          <a:cs typeface="Times New Roman"/>
                        </a:rPr>
                        <a:t>90</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90</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87610">
                <a:tc>
                  <a:txBody>
                    <a:bodyPr/>
                    <a:lstStyle/>
                    <a:p>
                      <a:pPr algn="just">
                        <a:lnSpc>
                          <a:spcPct val="115000"/>
                        </a:lnSpc>
                        <a:spcAft>
                          <a:spcPts val="0"/>
                        </a:spcAft>
                      </a:pPr>
                      <a:r>
                        <a:rPr lang="ru-RU" sz="800" dirty="0">
                          <a:effectLst/>
                          <a:latin typeface="+mn-lt"/>
                          <a:ea typeface="Times New Roman"/>
                          <a:cs typeface="Times New Roman"/>
                        </a:rPr>
                        <a:t>Количество действующих пунктов приема утильсырья (вторичных ресурсов), штук</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mn-lt"/>
                          <a:ea typeface="Times New Roman"/>
                          <a:cs typeface="Times New Roman"/>
                        </a:rPr>
                        <a:t>69</a:t>
                      </a:r>
                      <a:endParaRPr lang="ru-RU" sz="800" dirty="0">
                        <a:effectLst/>
                        <a:latin typeface="+mn-lt"/>
                        <a:ea typeface="Times New Roman"/>
                        <a:cs typeface="Times New Roman"/>
                      </a:endParaRP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00000"/>
                        </a:lnSpc>
                      </a:pPr>
                      <a:r>
                        <a:rPr lang="ru-RU" sz="800" b="0" i="0" u="none" strike="noStrike" dirty="0" smtClean="0">
                          <a:solidFill>
                            <a:schemeClr val="tx1"/>
                          </a:solidFill>
                          <a:effectLst/>
                          <a:latin typeface="+mn-lt"/>
                        </a:rPr>
                        <a:t>69</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0">
                <a:tc>
                  <a:txBody>
                    <a:bodyPr/>
                    <a:lstStyle/>
                    <a:p>
                      <a:pPr algn="just">
                        <a:lnSpc>
                          <a:spcPct val="115000"/>
                        </a:lnSpc>
                        <a:spcAft>
                          <a:spcPts val="0"/>
                        </a:spcAft>
                      </a:pPr>
                      <a:r>
                        <a:rPr lang="ru-RU" sz="800" dirty="0">
                          <a:effectLst/>
                          <a:latin typeface="+mn-lt"/>
                          <a:ea typeface="Times New Roman"/>
                          <a:cs typeface="Times New Roman"/>
                        </a:rPr>
                        <a:t>Доля ТКО, термически обезвреженных с генерацией электрической и (или) тепловой энергии, от общего количества образовавшихся ТКО, процентов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mn-lt"/>
                          <a:ea typeface="Times New Roman"/>
                          <a:cs typeface="Times New Roman"/>
                        </a:rPr>
                        <a:t>0</a:t>
                      </a:r>
                      <a:endParaRPr lang="ru-RU" sz="800" dirty="0">
                        <a:effectLst/>
                        <a:latin typeface="+mn-lt"/>
                        <a:ea typeface="Times New Roman"/>
                        <a:cs typeface="Times New Roman"/>
                      </a:endParaRP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00000"/>
                        </a:lnSpc>
                      </a:pPr>
                      <a:r>
                        <a:rPr lang="ru-RU" sz="800" b="0" i="0" u="none" strike="noStrike" dirty="0" smtClean="0">
                          <a:solidFill>
                            <a:schemeClr val="tx1"/>
                          </a:solidFill>
                          <a:effectLst/>
                          <a:latin typeface="+mn-lt"/>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0">
                <a:tc>
                  <a:txBody>
                    <a:bodyPr/>
                    <a:lstStyle/>
                    <a:p>
                      <a:pPr algn="just">
                        <a:lnSpc>
                          <a:spcPct val="115000"/>
                        </a:lnSpc>
                        <a:spcAft>
                          <a:spcPts val="0"/>
                        </a:spcAft>
                      </a:pPr>
                      <a:r>
                        <a:rPr lang="ru-RU" sz="800" dirty="0">
                          <a:effectLst/>
                          <a:latin typeface="+mn-lt"/>
                          <a:ea typeface="Times New Roman"/>
                          <a:cs typeface="Times New Roman"/>
                        </a:rPr>
                        <a:t>Доля контейнерных площадок, оборудованных для осуществления раздельного накопления ТКО, процентов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a:effectLst/>
                          <a:latin typeface="+mn-lt"/>
                          <a:ea typeface="Times New Roman"/>
                          <a:cs typeface="Times New Roman"/>
                        </a:rPr>
                        <a:t>40</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00000"/>
                        </a:lnSpc>
                      </a:pPr>
                      <a:r>
                        <a:rPr lang="ru-RU" sz="800" b="0" i="0" u="none" strike="noStrike" dirty="0" smtClean="0">
                          <a:solidFill>
                            <a:schemeClr val="tx1"/>
                          </a:solidFill>
                          <a:effectLst/>
                          <a:latin typeface="+mn-lt"/>
                        </a:rPr>
                        <a:t>25</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0">
                <a:tc>
                  <a:txBody>
                    <a:bodyPr/>
                    <a:lstStyle/>
                    <a:p>
                      <a:pPr algn="just">
                        <a:lnSpc>
                          <a:spcPct val="115000"/>
                        </a:lnSpc>
                        <a:spcAft>
                          <a:spcPts val="0"/>
                        </a:spcAft>
                      </a:pPr>
                      <a:r>
                        <a:rPr lang="ru-RU" sz="800" dirty="0">
                          <a:effectLst/>
                          <a:latin typeface="+mn-lt"/>
                          <a:ea typeface="Times New Roman"/>
                          <a:cs typeface="Times New Roman"/>
                        </a:rPr>
                        <a:t>Доля направленных на захоронение ТКО, в том числе прошедших обработку (сортировку), в общей массе образованных твердых коммунальных отходов, процентов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mn-lt"/>
                          <a:ea typeface="Times New Roman"/>
                          <a:cs typeface="Times New Roman"/>
                        </a:rPr>
                        <a:t>99,1</a:t>
                      </a:r>
                      <a:endParaRPr lang="ru-RU" sz="800" dirty="0">
                        <a:effectLst/>
                        <a:latin typeface="+mn-lt"/>
                        <a:ea typeface="Times New Roman"/>
                        <a:cs typeface="Times New Roman"/>
                      </a:endParaRP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00000"/>
                        </a:lnSpc>
                      </a:pPr>
                      <a:r>
                        <a:rPr lang="ru-RU" sz="800" b="0" i="0" u="none" strike="noStrike" dirty="0" smtClean="0">
                          <a:solidFill>
                            <a:schemeClr val="tx1"/>
                          </a:solidFill>
                          <a:effectLst/>
                          <a:latin typeface="+mn-lt"/>
                        </a:rPr>
                        <a:t>99,1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0">
                <a:tc>
                  <a:txBody>
                    <a:bodyPr/>
                    <a:lstStyle/>
                    <a:p>
                      <a:pPr algn="just">
                        <a:lnSpc>
                          <a:spcPct val="115000"/>
                        </a:lnSpc>
                        <a:spcAft>
                          <a:spcPts val="0"/>
                        </a:spcAft>
                      </a:pPr>
                      <a:r>
                        <a:rPr lang="ru-RU" sz="800" dirty="0">
                          <a:effectLst/>
                          <a:latin typeface="+mn-lt"/>
                          <a:ea typeface="Times New Roman"/>
                          <a:cs typeface="Times New Roman"/>
                        </a:rPr>
                        <a:t>Доля ТКО, размещенных на современных объектах захоронения ТКО, процентов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mn-lt"/>
                          <a:ea typeface="Times New Roman"/>
                          <a:cs typeface="Times New Roman"/>
                        </a:rPr>
                        <a:t>34</a:t>
                      </a:r>
                      <a:endParaRPr lang="ru-RU" sz="800" dirty="0">
                        <a:effectLst/>
                        <a:latin typeface="+mn-lt"/>
                        <a:ea typeface="Times New Roman"/>
                        <a:cs typeface="Times New Roman"/>
                      </a:endParaRP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34</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5" name="Скругленный прямоугольник 4"/>
          <p:cNvSpPr/>
          <p:nvPr/>
        </p:nvSpPr>
        <p:spPr>
          <a:xfrm>
            <a:off x="509118" y="72033"/>
            <a:ext cx="7943850" cy="698063"/>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lnSpc>
                <a:spcPts val="1400"/>
              </a:lnSpc>
              <a:spcBef>
                <a:spcPct val="0"/>
              </a:spcBef>
              <a:spcAft>
                <a:spcPct val="0"/>
              </a:spcAft>
            </a:pPr>
            <a:r>
              <a:rPr lang="ru-RU" altLang="ru-RU" sz="1600" b="1" dirty="0" smtClean="0">
                <a:solidFill>
                  <a:schemeClr val="tx1"/>
                </a:solidFill>
                <a:ea typeface="Calibri" panose="020F0502020204030204" pitchFamily="34" charset="0"/>
                <a:cs typeface="Times New Roman" panose="02020603050405020304" pitchFamily="18" charset="0"/>
              </a:rPr>
              <a:t>9. </a:t>
            </a:r>
            <a:r>
              <a:rPr lang="ru-RU" altLang="ru-RU" sz="1400" b="1" dirty="0" smtClean="0">
                <a:solidFill>
                  <a:schemeClr val="tx1"/>
                </a:solidFill>
                <a:ea typeface="Calibri" panose="020F0502020204030204" pitchFamily="34" charset="0"/>
                <a:cs typeface="Times New Roman" panose="02020603050405020304" pitchFamily="18" charset="0"/>
              </a:rPr>
              <a:t>Государственная программа</a:t>
            </a:r>
            <a:endParaRPr lang="ru-RU" altLang="ru-RU" sz="1400" b="1" dirty="0">
              <a:solidFill>
                <a:schemeClr val="tx1"/>
              </a:solidFill>
            </a:endParaRPr>
          </a:p>
          <a:p>
            <a:pPr lvl="0" indent="0" algn="ctr">
              <a:lnSpc>
                <a:spcPts val="1400"/>
              </a:lnSpc>
            </a:pPr>
            <a:r>
              <a:rPr lang="ru-RU" altLang="ru-RU" sz="1400" b="1" dirty="0">
                <a:ea typeface="Calibri" panose="020F0502020204030204" pitchFamily="34" charset="0"/>
                <a:cs typeface="Times New Roman" panose="02020603050405020304" pitchFamily="18" charset="0"/>
              </a:rPr>
              <a:t>«Охрана окружающей среды, воспроизводство и использование </a:t>
            </a:r>
            <a:endParaRPr lang="ru-RU" altLang="ru-RU" sz="1400" b="1" dirty="0" smtClean="0">
              <a:ea typeface="Calibri" panose="020F0502020204030204" pitchFamily="34" charset="0"/>
              <a:cs typeface="Times New Roman" panose="02020603050405020304" pitchFamily="18" charset="0"/>
            </a:endParaRPr>
          </a:p>
          <a:p>
            <a:pPr lvl="0" indent="0" algn="ctr">
              <a:lnSpc>
                <a:spcPts val="1400"/>
              </a:lnSpc>
            </a:pPr>
            <a:r>
              <a:rPr lang="ru-RU" altLang="ru-RU" sz="1400" b="1" dirty="0" smtClean="0">
                <a:ea typeface="Calibri" panose="020F0502020204030204" pitchFamily="34" charset="0"/>
                <a:cs typeface="Times New Roman" panose="02020603050405020304" pitchFamily="18" charset="0"/>
              </a:rPr>
              <a:t>природных </a:t>
            </a:r>
            <a:r>
              <a:rPr lang="ru-RU" altLang="ru-RU" sz="1400" b="1" dirty="0">
                <a:ea typeface="Calibri" panose="020F0502020204030204" pitchFamily="34" charset="0"/>
                <a:cs typeface="Times New Roman" panose="02020603050405020304" pitchFamily="18" charset="0"/>
              </a:rPr>
              <a:t>ресурсов Республики </a:t>
            </a:r>
            <a:r>
              <a:rPr lang="ru-RU" altLang="ru-RU" sz="1400" b="1" dirty="0" smtClean="0">
                <a:ea typeface="Calibri" panose="020F0502020204030204" pitchFamily="34" charset="0"/>
                <a:cs typeface="Times New Roman" panose="02020603050405020304" pitchFamily="18" charset="0"/>
              </a:rPr>
              <a:t>Татарстан»</a:t>
            </a:r>
            <a:endParaRPr lang="ru-RU" altLang="ru-RU" sz="1400" b="1" u="sng"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42449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537693" y="134738"/>
            <a:ext cx="7943850" cy="698063"/>
          </a:xfrm>
          <a:prstGeom prst="roundRect">
            <a:avLst/>
          </a:prstGeom>
        </p:spPr>
        <p:style>
          <a:lnRef idx="1">
            <a:schemeClr val="dk1"/>
          </a:lnRef>
          <a:fillRef idx="2">
            <a:schemeClr val="dk1"/>
          </a:fillRef>
          <a:effectRef idx="1">
            <a:schemeClr val="dk1"/>
          </a:effectRef>
          <a:fontRef idx="minor">
            <a:schemeClr val="dk1"/>
          </a:fontRef>
        </p:style>
        <p:txBody>
          <a:bodyPr wrap="square">
            <a:spAutoFit/>
          </a:bodyPr>
          <a:lstStyle/>
          <a:p>
            <a:pPr lvl="0" algn="ctr" eaLnBrk="0" fontAlgn="base" hangingPunct="0">
              <a:lnSpc>
                <a:spcPts val="1400"/>
              </a:lnSpc>
              <a:spcBef>
                <a:spcPct val="0"/>
              </a:spcBef>
              <a:spcAft>
                <a:spcPct val="0"/>
              </a:spcAft>
            </a:pPr>
            <a:r>
              <a:rPr lang="ru-RU" altLang="ru-RU" sz="1600" b="1" dirty="0" smtClean="0">
                <a:solidFill>
                  <a:schemeClr val="tx1"/>
                </a:solidFill>
                <a:ea typeface="Calibri" panose="020F0502020204030204" pitchFamily="34" charset="0"/>
                <a:cs typeface="Times New Roman" panose="02020603050405020304" pitchFamily="18" charset="0"/>
              </a:rPr>
              <a:t>9. </a:t>
            </a:r>
            <a:r>
              <a:rPr lang="ru-RU" altLang="ru-RU" sz="1400" b="1" dirty="0" smtClean="0">
                <a:solidFill>
                  <a:schemeClr val="tx1"/>
                </a:solidFill>
                <a:ea typeface="Calibri" panose="020F0502020204030204" pitchFamily="34" charset="0"/>
                <a:cs typeface="Times New Roman" panose="02020603050405020304" pitchFamily="18" charset="0"/>
              </a:rPr>
              <a:t>Государственная программа</a:t>
            </a:r>
            <a:endParaRPr lang="ru-RU" altLang="ru-RU" sz="1400" b="1" dirty="0">
              <a:solidFill>
                <a:schemeClr val="tx1"/>
              </a:solidFill>
            </a:endParaRPr>
          </a:p>
          <a:p>
            <a:pPr lvl="0" indent="0" algn="ctr">
              <a:lnSpc>
                <a:spcPts val="1400"/>
              </a:lnSpc>
            </a:pPr>
            <a:r>
              <a:rPr lang="ru-RU" altLang="ru-RU" sz="1400" b="1" dirty="0">
                <a:ea typeface="Calibri" panose="020F0502020204030204" pitchFamily="34" charset="0"/>
                <a:cs typeface="Times New Roman" panose="02020603050405020304" pitchFamily="18" charset="0"/>
              </a:rPr>
              <a:t>«Охрана окружающей среды, воспроизводство и использование </a:t>
            </a:r>
            <a:endParaRPr lang="ru-RU" altLang="ru-RU" sz="1400" b="1" dirty="0" smtClean="0">
              <a:ea typeface="Calibri" panose="020F0502020204030204" pitchFamily="34" charset="0"/>
              <a:cs typeface="Times New Roman" panose="02020603050405020304" pitchFamily="18" charset="0"/>
            </a:endParaRPr>
          </a:p>
          <a:p>
            <a:pPr lvl="0" indent="0" algn="ctr">
              <a:lnSpc>
                <a:spcPts val="1400"/>
              </a:lnSpc>
            </a:pPr>
            <a:r>
              <a:rPr lang="ru-RU" altLang="ru-RU" sz="1400" b="1" dirty="0" smtClean="0">
                <a:ea typeface="Calibri" panose="020F0502020204030204" pitchFamily="34" charset="0"/>
                <a:cs typeface="Times New Roman" panose="02020603050405020304" pitchFamily="18" charset="0"/>
              </a:rPr>
              <a:t>природных </a:t>
            </a:r>
            <a:r>
              <a:rPr lang="ru-RU" altLang="ru-RU" sz="1400" b="1" dirty="0">
                <a:ea typeface="Calibri" panose="020F0502020204030204" pitchFamily="34" charset="0"/>
                <a:cs typeface="Times New Roman" panose="02020603050405020304" pitchFamily="18" charset="0"/>
              </a:rPr>
              <a:t>ресурсов Республики </a:t>
            </a:r>
            <a:r>
              <a:rPr lang="ru-RU" altLang="ru-RU" sz="1400" b="1" dirty="0" smtClean="0">
                <a:ea typeface="Calibri" panose="020F0502020204030204" pitchFamily="34" charset="0"/>
                <a:cs typeface="Times New Roman" panose="02020603050405020304" pitchFamily="18" charset="0"/>
              </a:rPr>
              <a:t>Татарстан» (продолжение)</a:t>
            </a:r>
            <a:endParaRPr lang="ru-RU" altLang="ru-RU" sz="1400" b="1" u="sng" dirty="0">
              <a:ea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4123116521"/>
              </p:ext>
            </p:extLst>
          </p:nvPr>
        </p:nvGraphicFramePr>
        <p:xfrm>
          <a:off x="537693" y="976539"/>
          <a:ext cx="8435773" cy="5558216"/>
        </p:xfrm>
        <a:graphic>
          <a:graphicData uri="http://schemas.openxmlformats.org/drawingml/2006/table">
            <a:tbl>
              <a:tblPr>
                <a:tableStyleId>{5940675A-B579-460E-94D1-54222C63F5DA}</a:tableStyleId>
              </a:tblPr>
              <a:tblGrid>
                <a:gridCol w="6961969"/>
                <a:gridCol w="746679"/>
                <a:gridCol w="727125"/>
              </a:tblGrid>
              <a:tr h="250124">
                <a:tc>
                  <a:txBody>
                    <a:bodyPr/>
                    <a:lstStyle/>
                    <a:p>
                      <a:pPr algn="ctr" fontAlgn="ctr"/>
                      <a:r>
                        <a:rPr lang="ru-RU" sz="800" b="1" i="0" u="none" strike="noStrike" dirty="0" smtClean="0">
                          <a:solidFill>
                            <a:srgbClr val="000000"/>
                          </a:solidFill>
                          <a:effectLst/>
                          <a:latin typeface="+mn-lt"/>
                        </a:rPr>
                        <a:t>Целевые показатели реализации государственной программы</a:t>
                      </a:r>
                      <a:endParaRPr lang="ru-RU" sz="800" b="1" i="0" u="none" strike="noStrike" dirty="0">
                        <a:solidFill>
                          <a:srgbClr val="000000"/>
                        </a:solidFill>
                        <a:effectLst/>
                        <a:latin typeface="+mn-lt"/>
                      </a:endParaRPr>
                    </a:p>
                  </a:txBody>
                  <a:tcPr marL="36000" marR="36000"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rPr>
                        <a:t>2020 </a:t>
                      </a:r>
                      <a:r>
                        <a:rPr lang="ru-RU" sz="800" b="1" u="none" strike="noStrike" dirty="0">
                          <a:solidFill>
                            <a:schemeClr val="tx1"/>
                          </a:solidFill>
                          <a:effectLst/>
                        </a:rPr>
                        <a:t>год </a:t>
                      </a:r>
                      <a:r>
                        <a:rPr lang="ru-RU" sz="800" b="1" u="none" strike="noStrike" dirty="0" smtClean="0">
                          <a:solidFill>
                            <a:schemeClr val="tx1"/>
                          </a:solidFill>
                          <a:effectLst/>
                        </a:rPr>
                        <a:t/>
                      </a:r>
                      <a:br>
                        <a:rPr lang="ru-RU" sz="800" b="1" u="none" strike="noStrike" dirty="0" smtClean="0">
                          <a:solidFill>
                            <a:schemeClr val="tx1"/>
                          </a:solidFill>
                          <a:effectLst/>
                        </a:rPr>
                      </a:br>
                      <a:r>
                        <a:rPr lang="ru-RU" sz="800" b="1" u="none" strike="noStrike" dirty="0" smtClean="0">
                          <a:solidFill>
                            <a:schemeClr val="tx1"/>
                          </a:solidFill>
                          <a:effectLst/>
                        </a:rPr>
                        <a:t>(</a:t>
                      </a:r>
                      <a:r>
                        <a:rPr lang="ru-RU" sz="800" b="1" u="none" strike="noStrike" dirty="0">
                          <a:solidFill>
                            <a:schemeClr val="tx1"/>
                          </a:solidFill>
                          <a:effectLst/>
                        </a:rPr>
                        <a:t>план)</a:t>
                      </a:r>
                      <a:endParaRPr lang="ru-RU" sz="800" b="1" i="0" u="none" strike="noStrike" dirty="0">
                        <a:solidFill>
                          <a:schemeClr val="tx1"/>
                        </a:solidFill>
                        <a:effectLst/>
                        <a:latin typeface="+mn-lt"/>
                      </a:endParaRPr>
                    </a:p>
                  </a:txBody>
                  <a:tcPr marL="36000" marR="36000"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rPr>
                        <a:t>2020 </a:t>
                      </a:r>
                      <a:r>
                        <a:rPr lang="ru-RU" sz="800" b="1" u="none" strike="noStrike" dirty="0">
                          <a:solidFill>
                            <a:schemeClr val="tx1"/>
                          </a:solidFill>
                          <a:effectLst/>
                        </a:rPr>
                        <a:t>год </a:t>
                      </a:r>
                      <a:r>
                        <a:rPr lang="ru-RU" sz="800" b="1" u="none" strike="noStrike" dirty="0" smtClean="0">
                          <a:solidFill>
                            <a:schemeClr val="tx1"/>
                          </a:solidFill>
                          <a:effectLst/>
                        </a:rPr>
                        <a:t/>
                      </a:r>
                      <a:br>
                        <a:rPr lang="ru-RU" sz="800" b="1" u="none" strike="noStrike" dirty="0" smtClean="0">
                          <a:solidFill>
                            <a:schemeClr val="tx1"/>
                          </a:solidFill>
                          <a:effectLst/>
                        </a:rPr>
                      </a:br>
                      <a:r>
                        <a:rPr lang="ru-RU" sz="800" b="1" u="none" strike="noStrike" dirty="0" smtClean="0">
                          <a:solidFill>
                            <a:schemeClr val="tx1"/>
                          </a:solidFill>
                          <a:effectLst/>
                        </a:rPr>
                        <a:t>(</a:t>
                      </a:r>
                      <a:r>
                        <a:rPr lang="ru-RU" sz="800" b="1" u="none" strike="noStrike" dirty="0">
                          <a:solidFill>
                            <a:schemeClr val="tx1"/>
                          </a:solidFill>
                          <a:effectLst/>
                        </a:rPr>
                        <a:t>факт)</a:t>
                      </a:r>
                      <a:endParaRPr lang="ru-RU" sz="800" b="1" i="0" u="none" strike="noStrike" dirty="0">
                        <a:solidFill>
                          <a:schemeClr val="tx1"/>
                        </a:solidFill>
                        <a:effectLst/>
                        <a:latin typeface="+mn-lt"/>
                      </a:endParaRPr>
                    </a:p>
                  </a:txBody>
                  <a:tcPr marL="36000" marR="36000"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83647">
                <a:tc>
                  <a:txBody>
                    <a:bodyPr/>
                    <a:lstStyle/>
                    <a:p>
                      <a:pPr algn="just">
                        <a:lnSpc>
                          <a:spcPct val="115000"/>
                        </a:lnSpc>
                        <a:spcAft>
                          <a:spcPts val="0"/>
                        </a:spcAft>
                      </a:pPr>
                      <a:r>
                        <a:rPr lang="ru-RU" sz="800" dirty="0">
                          <a:effectLst/>
                          <a:latin typeface="+mn-lt"/>
                          <a:ea typeface="Times New Roman"/>
                          <a:cs typeface="Times New Roman"/>
                        </a:rPr>
                        <a:t>Доля ТКО, направленных на обработку (сортировку), в общей массе образованных ТКО, процентов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mn-lt"/>
                          <a:ea typeface="Times New Roman"/>
                          <a:cs typeface="Times New Roman"/>
                        </a:rPr>
                        <a:t>12</a:t>
                      </a:r>
                      <a:endParaRPr lang="ru-RU" sz="800" dirty="0">
                        <a:effectLst/>
                        <a:latin typeface="+mn-lt"/>
                        <a:ea typeface="Times New Roman"/>
                        <a:cs typeface="Times New Roman"/>
                      </a:endParaRP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12</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06831">
                <a:tc>
                  <a:txBody>
                    <a:bodyPr/>
                    <a:lstStyle/>
                    <a:p>
                      <a:pPr algn="just">
                        <a:lnSpc>
                          <a:spcPct val="115000"/>
                        </a:lnSpc>
                        <a:spcAft>
                          <a:spcPts val="0"/>
                        </a:spcAft>
                      </a:pPr>
                      <a:r>
                        <a:rPr lang="ru-RU" sz="800" dirty="0">
                          <a:effectLst/>
                          <a:latin typeface="+mn-lt"/>
                          <a:ea typeface="Times New Roman"/>
                          <a:cs typeface="Times New Roman"/>
                        </a:rPr>
                        <a:t>Доля направленных на утилизацию отходов, выделенных в результате раздельного накопления и обработки (сортировки) твердых коммунальных отходов, в общей массе образованных твердых коммунальных отходов, процентов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a:effectLst/>
                          <a:latin typeface="+mn-lt"/>
                          <a:ea typeface="Times New Roman"/>
                          <a:cs typeface="Times New Roman"/>
                        </a:rPr>
                        <a:t>0,9</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0,9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0">
                <a:tc>
                  <a:txBody>
                    <a:bodyPr/>
                    <a:lstStyle/>
                    <a:p>
                      <a:pPr algn="just">
                        <a:lnSpc>
                          <a:spcPct val="115000"/>
                        </a:lnSpc>
                        <a:spcAft>
                          <a:spcPts val="0"/>
                        </a:spcAft>
                      </a:pPr>
                      <a:r>
                        <a:rPr lang="ru-RU" sz="800" dirty="0">
                          <a:effectLst/>
                          <a:latin typeface="+mn-lt"/>
                          <a:ea typeface="Times New Roman"/>
                          <a:cs typeface="Times New Roman"/>
                        </a:rPr>
                        <a:t>Доля импорта оборудования для обработки и утилизации ТКО, процентов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a:effectLst/>
                          <a:latin typeface="+mn-lt"/>
                          <a:ea typeface="Times New Roman"/>
                          <a:cs typeface="Times New Roman"/>
                        </a:rPr>
                        <a:t>0</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0">
                <a:tc>
                  <a:txBody>
                    <a:bodyPr/>
                    <a:lstStyle/>
                    <a:p>
                      <a:pPr algn="just">
                        <a:lnSpc>
                          <a:spcPct val="115000"/>
                        </a:lnSpc>
                        <a:spcAft>
                          <a:spcPts val="0"/>
                        </a:spcAft>
                      </a:pPr>
                      <a:r>
                        <a:rPr lang="ru-RU" sz="800" dirty="0">
                          <a:effectLst/>
                          <a:latin typeface="+mn-lt"/>
                          <a:ea typeface="Times New Roman"/>
                          <a:cs typeface="Times New Roman"/>
                        </a:rPr>
                        <a:t>Количество разработанных электронных моделей, штук</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a:effectLst/>
                          <a:latin typeface="+mn-lt"/>
                          <a:ea typeface="Times New Roman"/>
                          <a:cs typeface="Times New Roman"/>
                        </a:rPr>
                        <a:t>1</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06831">
                <a:tc>
                  <a:txBody>
                    <a:bodyPr/>
                    <a:lstStyle/>
                    <a:p>
                      <a:pPr algn="just">
                        <a:lnSpc>
                          <a:spcPct val="115000"/>
                        </a:lnSpc>
                        <a:spcAft>
                          <a:spcPts val="0"/>
                        </a:spcAft>
                      </a:pPr>
                      <a:r>
                        <a:rPr lang="ru-RU" sz="800" dirty="0">
                          <a:effectLst/>
                          <a:latin typeface="+mn-lt"/>
                          <a:ea typeface="Times New Roman"/>
                          <a:cs typeface="Times New Roman"/>
                        </a:rPr>
                        <a:t>Количество ликвидированных наиболее опасных объектов накопленного вреда окружающей среде, штук</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a:effectLst/>
                          <a:latin typeface="+mn-lt"/>
                          <a:ea typeface="Times New Roman"/>
                          <a:cs typeface="Times New Roman"/>
                        </a:rPr>
                        <a:t>2</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2</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0">
                <a:tc>
                  <a:txBody>
                    <a:bodyPr/>
                    <a:lstStyle/>
                    <a:p>
                      <a:pPr algn="just">
                        <a:lnSpc>
                          <a:spcPct val="115000"/>
                        </a:lnSpc>
                        <a:spcAft>
                          <a:spcPts val="0"/>
                        </a:spcAft>
                      </a:pPr>
                      <a:r>
                        <a:rPr lang="ru-RU" sz="800" dirty="0">
                          <a:effectLst/>
                          <a:latin typeface="+mn-lt"/>
                          <a:ea typeface="Times New Roman"/>
                          <a:cs typeface="Times New Roman"/>
                        </a:rPr>
                        <a:t>Численность населения, качество жизни которого улучшится в связи с ликвидацией выявленных на 1 января 2018 г. несанкционированных свалок в границах городов и наиболее опасных объектов накопленного экологического ущерба, тыс. человек</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mn-lt"/>
                          <a:ea typeface="Times New Roman"/>
                          <a:cs typeface="Times New Roman"/>
                        </a:rPr>
                        <a:t>95,9</a:t>
                      </a:r>
                      <a:endParaRPr lang="ru-RU" sz="800" dirty="0">
                        <a:effectLst/>
                        <a:latin typeface="+mn-lt"/>
                        <a:ea typeface="Times New Roman"/>
                        <a:cs typeface="Times New Roman"/>
                      </a:endParaRP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95,9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06831">
                <a:tc>
                  <a:txBody>
                    <a:bodyPr/>
                    <a:lstStyle/>
                    <a:p>
                      <a:pPr algn="just">
                        <a:lnSpc>
                          <a:spcPct val="115000"/>
                        </a:lnSpc>
                        <a:spcAft>
                          <a:spcPts val="0"/>
                        </a:spcAft>
                      </a:pPr>
                      <a:r>
                        <a:rPr lang="ru-RU" sz="800" dirty="0">
                          <a:effectLst/>
                          <a:latin typeface="+mn-lt"/>
                          <a:ea typeface="Times New Roman"/>
                          <a:cs typeface="Times New Roman"/>
                        </a:rPr>
                        <a:t>Общая площадь восстановленных, в том числе </a:t>
                      </a:r>
                      <a:r>
                        <a:rPr lang="ru-RU" sz="800" dirty="0" err="1">
                          <a:effectLst/>
                          <a:latin typeface="+mn-lt"/>
                          <a:ea typeface="Times New Roman"/>
                          <a:cs typeface="Times New Roman"/>
                        </a:rPr>
                        <a:t>рекультивированных</a:t>
                      </a:r>
                      <a:r>
                        <a:rPr lang="ru-RU" sz="800" dirty="0">
                          <a:effectLst/>
                          <a:latin typeface="+mn-lt"/>
                          <a:ea typeface="Times New Roman"/>
                          <a:cs typeface="Times New Roman"/>
                        </a:rPr>
                        <a:t>, земель, подверженных негативному воздействию накопленного вреда окружающей среде, гектаров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mn-lt"/>
                          <a:ea typeface="Times New Roman"/>
                          <a:cs typeface="Times New Roman"/>
                        </a:rPr>
                        <a:t>2,3</a:t>
                      </a:r>
                      <a:endParaRPr lang="ru-RU" sz="800" dirty="0">
                        <a:effectLst/>
                        <a:latin typeface="+mn-lt"/>
                        <a:ea typeface="Times New Roman"/>
                        <a:cs typeface="Times New Roman"/>
                      </a:endParaRP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2,3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9070">
                <a:tc>
                  <a:txBody>
                    <a:bodyPr/>
                    <a:lstStyle/>
                    <a:p>
                      <a:pPr algn="just">
                        <a:lnSpc>
                          <a:spcPct val="115000"/>
                        </a:lnSpc>
                        <a:spcAft>
                          <a:spcPts val="0"/>
                        </a:spcAft>
                      </a:pPr>
                      <a:r>
                        <a:rPr lang="ru-RU" sz="800" dirty="0">
                          <a:effectLst/>
                          <a:latin typeface="+mn-lt"/>
                          <a:ea typeface="Times New Roman"/>
                          <a:cs typeface="Times New Roman"/>
                        </a:rPr>
                        <a:t>Отношение количества муниципальных районов Республики Татарстан, охваченных мониторингом опасных экзогенных геологических процессов, к количеству муниципальных районов Республики Татарстан, подверженных негативному влиянию опасных экзогенных геологических процессов, процентов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mn-lt"/>
                          <a:ea typeface="Times New Roman"/>
                          <a:cs typeface="Times New Roman"/>
                        </a:rPr>
                        <a:t>36</a:t>
                      </a:r>
                      <a:endParaRPr lang="ru-RU" sz="800" dirty="0">
                        <a:effectLst/>
                        <a:latin typeface="+mn-lt"/>
                        <a:ea typeface="Times New Roman"/>
                        <a:cs typeface="Times New Roman"/>
                      </a:endParaRP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36</a:t>
                      </a:r>
                    </a:p>
                    <a:p>
                      <a:pPr algn="ctr" fontAlgn="ctr"/>
                      <a:endParaRPr lang="ru-RU" sz="800" b="0" i="0" u="none" strike="noStrike" dirty="0" smtClean="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06831">
                <a:tc>
                  <a:txBody>
                    <a:bodyPr/>
                    <a:lstStyle/>
                    <a:p>
                      <a:pPr algn="just">
                        <a:lnSpc>
                          <a:spcPct val="115000"/>
                        </a:lnSpc>
                        <a:spcAft>
                          <a:spcPts val="0"/>
                        </a:spcAft>
                      </a:pPr>
                      <a:r>
                        <a:rPr lang="ru-RU" sz="800" dirty="0">
                          <a:effectLst/>
                          <a:latin typeface="+mn-lt"/>
                          <a:ea typeface="Times New Roman"/>
                          <a:cs typeface="Times New Roman"/>
                        </a:rPr>
                        <a:t>Соотношение площади территории, охваченной новыми данными геологических, гидрогеологических и </a:t>
                      </a:r>
                      <a:r>
                        <a:rPr lang="ru-RU" sz="800" dirty="0" err="1">
                          <a:effectLst/>
                          <a:latin typeface="+mn-lt"/>
                          <a:ea typeface="Times New Roman"/>
                          <a:cs typeface="Times New Roman"/>
                        </a:rPr>
                        <a:t>геоэкологических</a:t>
                      </a:r>
                      <a:r>
                        <a:rPr lang="ru-RU" sz="800" dirty="0">
                          <a:effectLst/>
                          <a:latin typeface="+mn-lt"/>
                          <a:ea typeface="Times New Roman"/>
                          <a:cs typeface="Times New Roman"/>
                        </a:rPr>
                        <a:t> исследований, к общей площади территории Республики Татарстан, процентов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mn-lt"/>
                          <a:ea typeface="Times New Roman"/>
                          <a:cs typeface="Times New Roman"/>
                        </a:rPr>
                        <a:t>24</a:t>
                      </a:r>
                      <a:endParaRPr lang="ru-RU" sz="800" dirty="0">
                        <a:effectLst/>
                        <a:latin typeface="+mn-lt"/>
                        <a:ea typeface="Times New Roman"/>
                        <a:cs typeface="Times New Roman"/>
                      </a:endParaRP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24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06831">
                <a:tc>
                  <a:txBody>
                    <a:bodyPr/>
                    <a:lstStyle/>
                    <a:p>
                      <a:pPr algn="just">
                        <a:lnSpc>
                          <a:spcPct val="115000"/>
                        </a:lnSpc>
                        <a:spcAft>
                          <a:spcPts val="0"/>
                        </a:spcAft>
                      </a:pPr>
                      <a:r>
                        <a:rPr lang="ru-RU" sz="800" dirty="0">
                          <a:effectLst/>
                          <a:latin typeface="+mn-lt"/>
                          <a:ea typeface="Times New Roman"/>
                          <a:cs typeface="Times New Roman"/>
                        </a:rPr>
                        <a:t>Количество выпусков журнала "</a:t>
                      </a:r>
                      <a:r>
                        <a:rPr lang="ru-RU" sz="800" dirty="0" err="1">
                          <a:effectLst/>
                          <a:latin typeface="+mn-lt"/>
                          <a:ea typeface="Times New Roman"/>
                          <a:cs typeface="Times New Roman"/>
                        </a:rPr>
                        <a:t>Георесурсы</a:t>
                      </a:r>
                      <a:r>
                        <a:rPr lang="ru-RU" sz="800" dirty="0">
                          <a:effectLst/>
                          <a:latin typeface="+mn-lt"/>
                          <a:ea typeface="Times New Roman"/>
                          <a:cs typeface="Times New Roman"/>
                        </a:rPr>
                        <a:t>", в которых размещены научные статьи, выпусков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a:effectLst/>
                          <a:latin typeface="+mn-lt"/>
                          <a:ea typeface="Times New Roman"/>
                          <a:cs typeface="Times New Roman"/>
                        </a:rPr>
                        <a:t>4</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4</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0">
                <a:tc>
                  <a:txBody>
                    <a:bodyPr/>
                    <a:lstStyle/>
                    <a:p>
                      <a:pPr algn="just">
                        <a:lnSpc>
                          <a:spcPct val="115000"/>
                        </a:lnSpc>
                        <a:spcAft>
                          <a:spcPts val="0"/>
                        </a:spcAft>
                      </a:pPr>
                      <a:r>
                        <a:rPr lang="ru-RU" sz="800" dirty="0">
                          <a:effectLst/>
                          <a:latin typeface="+mn-lt"/>
                          <a:ea typeface="Times New Roman"/>
                          <a:cs typeface="Times New Roman"/>
                        </a:rPr>
                        <a:t>Количество выявленных перспективных участков общераспространенных полезных ископаемых, участков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mn-lt"/>
                          <a:ea typeface="Times New Roman"/>
                          <a:cs typeface="Times New Roman"/>
                        </a:rPr>
                        <a:t>4</a:t>
                      </a:r>
                      <a:endParaRPr lang="ru-RU" sz="800" dirty="0">
                        <a:effectLst/>
                        <a:latin typeface="+mn-lt"/>
                        <a:ea typeface="Times New Roman"/>
                        <a:cs typeface="Times New Roman"/>
                      </a:endParaRP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4</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0">
                <a:tc>
                  <a:txBody>
                    <a:bodyPr/>
                    <a:lstStyle/>
                    <a:p>
                      <a:pPr algn="just">
                        <a:lnSpc>
                          <a:spcPct val="115000"/>
                        </a:lnSpc>
                        <a:spcAft>
                          <a:spcPts val="0"/>
                        </a:spcAft>
                      </a:pPr>
                      <a:r>
                        <a:rPr lang="ru-RU" sz="800" dirty="0">
                          <a:effectLst/>
                          <a:latin typeface="+mn-lt"/>
                          <a:ea typeface="Times New Roman"/>
                          <a:cs typeface="Times New Roman"/>
                        </a:rPr>
                        <a:t>Соотношение площади территории, охваченной мониторингом геологической среды, к общей площади территории Республики Татарстан, процентов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mn-lt"/>
                          <a:ea typeface="Times New Roman"/>
                          <a:cs typeface="Times New Roman"/>
                        </a:rPr>
                        <a:t>46</a:t>
                      </a:r>
                      <a:endParaRPr lang="ru-RU" sz="800" dirty="0">
                        <a:effectLst/>
                        <a:latin typeface="+mn-lt"/>
                        <a:ea typeface="Times New Roman"/>
                        <a:cs typeface="Times New Roman"/>
                      </a:endParaRP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46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0">
                <a:tc>
                  <a:txBody>
                    <a:bodyPr/>
                    <a:lstStyle/>
                    <a:p>
                      <a:pPr algn="just">
                        <a:lnSpc>
                          <a:spcPct val="115000"/>
                        </a:lnSpc>
                        <a:spcAft>
                          <a:spcPts val="0"/>
                        </a:spcAft>
                      </a:pPr>
                      <a:r>
                        <a:rPr lang="ru-RU" sz="800">
                          <a:effectLst/>
                          <a:latin typeface="+mn-lt"/>
                          <a:ea typeface="Times New Roman"/>
                          <a:cs typeface="Times New Roman"/>
                        </a:rPr>
                        <a:t>Соотношение утвержденных запасов подземных вод и их прогнозных ресурсов, процентов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mn-lt"/>
                          <a:ea typeface="Times New Roman"/>
                          <a:cs typeface="Times New Roman"/>
                        </a:rPr>
                        <a:t>40,9</a:t>
                      </a:r>
                      <a:endParaRPr lang="ru-RU" sz="800" dirty="0">
                        <a:effectLst/>
                        <a:latin typeface="+mn-lt"/>
                        <a:ea typeface="Times New Roman"/>
                        <a:cs typeface="Times New Roman"/>
                      </a:endParaRP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40,9</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0">
                <a:tc>
                  <a:txBody>
                    <a:bodyPr/>
                    <a:lstStyle/>
                    <a:p>
                      <a:pPr algn="just">
                        <a:lnSpc>
                          <a:spcPct val="115000"/>
                        </a:lnSpc>
                        <a:spcAft>
                          <a:spcPts val="0"/>
                        </a:spcAft>
                      </a:pPr>
                      <a:r>
                        <a:rPr lang="ru-RU" sz="800" dirty="0">
                          <a:effectLst/>
                          <a:latin typeface="+mn-lt"/>
                          <a:ea typeface="Times New Roman"/>
                          <a:cs typeface="Times New Roman"/>
                        </a:rPr>
                        <a:t>Доля водозаборных сооружений, оснащенных системами учета воды, в общем количестве водозаборных сооружений, процентов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a:effectLst/>
                          <a:latin typeface="+mn-lt"/>
                          <a:ea typeface="Times New Roman"/>
                          <a:cs typeface="Times New Roman"/>
                        </a:rPr>
                        <a:t>96</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96</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06831">
                <a:tc>
                  <a:txBody>
                    <a:bodyPr/>
                    <a:lstStyle/>
                    <a:p>
                      <a:pPr algn="just">
                        <a:lnSpc>
                          <a:spcPct val="115000"/>
                        </a:lnSpc>
                        <a:spcAft>
                          <a:spcPts val="0"/>
                        </a:spcAft>
                      </a:pPr>
                      <a:r>
                        <a:rPr lang="ru-RU" sz="800" dirty="0">
                          <a:effectLst/>
                          <a:latin typeface="+mn-lt"/>
                          <a:ea typeface="Times New Roman"/>
                          <a:cs typeface="Times New Roman"/>
                        </a:rPr>
                        <a:t>Доля водопользователей, осуществляющих использование водных объектов на основании предоставленных в установленном порядке прав пользования, в общем количестве пользователей, осуществление водопользования которыми предусматривает приобретение прав пользования водными объектами, процентов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a:effectLst/>
                          <a:latin typeface="+mn-lt"/>
                          <a:ea typeface="Times New Roman"/>
                          <a:cs typeface="Times New Roman"/>
                        </a:rPr>
                        <a:t>99</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99</a:t>
                      </a:r>
                    </a:p>
                    <a:p>
                      <a:pPr algn="ctr" fontAlgn="ctr"/>
                      <a:endParaRPr lang="ru-RU" sz="800" b="0" i="0" u="none" strike="noStrike" dirty="0" smtClean="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9330597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537693" y="134738"/>
            <a:ext cx="7943850" cy="698063"/>
          </a:xfrm>
          <a:prstGeom prst="roundRect">
            <a:avLst/>
          </a:prstGeom>
        </p:spPr>
        <p:style>
          <a:lnRef idx="1">
            <a:schemeClr val="dk1"/>
          </a:lnRef>
          <a:fillRef idx="2">
            <a:schemeClr val="dk1"/>
          </a:fillRef>
          <a:effectRef idx="1">
            <a:schemeClr val="dk1"/>
          </a:effectRef>
          <a:fontRef idx="minor">
            <a:schemeClr val="dk1"/>
          </a:fontRef>
        </p:style>
        <p:txBody>
          <a:bodyPr wrap="square">
            <a:spAutoFit/>
          </a:bodyPr>
          <a:lstStyle/>
          <a:p>
            <a:pPr lvl="0" algn="ctr" eaLnBrk="0" fontAlgn="base" hangingPunct="0">
              <a:lnSpc>
                <a:spcPts val="1400"/>
              </a:lnSpc>
              <a:spcBef>
                <a:spcPct val="0"/>
              </a:spcBef>
              <a:spcAft>
                <a:spcPct val="0"/>
              </a:spcAft>
            </a:pPr>
            <a:r>
              <a:rPr lang="ru-RU" altLang="ru-RU" sz="1600" b="1" dirty="0" smtClean="0">
                <a:solidFill>
                  <a:schemeClr val="tx1"/>
                </a:solidFill>
                <a:ea typeface="Calibri" panose="020F0502020204030204" pitchFamily="34" charset="0"/>
                <a:cs typeface="Times New Roman" panose="02020603050405020304" pitchFamily="18" charset="0"/>
              </a:rPr>
              <a:t>9. </a:t>
            </a:r>
            <a:r>
              <a:rPr lang="ru-RU" altLang="ru-RU" sz="1400" b="1" dirty="0" smtClean="0">
                <a:solidFill>
                  <a:schemeClr val="tx1"/>
                </a:solidFill>
                <a:ea typeface="Calibri" panose="020F0502020204030204" pitchFamily="34" charset="0"/>
                <a:cs typeface="Times New Roman" panose="02020603050405020304" pitchFamily="18" charset="0"/>
              </a:rPr>
              <a:t>Государственная программа</a:t>
            </a:r>
            <a:endParaRPr lang="ru-RU" altLang="ru-RU" sz="1400" b="1" dirty="0">
              <a:solidFill>
                <a:schemeClr val="tx1"/>
              </a:solidFill>
            </a:endParaRPr>
          </a:p>
          <a:p>
            <a:pPr lvl="0" indent="0" algn="ctr">
              <a:lnSpc>
                <a:spcPts val="1400"/>
              </a:lnSpc>
            </a:pPr>
            <a:r>
              <a:rPr lang="ru-RU" altLang="ru-RU" sz="1400" b="1" dirty="0">
                <a:ea typeface="Calibri" panose="020F0502020204030204" pitchFamily="34" charset="0"/>
                <a:cs typeface="Times New Roman" panose="02020603050405020304" pitchFamily="18" charset="0"/>
              </a:rPr>
              <a:t>«Охрана окружающей среды, воспроизводство и использование </a:t>
            </a:r>
            <a:endParaRPr lang="ru-RU" altLang="ru-RU" sz="1400" b="1" dirty="0" smtClean="0">
              <a:ea typeface="Calibri" panose="020F0502020204030204" pitchFamily="34" charset="0"/>
              <a:cs typeface="Times New Roman" panose="02020603050405020304" pitchFamily="18" charset="0"/>
            </a:endParaRPr>
          </a:p>
          <a:p>
            <a:pPr lvl="0" indent="0" algn="ctr">
              <a:lnSpc>
                <a:spcPts val="1400"/>
              </a:lnSpc>
            </a:pPr>
            <a:r>
              <a:rPr lang="ru-RU" altLang="ru-RU" sz="1400" b="1" dirty="0" smtClean="0">
                <a:ea typeface="Calibri" panose="020F0502020204030204" pitchFamily="34" charset="0"/>
                <a:cs typeface="Times New Roman" panose="02020603050405020304" pitchFamily="18" charset="0"/>
              </a:rPr>
              <a:t>природных </a:t>
            </a:r>
            <a:r>
              <a:rPr lang="ru-RU" altLang="ru-RU" sz="1400" b="1" dirty="0">
                <a:ea typeface="Calibri" panose="020F0502020204030204" pitchFamily="34" charset="0"/>
                <a:cs typeface="Times New Roman" panose="02020603050405020304" pitchFamily="18" charset="0"/>
              </a:rPr>
              <a:t>ресурсов Республики </a:t>
            </a:r>
            <a:r>
              <a:rPr lang="ru-RU" altLang="ru-RU" sz="1400" b="1" dirty="0" smtClean="0">
                <a:ea typeface="Calibri" panose="020F0502020204030204" pitchFamily="34" charset="0"/>
                <a:cs typeface="Times New Roman" panose="02020603050405020304" pitchFamily="18" charset="0"/>
              </a:rPr>
              <a:t>Татарстан» (продолжение)</a:t>
            </a:r>
            <a:endParaRPr lang="ru-RU" altLang="ru-RU" sz="1400" b="1" u="sng" dirty="0">
              <a:ea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485540530"/>
              </p:ext>
            </p:extLst>
          </p:nvPr>
        </p:nvGraphicFramePr>
        <p:xfrm>
          <a:off x="537693" y="897132"/>
          <a:ext cx="8435773" cy="5653490"/>
        </p:xfrm>
        <a:graphic>
          <a:graphicData uri="http://schemas.openxmlformats.org/drawingml/2006/table">
            <a:tbl>
              <a:tblPr>
                <a:tableStyleId>{5940675A-B579-460E-94D1-54222C63F5DA}</a:tableStyleId>
              </a:tblPr>
              <a:tblGrid>
                <a:gridCol w="6961969"/>
                <a:gridCol w="746679"/>
                <a:gridCol w="727125"/>
              </a:tblGrid>
              <a:tr h="345398">
                <a:tc>
                  <a:txBody>
                    <a:bodyPr/>
                    <a:lstStyle/>
                    <a:p>
                      <a:pPr algn="ctr" fontAlgn="ctr"/>
                      <a:r>
                        <a:rPr lang="ru-RU" sz="800" b="1" i="0" u="none" strike="noStrike" dirty="0" smtClean="0">
                          <a:solidFill>
                            <a:srgbClr val="000000"/>
                          </a:solidFill>
                          <a:effectLst/>
                          <a:latin typeface="+mn-lt"/>
                        </a:rPr>
                        <a:t>Целевые показатели реализации государственной программы</a:t>
                      </a:r>
                      <a:endParaRPr lang="ru-RU" sz="800" b="1" i="0" u="none" strike="noStrike" dirty="0">
                        <a:solidFill>
                          <a:srgbClr val="000000"/>
                        </a:solidFill>
                        <a:effectLst/>
                        <a:latin typeface="+mn-lt"/>
                      </a:endParaRPr>
                    </a:p>
                  </a:txBody>
                  <a:tcPr marL="36000" marR="36000"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rPr>
                        <a:t>2020 </a:t>
                      </a:r>
                      <a:r>
                        <a:rPr lang="ru-RU" sz="800" b="1" u="none" strike="noStrike" dirty="0">
                          <a:solidFill>
                            <a:schemeClr val="tx1"/>
                          </a:solidFill>
                          <a:effectLst/>
                        </a:rPr>
                        <a:t>год </a:t>
                      </a:r>
                      <a:r>
                        <a:rPr lang="ru-RU" sz="800" b="1" u="none" strike="noStrike" dirty="0" smtClean="0">
                          <a:solidFill>
                            <a:schemeClr val="tx1"/>
                          </a:solidFill>
                          <a:effectLst/>
                        </a:rPr>
                        <a:t/>
                      </a:r>
                      <a:br>
                        <a:rPr lang="ru-RU" sz="800" b="1" u="none" strike="noStrike" dirty="0" smtClean="0">
                          <a:solidFill>
                            <a:schemeClr val="tx1"/>
                          </a:solidFill>
                          <a:effectLst/>
                        </a:rPr>
                      </a:br>
                      <a:r>
                        <a:rPr lang="ru-RU" sz="800" b="1" u="none" strike="noStrike" dirty="0" smtClean="0">
                          <a:solidFill>
                            <a:schemeClr val="tx1"/>
                          </a:solidFill>
                          <a:effectLst/>
                        </a:rPr>
                        <a:t>(</a:t>
                      </a:r>
                      <a:r>
                        <a:rPr lang="ru-RU" sz="800" b="1" u="none" strike="noStrike" dirty="0">
                          <a:solidFill>
                            <a:schemeClr val="tx1"/>
                          </a:solidFill>
                          <a:effectLst/>
                        </a:rPr>
                        <a:t>план)</a:t>
                      </a:r>
                      <a:endParaRPr lang="ru-RU" sz="800" b="1" i="0" u="none" strike="noStrike" dirty="0">
                        <a:solidFill>
                          <a:schemeClr val="tx1"/>
                        </a:solidFill>
                        <a:effectLst/>
                        <a:latin typeface="+mn-lt"/>
                      </a:endParaRPr>
                    </a:p>
                  </a:txBody>
                  <a:tcPr marL="36000" marR="36000"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rPr>
                        <a:t>2020 </a:t>
                      </a:r>
                      <a:r>
                        <a:rPr lang="ru-RU" sz="800" b="1" u="none" strike="noStrike" dirty="0">
                          <a:solidFill>
                            <a:schemeClr val="tx1"/>
                          </a:solidFill>
                          <a:effectLst/>
                        </a:rPr>
                        <a:t>год </a:t>
                      </a:r>
                      <a:r>
                        <a:rPr lang="ru-RU" sz="800" b="1" u="none" strike="noStrike" dirty="0" smtClean="0">
                          <a:solidFill>
                            <a:schemeClr val="tx1"/>
                          </a:solidFill>
                          <a:effectLst/>
                        </a:rPr>
                        <a:t/>
                      </a:r>
                      <a:br>
                        <a:rPr lang="ru-RU" sz="800" b="1" u="none" strike="noStrike" dirty="0" smtClean="0">
                          <a:solidFill>
                            <a:schemeClr val="tx1"/>
                          </a:solidFill>
                          <a:effectLst/>
                        </a:rPr>
                      </a:br>
                      <a:r>
                        <a:rPr lang="ru-RU" sz="800" b="1" u="none" strike="noStrike" dirty="0" smtClean="0">
                          <a:solidFill>
                            <a:schemeClr val="tx1"/>
                          </a:solidFill>
                          <a:effectLst/>
                        </a:rPr>
                        <a:t>(</a:t>
                      </a:r>
                      <a:r>
                        <a:rPr lang="ru-RU" sz="800" b="1" u="none" strike="noStrike" dirty="0">
                          <a:solidFill>
                            <a:schemeClr val="tx1"/>
                          </a:solidFill>
                          <a:effectLst/>
                        </a:rPr>
                        <a:t>факт)</a:t>
                      </a:r>
                      <a:endParaRPr lang="ru-RU" sz="800" b="1" i="0" u="none" strike="noStrike" dirty="0">
                        <a:solidFill>
                          <a:schemeClr val="tx1"/>
                        </a:solidFill>
                        <a:effectLst/>
                        <a:latin typeface="+mn-lt"/>
                      </a:endParaRPr>
                    </a:p>
                  </a:txBody>
                  <a:tcPr marL="36000" marR="36000"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0">
                <a:tc>
                  <a:txBody>
                    <a:bodyPr/>
                    <a:lstStyle/>
                    <a:p>
                      <a:pPr algn="just">
                        <a:lnSpc>
                          <a:spcPct val="115000"/>
                        </a:lnSpc>
                        <a:spcAft>
                          <a:spcPts val="0"/>
                        </a:spcAft>
                      </a:pPr>
                      <a:r>
                        <a:rPr lang="ru-RU" sz="800" dirty="0">
                          <a:effectLst/>
                          <a:latin typeface="+mn-lt"/>
                          <a:ea typeface="Times New Roman"/>
                          <a:cs typeface="Times New Roman"/>
                        </a:rPr>
                        <a:t>Соотношение величины фактического поступления в бюджетную систему Российской Федерации сумм платы за пользование водными объектами к утвержденным плановым значениям сумм платы за пользование водными объектами, находящимися в федеральной собственности, процентов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a:effectLst/>
                          <a:latin typeface="+mn-lt"/>
                          <a:ea typeface="Times New Roman"/>
                          <a:cs typeface="Times New Roman"/>
                        </a:rPr>
                        <a:t>94</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94</a:t>
                      </a:r>
                    </a:p>
                    <a:p>
                      <a:pPr algn="ctr" fontAlgn="ctr"/>
                      <a:endParaRPr lang="ru-RU" sz="800" b="0" i="0" u="none" strike="noStrike" dirty="0" smtClean="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0">
                <a:tc>
                  <a:txBody>
                    <a:bodyPr/>
                    <a:lstStyle/>
                    <a:p>
                      <a:pPr algn="just">
                        <a:lnSpc>
                          <a:spcPct val="115000"/>
                        </a:lnSpc>
                        <a:spcAft>
                          <a:spcPts val="0"/>
                        </a:spcAft>
                      </a:pPr>
                      <a:r>
                        <a:rPr lang="ru-RU" sz="800" dirty="0">
                          <a:effectLst/>
                          <a:latin typeface="+mn-lt"/>
                          <a:ea typeface="Times New Roman"/>
                          <a:cs typeface="Times New Roman"/>
                        </a:rPr>
                        <a:t>Доля населения, проживающего на подверженных негативному воздействию вод территориях, защищенного в результате проведения мероприятий по повышению защищенности от негативного воздействия вод, в общем количестве населения, проживающего на таких территориях, процентов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mn-lt"/>
                          <a:ea typeface="Times New Roman"/>
                          <a:cs typeface="Times New Roman"/>
                        </a:rPr>
                        <a:t>77,0</a:t>
                      </a:r>
                      <a:endParaRPr lang="ru-RU" sz="800" dirty="0">
                        <a:effectLst/>
                        <a:latin typeface="+mn-lt"/>
                        <a:ea typeface="Times New Roman"/>
                        <a:cs typeface="Times New Roman"/>
                      </a:endParaRP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78,0</a:t>
                      </a:r>
                    </a:p>
                    <a:p>
                      <a:pPr algn="ctr" fontAlgn="ctr"/>
                      <a:endParaRPr lang="ru-RU" sz="800" b="0" i="0" u="none" strike="noStrike" dirty="0" smtClean="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0">
                <a:tc>
                  <a:txBody>
                    <a:bodyPr/>
                    <a:lstStyle/>
                    <a:p>
                      <a:pPr algn="just">
                        <a:lnSpc>
                          <a:spcPct val="115000"/>
                        </a:lnSpc>
                        <a:spcAft>
                          <a:spcPts val="0"/>
                        </a:spcAft>
                      </a:pPr>
                      <a:r>
                        <a:rPr lang="ru-RU" sz="800" dirty="0" smtClean="0">
                          <a:effectLst/>
                          <a:latin typeface="+mn-lt"/>
                          <a:ea typeface="Times New Roman"/>
                          <a:cs typeface="Times New Roman"/>
                        </a:rPr>
                        <a:t>Протяженность </a:t>
                      </a:r>
                      <a:r>
                        <a:rPr lang="ru-RU" sz="800" dirty="0">
                          <a:effectLst/>
                          <a:latin typeface="+mn-lt"/>
                          <a:ea typeface="Times New Roman"/>
                          <a:cs typeface="Times New Roman"/>
                        </a:rPr>
                        <a:t>расчищенных участков русел рек, </a:t>
                      </a:r>
                      <a:r>
                        <a:rPr lang="ru-RU" sz="800" dirty="0" err="1" smtClean="0">
                          <a:effectLst/>
                          <a:latin typeface="+mn-lt"/>
                          <a:ea typeface="Times New Roman"/>
                          <a:cs typeface="Times New Roman"/>
                        </a:rPr>
                        <a:t>тыс.км</a:t>
                      </a:r>
                      <a:endParaRPr lang="ru-RU" sz="800" dirty="0">
                        <a:effectLst/>
                        <a:latin typeface="+mn-lt"/>
                        <a:ea typeface="Times New Roman"/>
                        <a:cs typeface="Times New Roman"/>
                      </a:endParaRP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mn-lt"/>
                          <a:ea typeface="Times New Roman"/>
                          <a:cs typeface="Times New Roman"/>
                        </a:rPr>
                        <a:t>2</a:t>
                      </a:r>
                      <a:endParaRPr lang="ru-RU" sz="800" dirty="0">
                        <a:effectLst/>
                        <a:latin typeface="+mn-lt"/>
                        <a:ea typeface="Times New Roman"/>
                        <a:cs typeface="Times New Roman"/>
                      </a:endParaRP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2</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0">
                <a:tc>
                  <a:txBody>
                    <a:bodyPr/>
                    <a:lstStyle/>
                    <a:p>
                      <a:pPr algn="just">
                        <a:lnSpc>
                          <a:spcPct val="115000"/>
                        </a:lnSpc>
                        <a:spcAft>
                          <a:spcPts val="0"/>
                        </a:spcAft>
                      </a:pPr>
                      <a:r>
                        <a:rPr lang="ru-RU" sz="800" dirty="0">
                          <a:effectLst/>
                          <a:latin typeface="+mn-lt"/>
                          <a:ea typeface="Times New Roman"/>
                          <a:cs typeface="Times New Roman"/>
                        </a:rPr>
                        <a:t>Количество населения, вовлеченного в мероприятия по очистке берегов водных объектов, млн человек</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mn-lt"/>
                          <a:ea typeface="Times New Roman"/>
                          <a:cs typeface="Times New Roman"/>
                        </a:rPr>
                        <a:t>0,1098</a:t>
                      </a:r>
                      <a:endParaRPr lang="ru-RU" sz="800" dirty="0">
                        <a:effectLst/>
                        <a:latin typeface="+mn-lt"/>
                        <a:ea typeface="Times New Roman"/>
                        <a:cs typeface="Times New Roman"/>
                      </a:endParaRP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0,1098</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0">
                <a:tc>
                  <a:txBody>
                    <a:bodyPr/>
                    <a:lstStyle/>
                    <a:p>
                      <a:pPr algn="just">
                        <a:lnSpc>
                          <a:spcPct val="115000"/>
                        </a:lnSpc>
                        <a:spcAft>
                          <a:spcPts val="0"/>
                        </a:spcAft>
                      </a:pPr>
                      <a:r>
                        <a:rPr lang="ru-RU" sz="800" dirty="0">
                          <a:effectLst/>
                          <a:latin typeface="+mn-lt"/>
                          <a:ea typeface="Times New Roman"/>
                          <a:cs typeface="Times New Roman"/>
                        </a:rPr>
                        <a:t>Протяженность новых и реконструированных сооружений инженерной защиты и </a:t>
                      </a:r>
                      <a:r>
                        <a:rPr lang="ru-RU" sz="800" dirty="0" err="1">
                          <a:effectLst/>
                          <a:latin typeface="+mn-lt"/>
                          <a:ea typeface="Times New Roman"/>
                          <a:cs typeface="Times New Roman"/>
                        </a:rPr>
                        <a:t>берегоукрепления</a:t>
                      </a:r>
                      <a:r>
                        <a:rPr lang="ru-RU" sz="800" dirty="0">
                          <a:effectLst/>
                          <a:latin typeface="+mn-lt"/>
                          <a:ea typeface="Times New Roman"/>
                          <a:cs typeface="Times New Roman"/>
                        </a:rPr>
                        <a:t>, км</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mn-lt"/>
                          <a:ea typeface="Times New Roman"/>
                          <a:cs typeface="Times New Roman"/>
                        </a:rPr>
                        <a:t>19,37</a:t>
                      </a:r>
                      <a:endParaRPr lang="ru-RU" sz="800" dirty="0">
                        <a:effectLst/>
                        <a:latin typeface="+mn-lt"/>
                        <a:ea typeface="Times New Roman"/>
                        <a:cs typeface="Times New Roman"/>
                      </a:endParaRP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20,70</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0">
                <a:tc>
                  <a:txBody>
                    <a:bodyPr/>
                    <a:lstStyle/>
                    <a:p>
                      <a:pPr algn="just">
                        <a:lnSpc>
                          <a:spcPct val="115000"/>
                        </a:lnSpc>
                        <a:spcAft>
                          <a:spcPts val="0"/>
                        </a:spcAft>
                      </a:pPr>
                      <a:r>
                        <a:rPr lang="ru-RU" sz="800" dirty="0">
                          <a:effectLst/>
                          <a:latin typeface="+mn-lt"/>
                          <a:ea typeface="Times New Roman"/>
                          <a:cs typeface="Times New Roman"/>
                        </a:rPr>
                        <a:t>Доля гидротехнических сооружений с неудовлетворительным и опасным уровнем безопасности, приведенных в безопасное техническое состояние, в общем количестве гидротехнических сооружений с неудовлетворительным и опасным уровнем безопасности, процентов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mn-lt"/>
                          <a:ea typeface="Times New Roman"/>
                          <a:cs typeface="Times New Roman"/>
                        </a:rPr>
                        <a:t>61</a:t>
                      </a:r>
                      <a:endParaRPr lang="ru-RU" sz="800" dirty="0">
                        <a:effectLst/>
                        <a:latin typeface="+mn-lt"/>
                        <a:ea typeface="Times New Roman"/>
                        <a:cs typeface="Times New Roman"/>
                      </a:endParaRP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61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0">
                <a:tc>
                  <a:txBody>
                    <a:bodyPr/>
                    <a:lstStyle/>
                    <a:p>
                      <a:pPr algn="just">
                        <a:lnSpc>
                          <a:spcPct val="115000"/>
                        </a:lnSpc>
                        <a:spcAft>
                          <a:spcPts val="0"/>
                        </a:spcAft>
                      </a:pPr>
                      <a:r>
                        <a:rPr lang="ru-RU" sz="800" dirty="0">
                          <a:effectLst/>
                          <a:latin typeface="+mn-lt"/>
                          <a:ea typeface="Times New Roman"/>
                          <a:cs typeface="Times New Roman"/>
                        </a:rPr>
                        <a:t>Количество гидротехнических сооружений с неудовлетворительным и опасным уровнем безопасности, приведенных в безопасное техническое состояние, единиц</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mn-lt"/>
                          <a:ea typeface="Times New Roman"/>
                          <a:cs typeface="Times New Roman"/>
                        </a:rPr>
                        <a:t>12</a:t>
                      </a:r>
                      <a:endParaRPr lang="ru-RU" sz="800" dirty="0">
                        <a:effectLst/>
                        <a:latin typeface="+mn-lt"/>
                        <a:ea typeface="Times New Roman"/>
                        <a:cs typeface="Times New Roman"/>
                      </a:endParaRP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0">
                <a:tc>
                  <a:txBody>
                    <a:bodyPr/>
                    <a:lstStyle/>
                    <a:p>
                      <a:pPr algn="just">
                        <a:lnSpc>
                          <a:spcPct val="115000"/>
                        </a:lnSpc>
                        <a:spcAft>
                          <a:spcPts val="0"/>
                        </a:spcAft>
                      </a:pPr>
                      <a:r>
                        <a:rPr lang="ru-RU" sz="800">
                          <a:effectLst/>
                          <a:latin typeface="+mn-lt"/>
                          <a:ea typeface="Times New Roman"/>
                          <a:cs typeface="Times New Roman"/>
                        </a:rPr>
                        <a:t>Численность населения, экологические условия проживания которого будут улучшены в результате реализации мероприятий по восстановлению и экологической реабилитации водных объектов, человек</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mn-lt"/>
                          <a:ea typeface="Times New Roman"/>
                          <a:cs typeface="Times New Roman"/>
                        </a:rPr>
                        <a:t>267 278</a:t>
                      </a:r>
                      <a:endParaRPr lang="ru-RU" sz="800" dirty="0">
                        <a:effectLst/>
                        <a:latin typeface="+mn-lt"/>
                        <a:ea typeface="Times New Roman"/>
                        <a:cs typeface="Times New Roman"/>
                      </a:endParaRP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267 428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0">
                <a:tc>
                  <a:txBody>
                    <a:bodyPr/>
                    <a:lstStyle/>
                    <a:p>
                      <a:pPr algn="just">
                        <a:lnSpc>
                          <a:spcPct val="115000"/>
                        </a:lnSpc>
                        <a:spcAft>
                          <a:spcPts val="0"/>
                        </a:spcAft>
                      </a:pPr>
                      <a:r>
                        <a:rPr lang="ru-RU" sz="800" dirty="0">
                          <a:effectLst/>
                          <a:latin typeface="+mn-lt"/>
                          <a:ea typeface="Times New Roman"/>
                          <a:cs typeface="Times New Roman"/>
                        </a:rPr>
                        <a:t>Объем выемки донных отложений в результате реализации мероприятий по восстановлению и экологической реабилитации водных объектов, тыс. куб. метров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mn-lt"/>
                          <a:ea typeface="Times New Roman"/>
                          <a:cs typeface="Times New Roman"/>
                        </a:rPr>
                        <a:t>18,1</a:t>
                      </a:r>
                      <a:endParaRPr lang="ru-RU" sz="800" dirty="0">
                        <a:effectLst/>
                        <a:latin typeface="+mn-lt"/>
                        <a:ea typeface="Times New Roman"/>
                        <a:cs typeface="Times New Roman"/>
                      </a:endParaRP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18,1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0">
                <a:tc>
                  <a:txBody>
                    <a:bodyPr/>
                    <a:lstStyle/>
                    <a:p>
                      <a:pPr algn="just">
                        <a:lnSpc>
                          <a:spcPct val="115000"/>
                        </a:lnSpc>
                        <a:spcAft>
                          <a:spcPts val="0"/>
                        </a:spcAft>
                      </a:pPr>
                      <a:r>
                        <a:rPr lang="ru-RU" sz="800">
                          <a:effectLst/>
                          <a:latin typeface="+mn-lt"/>
                          <a:ea typeface="Times New Roman"/>
                          <a:cs typeface="Times New Roman"/>
                        </a:rPr>
                        <a:t>Протяженность работ по восстановлению и экологической реабилитации водных объектов, км</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mn-lt"/>
                          <a:ea typeface="Times New Roman"/>
                          <a:cs typeface="Times New Roman"/>
                        </a:rPr>
                        <a:t>4,17</a:t>
                      </a:r>
                      <a:endParaRPr lang="ru-RU" sz="800" dirty="0">
                        <a:effectLst/>
                        <a:latin typeface="+mn-lt"/>
                        <a:ea typeface="Times New Roman"/>
                        <a:cs typeface="Times New Roman"/>
                      </a:endParaRP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4,17</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0">
                <a:tc>
                  <a:txBody>
                    <a:bodyPr/>
                    <a:lstStyle/>
                    <a:p>
                      <a:pPr algn="just">
                        <a:lnSpc>
                          <a:spcPct val="115000"/>
                        </a:lnSpc>
                        <a:spcAft>
                          <a:spcPts val="0"/>
                        </a:spcAft>
                      </a:pPr>
                      <a:r>
                        <a:rPr lang="ru-RU" sz="800">
                          <a:effectLst/>
                          <a:latin typeface="+mn-lt"/>
                          <a:ea typeface="Times New Roman"/>
                          <a:cs typeface="Times New Roman"/>
                        </a:rPr>
                        <a:t>Площадь работ по восстановлению и экологической реабилитации водных объектов, тыс. кв. метров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mn-lt"/>
                          <a:ea typeface="Times New Roman"/>
                          <a:cs typeface="Times New Roman"/>
                        </a:rPr>
                        <a:t>72,36</a:t>
                      </a:r>
                      <a:endParaRPr lang="ru-RU" sz="800" dirty="0">
                        <a:effectLst/>
                        <a:latin typeface="+mn-lt"/>
                        <a:ea typeface="Times New Roman"/>
                        <a:cs typeface="Times New Roman"/>
                      </a:endParaRP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72,36</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0">
                <a:tc>
                  <a:txBody>
                    <a:bodyPr/>
                    <a:lstStyle/>
                    <a:p>
                      <a:pPr algn="just">
                        <a:lnSpc>
                          <a:spcPct val="115000"/>
                        </a:lnSpc>
                        <a:spcAft>
                          <a:spcPts val="0"/>
                        </a:spcAft>
                      </a:pPr>
                      <a:r>
                        <a:rPr lang="ru-RU" sz="800" dirty="0">
                          <a:effectLst/>
                          <a:latin typeface="+mn-lt"/>
                          <a:ea typeface="Times New Roman"/>
                          <a:cs typeface="Times New Roman"/>
                        </a:rPr>
                        <a:t>Доля площади Республики Татарстан, занятой особо охраняемыми природными территориями всех уровней, в общей площади Республики Татарстан, процентов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mn-lt"/>
                          <a:ea typeface="Times New Roman"/>
                          <a:cs typeface="Times New Roman"/>
                        </a:rPr>
                        <a:t>6,3</a:t>
                      </a:r>
                      <a:endParaRPr lang="ru-RU" sz="800" dirty="0">
                        <a:effectLst/>
                        <a:latin typeface="+mn-lt"/>
                        <a:ea typeface="Times New Roman"/>
                        <a:cs typeface="Times New Roman"/>
                      </a:endParaRP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6,8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4643">
                <a:tc>
                  <a:txBody>
                    <a:bodyPr/>
                    <a:lstStyle/>
                    <a:p>
                      <a:pPr algn="just">
                        <a:lnSpc>
                          <a:spcPct val="115000"/>
                        </a:lnSpc>
                        <a:spcAft>
                          <a:spcPts val="0"/>
                        </a:spcAft>
                      </a:pPr>
                      <a:r>
                        <a:rPr lang="ru-RU" sz="800" dirty="0">
                          <a:effectLst/>
                          <a:latin typeface="+mn-lt"/>
                          <a:ea typeface="Times New Roman"/>
                          <a:cs typeface="Times New Roman"/>
                        </a:rPr>
                        <a:t>Доля площади Республики Татарстан, занятой особо охраняемыми природными территориями регионального и местного значения, процентов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mn-lt"/>
                          <a:ea typeface="Times New Roman"/>
                          <a:cs typeface="Times New Roman"/>
                        </a:rPr>
                        <a:t>5,7</a:t>
                      </a:r>
                      <a:endParaRPr lang="ru-RU" sz="800" dirty="0">
                        <a:effectLst/>
                        <a:latin typeface="+mn-lt"/>
                        <a:ea typeface="Times New Roman"/>
                        <a:cs typeface="Times New Roman"/>
                      </a:endParaRP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6,3</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0">
                <a:tc>
                  <a:txBody>
                    <a:bodyPr/>
                    <a:lstStyle/>
                    <a:p>
                      <a:pPr algn="just">
                        <a:lnSpc>
                          <a:spcPct val="115000"/>
                        </a:lnSpc>
                        <a:spcAft>
                          <a:spcPts val="0"/>
                        </a:spcAft>
                      </a:pPr>
                      <a:r>
                        <a:rPr lang="ru-RU" sz="800">
                          <a:effectLst/>
                          <a:latin typeface="+mn-lt"/>
                          <a:ea typeface="Times New Roman"/>
                          <a:cs typeface="Times New Roman"/>
                        </a:rPr>
                        <a:t>Количество выявленных и пресеченных нарушений на особо охраняемых природных территориях Республики Татарстан, единиц</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mn-lt"/>
                          <a:ea typeface="Times New Roman"/>
                          <a:cs typeface="Times New Roman"/>
                        </a:rPr>
                        <a:t>670</a:t>
                      </a:r>
                      <a:endParaRPr lang="ru-RU" sz="800" dirty="0">
                        <a:effectLst/>
                        <a:latin typeface="+mn-lt"/>
                        <a:ea typeface="Times New Roman"/>
                        <a:cs typeface="Times New Roman"/>
                      </a:endParaRP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678</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0">
                <a:tc>
                  <a:txBody>
                    <a:bodyPr/>
                    <a:lstStyle/>
                    <a:p>
                      <a:pPr algn="just">
                        <a:lnSpc>
                          <a:spcPct val="115000"/>
                        </a:lnSpc>
                        <a:spcAft>
                          <a:spcPts val="0"/>
                        </a:spcAft>
                      </a:pPr>
                      <a:r>
                        <a:rPr lang="ru-RU" sz="800" dirty="0">
                          <a:effectLst/>
                          <a:latin typeface="+mn-lt"/>
                          <a:ea typeface="Times New Roman"/>
                          <a:cs typeface="Times New Roman"/>
                        </a:rPr>
                        <a:t>Количество заполненных карточек встреч редких и находящихся под угрозой исчезновения видов животных, растений и грибов, единиц</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mn-lt"/>
                          <a:ea typeface="Times New Roman"/>
                          <a:cs typeface="Times New Roman"/>
                        </a:rPr>
                        <a:t>1800</a:t>
                      </a:r>
                      <a:endParaRPr lang="ru-RU" sz="800" dirty="0">
                        <a:effectLst/>
                        <a:latin typeface="+mn-lt"/>
                        <a:ea typeface="Times New Roman"/>
                        <a:cs typeface="Times New Roman"/>
                      </a:endParaRP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3214</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8771710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sz="quarter" idx="13"/>
            <p:extLst>
              <p:ext uri="{D42A27DB-BD31-4B8C-83A1-F6EECF244321}">
                <p14:modId xmlns:p14="http://schemas.microsoft.com/office/powerpoint/2010/main" val="2356176122"/>
              </p:ext>
            </p:extLst>
          </p:nvPr>
        </p:nvGraphicFramePr>
        <p:xfrm>
          <a:off x="616266" y="1035050"/>
          <a:ext cx="8299134" cy="5419852"/>
        </p:xfrm>
        <a:graphic>
          <a:graphicData uri="http://schemas.openxmlformats.org/drawingml/2006/table">
            <a:tbl>
              <a:tblPr firstRow="1" bandRow="1">
                <a:tableStyleId>{5C22544A-7EE6-4342-B048-85BDC9FD1C3A}</a:tableStyleId>
              </a:tblPr>
              <a:tblGrid>
                <a:gridCol w="6295074"/>
                <a:gridCol w="1066800"/>
                <a:gridCol w="937260"/>
              </a:tblGrid>
              <a:tr h="370840">
                <a:tc>
                  <a:txBody>
                    <a:bodyPr/>
                    <a:lstStyle/>
                    <a:p>
                      <a:pPr algn="ctr" fontAlgn="ctr"/>
                      <a:r>
                        <a:rPr lang="ru-RU" sz="800" b="1" i="0" u="none" strike="noStrike" dirty="0" smtClean="0">
                          <a:solidFill>
                            <a:schemeClr val="tx1"/>
                          </a:solidFill>
                          <a:effectLst/>
                          <a:latin typeface="+mn-lt"/>
                        </a:rPr>
                        <a:t>Целевые показатели реализации государственной программы</a:t>
                      </a:r>
                      <a:endParaRPr lang="ru-RU" sz="800" b="1" i="0" u="none" strike="noStrike" dirty="0">
                        <a:solidFill>
                          <a:schemeClr val="tx1"/>
                        </a:solidFill>
                        <a:effectLst/>
                        <a:latin typeface="+mn-lt"/>
                      </a:endParaRPr>
                    </a:p>
                  </a:txBody>
                  <a:tcPr marL="36000" marR="36000" marT="56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rPr>
                        <a:t>2020 </a:t>
                      </a:r>
                      <a:r>
                        <a:rPr lang="ru-RU" sz="800" b="1" u="none" strike="noStrike" dirty="0">
                          <a:solidFill>
                            <a:schemeClr val="tx1"/>
                          </a:solidFill>
                          <a:effectLst/>
                        </a:rPr>
                        <a:t>год </a:t>
                      </a:r>
                      <a:r>
                        <a:rPr lang="ru-RU" sz="800" b="1" u="none" strike="noStrike" dirty="0" smtClean="0">
                          <a:solidFill>
                            <a:schemeClr val="tx1"/>
                          </a:solidFill>
                          <a:effectLst/>
                        </a:rPr>
                        <a:t/>
                      </a:r>
                      <a:br>
                        <a:rPr lang="ru-RU" sz="800" b="1" u="none" strike="noStrike" dirty="0" smtClean="0">
                          <a:solidFill>
                            <a:schemeClr val="tx1"/>
                          </a:solidFill>
                          <a:effectLst/>
                        </a:rPr>
                      </a:br>
                      <a:r>
                        <a:rPr lang="ru-RU" sz="800" b="1" u="none" strike="noStrike" dirty="0" smtClean="0">
                          <a:solidFill>
                            <a:schemeClr val="tx1"/>
                          </a:solidFill>
                          <a:effectLst/>
                        </a:rPr>
                        <a:t>(</a:t>
                      </a:r>
                      <a:r>
                        <a:rPr lang="ru-RU" sz="800" b="1" u="none" strike="noStrike" dirty="0">
                          <a:solidFill>
                            <a:schemeClr val="tx1"/>
                          </a:solidFill>
                          <a:effectLst/>
                        </a:rPr>
                        <a:t>план)</a:t>
                      </a:r>
                      <a:endParaRPr lang="ru-RU" sz="800" b="1" i="0" u="none" strike="noStrike" dirty="0">
                        <a:solidFill>
                          <a:schemeClr val="tx1"/>
                        </a:solidFill>
                        <a:effectLst/>
                        <a:latin typeface="+mn-lt"/>
                      </a:endParaRPr>
                    </a:p>
                  </a:txBody>
                  <a:tcPr marL="36000" marR="36000" marT="56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rPr>
                        <a:t>2020 </a:t>
                      </a:r>
                      <a:r>
                        <a:rPr lang="ru-RU" sz="800" b="1" u="none" strike="noStrike" dirty="0">
                          <a:solidFill>
                            <a:schemeClr val="tx1"/>
                          </a:solidFill>
                          <a:effectLst/>
                        </a:rPr>
                        <a:t>год </a:t>
                      </a:r>
                      <a:r>
                        <a:rPr lang="ru-RU" sz="800" b="1" u="none" strike="noStrike" dirty="0" smtClean="0">
                          <a:solidFill>
                            <a:schemeClr val="tx1"/>
                          </a:solidFill>
                          <a:effectLst/>
                        </a:rPr>
                        <a:t/>
                      </a:r>
                      <a:br>
                        <a:rPr lang="ru-RU" sz="800" b="1" u="none" strike="noStrike" dirty="0" smtClean="0">
                          <a:solidFill>
                            <a:schemeClr val="tx1"/>
                          </a:solidFill>
                          <a:effectLst/>
                        </a:rPr>
                      </a:br>
                      <a:r>
                        <a:rPr lang="ru-RU" sz="800" b="1" u="none" strike="noStrike" dirty="0" smtClean="0">
                          <a:solidFill>
                            <a:schemeClr val="tx1"/>
                          </a:solidFill>
                          <a:effectLst/>
                        </a:rPr>
                        <a:t>(</a:t>
                      </a:r>
                      <a:r>
                        <a:rPr lang="ru-RU" sz="800" b="1" u="none" strike="noStrike" dirty="0">
                          <a:solidFill>
                            <a:schemeClr val="tx1"/>
                          </a:solidFill>
                          <a:effectLst/>
                        </a:rPr>
                        <a:t>факт)</a:t>
                      </a:r>
                      <a:endParaRPr lang="ru-RU" sz="800" b="1" i="0" u="none" strike="noStrike" dirty="0">
                        <a:solidFill>
                          <a:schemeClr val="tx1"/>
                        </a:solidFill>
                        <a:effectLst/>
                        <a:latin typeface="+mn-lt"/>
                      </a:endParaRPr>
                    </a:p>
                  </a:txBody>
                  <a:tcPr marL="36000" marR="36000" marT="56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77165">
                <a:tc>
                  <a:txBody>
                    <a:bodyPr/>
                    <a:lstStyle/>
                    <a:p>
                      <a:pPr algn="just">
                        <a:lnSpc>
                          <a:spcPct val="115000"/>
                        </a:lnSpc>
                        <a:spcAft>
                          <a:spcPts val="0"/>
                        </a:spcAft>
                      </a:pPr>
                      <a:r>
                        <a:rPr lang="ru-RU" sz="800" dirty="0">
                          <a:effectLst/>
                          <a:latin typeface="+mn-lt"/>
                          <a:ea typeface="Times New Roman"/>
                          <a:cs typeface="Times New Roman"/>
                        </a:rPr>
                        <a:t>Количество учащихся, охваченных лекциями и иными публичными мероприятиями по вопросам особо охраняемых природных территорий, человек</a:t>
                      </a: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smtClean="0">
                          <a:effectLst/>
                          <a:latin typeface="+mn-lt"/>
                          <a:ea typeface="Times New Roman"/>
                          <a:cs typeface="Times New Roman"/>
                        </a:rPr>
                        <a:t>22000</a:t>
                      </a:r>
                      <a:endParaRPr lang="ru-RU" sz="800" dirty="0">
                        <a:effectLst/>
                        <a:latin typeface="+mn-lt"/>
                        <a:ea typeface="Times New Roman"/>
                        <a:cs typeface="Times New Roman"/>
                      </a:endParaRP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smtClean="0">
                          <a:solidFill>
                            <a:schemeClr val="tx1"/>
                          </a:solidFill>
                          <a:effectLst/>
                          <a:latin typeface="+mn-lt"/>
                        </a:rPr>
                        <a:t>22013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just">
                        <a:lnSpc>
                          <a:spcPct val="115000"/>
                        </a:lnSpc>
                        <a:spcAft>
                          <a:spcPts val="0"/>
                        </a:spcAft>
                      </a:pPr>
                      <a:r>
                        <a:rPr lang="ru-RU" sz="800" dirty="0">
                          <a:effectLst/>
                          <a:latin typeface="+mn-lt"/>
                          <a:ea typeface="Times New Roman"/>
                          <a:cs typeface="Times New Roman"/>
                        </a:rPr>
                        <a:t>Доля видов охотничьих ресурсов, по которым ведется мониторинг численности, в общем количестве видов охотничьих ресурсов, обитающих на территории Республики Татарстан, процентов</a:t>
                      </a: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effectLst/>
                          <a:latin typeface="+mn-lt"/>
                          <a:ea typeface="Times New Roman"/>
                          <a:cs typeface="Times New Roman"/>
                        </a:rPr>
                        <a:t>100</a:t>
                      </a: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smtClean="0">
                          <a:solidFill>
                            <a:schemeClr val="tx1"/>
                          </a:solidFill>
                          <a:effectLst/>
                          <a:latin typeface="+mn-lt"/>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just">
                        <a:lnSpc>
                          <a:spcPct val="115000"/>
                        </a:lnSpc>
                        <a:spcAft>
                          <a:spcPts val="0"/>
                        </a:spcAft>
                      </a:pPr>
                      <a:r>
                        <a:rPr lang="ru-RU" sz="800">
                          <a:effectLst/>
                          <a:latin typeface="+mn-lt"/>
                          <a:ea typeface="Times New Roman"/>
                          <a:cs typeface="Times New Roman"/>
                        </a:rPr>
                        <a:t>Доля выявленных нарушений в сфере федерального государственного охотничьего надзора, по которым вынесены постановления о привлечении к ответственности, в общем количестве установленных фактов нарушений, процентов</a:t>
                      </a: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smtClean="0">
                          <a:effectLst/>
                          <a:latin typeface="+mn-lt"/>
                          <a:ea typeface="Times New Roman"/>
                          <a:cs typeface="Times New Roman"/>
                        </a:rPr>
                        <a:t>89</a:t>
                      </a:r>
                      <a:endParaRPr lang="ru-RU" sz="800" dirty="0">
                        <a:effectLst/>
                        <a:latin typeface="+mn-lt"/>
                        <a:ea typeface="Times New Roman"/>
                        <a:cs typeface="Times New Roman"/>
                      </a:endParaRP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smtClean="0">
                          <a:solidFill>
                            <a:schemeClr val="tx1"/>
                          </a:solidFill>
                          <a:effectLst/>
                          <a:latin typeface="+mn-lt"/>
                        </a:rPr>
                        <a:t>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just">
                        <a:lnSpc>
                          <a:spcPct val="115000"/>
                        </a:lnSpc>
                        <a:spcAft>
                          <a:spcPts val="0"/>
                        </a:spcAft>
                      </a:pPr>
                      <a:r>
                        <a:rPr lang="ru-RU" sz="800">
                          <a:effectLst/>
                          <a:latin typeface="+mn-lt"/>
                          <a:ea typeface="Times New Roman"/>
                          <a:cs typeface="Times New Roman"/>
                        </a:rPr>
                        <a:t>Доля привлеченных к ответственности лиц за нарушения законодательства в области охоты и сохранения охотничьих ресурсов к общему количеству возбужденных дел об административных правонарушениях в области охоты и сохранения охотничьих ресурсов, процентов</a:t>
                      </a: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smtClean="0">
                          <a:effectLst/>
                          <a:latin typeface="+mn-lt"/>
                          <a:ea typeface="Times New Roman"/>
                          <a:cs typeface="Times New Roman"/>
                        </a:rPr>
                        <a:t>81</a:t>
                      </a:r>
                      <a:endParaRPr lang="ru-RU" sz="800" dirty="0">
                        <a:effectLst/>
                        <a:latin typeface="+mn-lt"/>
                        <a:ea typeface="Times New Roman"/>
                        <a:cs typeface="Times New Roman"/>
                      </a:endParaRP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smtClean="0">
                          <a:solidFill>
                            <a:schemeClr val="tx1"/>
                          </a:solidFill>
                          <a:effectLst/>
                          <a:latin typeface="+mn-lt"/>
                        </a:rPr>
                        <a:t>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6225">
                <a:tc>
                  <a:txBody>
                    <a:bodyPr/>
                    <a:lstStyle/>
                    <a:p>
                      <a:pPr algn="just">
                        <a:lnSpc>
                          <a:spcPct val="115000"/>
                        </a:lnSpc>
                        <a:spcAft>
                          <a:spcPts val="0"/>
                        </a:spcAft>
                      </a:pPr>
                      <a:r>
                        <a:rPr lang="ru-RU" sz="800" dirty="0">
                          <a:effectLst/>
                          <a:latin typeface="+mn-lt"/>
                          <a:ea typeface="Times New Roman"/>
                          <a:cs typeface="Times New Roman"/>
                        </a:rPr>
                        <a:t>Доля площади охотничьих угодий, на которых проведено внутрихозяйственное </a:t>
                      </a:r>
                      <a:r>
                        <a:rPr lang="ru-RU" sz="800" dirty="0" err="1">
                          <a:effectLst/>
                          <a:latin typeface="+mn-lt"/>
                          <a:ea typeface="Times New Roman"/>
                          <a:cs typeface="Times New Roman"/>
                        </a:rPr>
                        <a:t>охотустройство</a:t>
                      </a:r>
                      <a:r>
                        <a:rPr lang="ru-RU" sz="800" dirty="0">
                          <a:effectLst/>
                          <a:latin typeface="+mn-lt"/>
                          <a:ea typeface="Times New Roman"/>
                          <a:cs typeface="Times New Roman"/>
                        </a:rPr>
                        <a:t>, в общей площади охотничьих угодий, процентов</a:t>
                      </a: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effectLst/>
                          <a:latin typeface="+mn-lt"/>
                          <a:ea typeface="Times New Roman"/>
                          <a:cs typeface="Times New Roman"/>
                        </a:rPr>
                        <a:t>100</a:t>
                      </a: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smtClean="0">
                          <a:solidFill>
                            <a:schemeClr val="tx1"/>
                          </a:solidFill>
                          <a:effectLst/>
                          <a:latin typeface="+mn-lt"/>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1925">
                <a:tc>
                  <a:txBody>
                    <a:bodyPr/>
                    <a:lstStyle/>
                    <a:p>
                      <a:pPr algn="just">
                        <a:lnSpc>
                          <a:spcPct val="115000"/>
                        </a:lnSpc>
                        <a:spcAft>
                          <a:spcPts val="0"/>
                        </a:spcAft>
                      </a:pPr>
                      <a:r>
                        <a:rPr lang="ru-RU" sz="800" kern="1200" dirty="0">
                          <a:solidFill>
                            <a:schemeClr val="tx1"/>
                          </a:solidFill>
                          <a:effectLst/>
                          <a:latin typeface="+mn-lt"/>
                          <a:ea typeface="Times New Roman"/>
                          <a:cs typeface="Times New Roman"/>
                        </a:rPr>
                        <a:t>Площадь акватории водных объектов Республики Татарстан, очищенной от брошенных орудий лова (вылова), кв. километров</a:t>
                      </a: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effectLst/>
                          <a:latin typeface="+mn-lt"/>
                          <a:ea typeface="Times New Roman"/>
                          <a:cs typeface="Times New Roman"/>
                        </a:rPr>
                        <a:t>878</a:t>
                      </a: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smtClean="0">
                          <a:solidFill>
                            <a:schemeClr val="tx1"/>
                          </a:solidFill>
                          <a:effectLst/>
                          <a:latin typeface="+mn-lt"/>
                        </a:rPr>
                        <a:t>878</a:t>
                      </a:r>
                      <a:endParaRPr lang="ru-RU" sz="8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800" kern="1200" dirty="0">
                          <a:solidFill>
                            <a:schemeClr val="tx1"/>
                          </a:solidFill>
                          <a:effectLst/>
                          <a:latin typeface="+mn-lt"/>
                          <a:ea typeface="Times New Roman"/>
                          <a:cs typeface="Times New Roman"/>
                        </a:rPr>
                        <a:t>Количество исходящих документов в сфере экологического нормирования, касающегося государственного регулирования негативного воздействия на окружающую среду, единиц</a:t>
                      </a: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b="0" i="0" u="none" strike="noStrike" kern="1200" dirty="0" smtClean="0">
                          <a:solidFill>
                            <a:schemeClr val="tx1"/>
                          </a:solidFill>
                          <a:effectLst/>
                          <a:latin typeface="+mn-lt"/>
                          <a:ea typeface="+mn-ea"/>
                          <a:cs typeface="+mn-cs"/>
                        </a:rPr>
                        <a:t>510</a:t>
                      </a:r>
                      <a:endParaRPr lang="ru-RU" sz="800" b="0" i="0" u="none" strike="noStrike" kern="1200" dirty="0">
                        <a:solidFill>
                          <a:schemeClr val="tx1"/>
                        </a:solidFill>
                        <a:effectLst/>
                        <a:latin typeface="+mn-lt"/>
                        <a:ea typeface="+mn-ea"/>
                        <a:cs typeface="+mn-cs"/>
                      </a:endParaRP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kern="1200" dirty="0" smtClean="0">
                          <a:solidFill>
                            <a:schemeClr val="tx1"/>
                          </a:solidFill>
                          <a:effectLst/>
                          <a:latin typeface="+mn-lt"/>
                          <a:ea typeface="+mn-ea"/>
                          <a:cs typeface="+mn-cs"/>
                        </a:rPr>
                        <a:t>573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9080">
                <a:tc>
                  <a:txBody>
                    <a:bodyPr/>
                    <a:lstStyle/>
                    <a:p>
                      <a:pPr algn="just">
                        <a:lnSpc>
                          <a:spcPct val="115000"/>
                        </a:lnSpc>
                        <a:spcAft>
                          <a:spcPts val="0"/>
                        </a:spcAft>
                      </a:pPr>
                      <a:r>
                        <a:rPr lang="ru-RU" sz="800" dirty="0">
                          <a:effectLst/>
                          <a:latin typeface="+mn-lt"/>
                          <a:ea typeface="Times New Roman"/>
                          <a:cs typeface="Times New Roman"/>
                        </a:rPr>
                        <a:t>Соотношение количества зарегистрированных обращений в области охраны окружающей среды при планировании хозяйственной и иной деятельности, территориального планирования и государственной экологической экспертизы и количества подготовленных согласований и проведенных государственных экологических экспертиз, процентов</a:t>
                      </a: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effectLst/>
                          <a:latin typeface="+mn-lt"/>
                          <a:ea typeface="Times New Roman"/>
                          <a:cs typeface="Times New Roman"/>
                        </a:rPr>
                        <a:t>100</a:t>
                      </a: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smtClean="0">
                          <a:solidFill>
                            <a:schemeClr val="tx1"/>
                          </a:solidFill>
                          <a:effectLst/>
                          <a:latin typeface="+mn-lt"/>
                        </a:rPr>
                        <a:t>100</a:t>
                      </a:r>
                    </a:p>
                    <a:p>
                      <a:pPr algn="ctr" fontAlgn="ctr"/>
                      <a:endParaRPr lang="ru-RU" sz="800" b="0" i="0" u="none" strike="noStrike" dirty="0" smtClean="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8120">
                <a:tc>
                  <a:txBody>
                    <a:bodyPr/>
                    <a:lstStyle/>
                    <a:p>
                      <a:pPr algn="just">
                        <a:lnSpc>
                          <a:spcPct val="115000"/>
                        </a:lnSpc>
                        <a:spcAft>
                          <a:spcPts val="0"/>
                        </a:spcAft>
                      </a:pPr>
                      <a:r>
                        <a:rPr lang="ru-RU" sz="800">
                          <a:effectLst/>
                          <a:latin typeface="+mn-lt"/>
                          <a:ea typeface="Times New Roman"/>
                          <a:cs typeface="Times New Roman"/>
                        </a:rPr>
                        <a:t>Доля уловленных и обезвреженных загрязняющих атмосферный воздух веществ в общем количестве загрязняющих веществ, отходящих от стационарных источников, процентов</a:t>
                      </a: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smtClean="0">
                          <a:effectLst/>
                          <a:latin typeface="+mn-lt"/>
                          <a:ea typeface="Times New Roman"/>
                          <a:cs typeface="Times New Roman"/>
                        </a:rPr>
                        <a:t>60,4</a:t>
                      </a:r>
                      <a:endParaRPr lang="ru-RU" sz="800" dirty="0">
                        <a:effectLst/>
                        <a:latin typeface="+mn-lt"/>
                        <a:ea typeface="Times New Roman"/>
                        <a:cs typeface="Times New Roman"/>
                      </a:endParaRP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smtClean="0">
                          <a:solidFill>
                            <a:schemeClr val="tx1"/>
                          </a:solidFill>
                          <a:effectLst/>
                          <a:latin typeface="+mn-lt"/>
                        </a:rPr>
                        <a:t>60,4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0980">
                <a:tc>
                  <a:txBody>
                    <a:bodyPr/>
                    <a:lstStyle/>
                    <a:p>
                      <a:pPr algn="just">
                        <a:lnSpc>
                          <a:spcPct val="115000"/>
                        </a:lnSpc>
                        <a:spcAft>
                          <a:spcPts val="0"/>
                        </a:spcAft>
                      </a:pPr>
                      <a:r>
                        <a:rPr lang="ru-RU" sz="800">
                          <a:effectLst/>
                          <a:latin typeface="+mn-lt"/>
                          <a:ea typeface="Times New Roman"/>
                          <a:cs typeface="Times New Roman"/>
                        </a:rPr>
                        <a:t>Доля автотранспортных средств с повышенным содержанием загрязняющих веществ в отработавших газах к общему количеству проверенных автомобилей, процентов</a:t>
                      </a: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smtClean="0">
                          <a:effectLst/>
                          <a:latin typeface="+mn-lt"/>
                          <a:ea typeface="Times New Roman"/>
                          <a:cs typeface="Times New Roman"/>
                        </a:rPr>
                        <a:t>7,2</a:t>
                      </a:r>
                      <a:endParaRPr lang="ru-RU" sz="800" dirty="0">
                        <a:effectLst/>
                        <a:latin typeface="+mn-lt"/>
                        <a:ea typeface="Times New Roman"/>
                        <a:cs typeface="Times New Roman"/>
                      </a:endParaRP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smtClean="0">
                          <a:solidFill>
                            <a:schemeClr val="tx1"/>
                          </a:solidFill>
                          <a:effectLst/>
                          <a:latin typeface="+mn-lt"/>
                        </a:rPr>
                        <a:t>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0980">
                <a:tc>
                  <a:txBody>
                    <a:bodyPr/>
                    <a:lstStyle/>
                    <a:p>
                      <a:pPr algn="just">
                        <a:lnSpc>
                          <a:spcPct val="115000"/>
                        </a:lnSpc>
                        <a:spcAft>
                          <a:spcPts val="0"/>
                        </a:spcAft>
                      </a:pPr>
                      <a:r>
                        <a:rPr lang="ru-RU" sz="800" dirty="0">
                          <a:effectLst/>
                          <a:latin typeface="+mn-lt"/>
                          <a:ea typeface="Times New Roman"/>
                          <a:cs typeface="Times New Roman"/>
                        </a:rPr>
                        <a:t>Доля загрязненных (без очистки) сточных вод в общем объеме водоотведения, процентов</a:t>
                      </a: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smtClean="0">
                          <a:effectLst/>
                          <a:latin typeface="+mn-lt"/>
                          <a:ea typeface="Times New Roman"/>
                          <a:cs typeface="Times New Roman"/>
                        </a:rPr>
                        <a:t>11,5</a:t>
                      </a:r>
                      <a:endParaRPr lang="ru-RU" sz="800" dirty="0">
                        <a:effectLst/>
                        <a:latin typeface="+mn-lt"/>
                        <a:ea typeface="Times New Roman"/>
                        <a:cs typeface="Times New Roman"/>
                      </a:endParaRP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smtClean="0">
                          <a:solidFill>
                            <a:schemeClr val="tx1"/>
                          </a:solidFill>
                          <a:effectLst/>
                          <a:latin typeface="+mn-lt"/>
                        </a:rPr>
                        <a:t>11,5</a:t>
                      </a:r>
                      <a:endParaRPr lang="ru-RU" sz="8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0980">
                <a:tc>
                  <a:txBody>
                    <a:bodyPr/>
                    <a:lstStyle/>
                    <a:p>
                      <a:pPr algn="just">
                        <a:lnSpc>
                          <a:spcPct val="115000"/>
                        </a:lnSpc>
                        <a:spcAft>
                          <a:spcPts val="0"/>
                        </a:spcAft>
                      </a:pPr>
                      <a:r>
                        <a:rPr lang="ru-RU" sz="800" dirty="0">
                          <a:effectLst/>
                          <a:latin typeface="+mn-lt"/>
                          <a:ea typeface="Times New Roman"/>
                          <a:cs typeface="Times New Roman"/>
                        </a:rPr>
                        <a:t>Доля нормативно очищенных сточных вод в общем объеме сточных вод, процентов</a:t>
                      </a: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smtClean="0">
                          <a:effectLst/>
                          <a:latin typeface="+mn-lt"/>
                          <a:ea typeface="Times New Roman"/>
                          <a:cs typeface="Times New Roman"/>
                        </a:rPr>
                        <a:t>17,8</a:t>
                      </a:r>
                      <a:endParaRPr lang="ru-RU" sz="800" dirty="0">
                        <a:effectLst/>
                        <a:latin typeface="+mn-lt"/>
                        <a:ea typeface="Times New Roman"/>
                        <a:cs typeface="Times New Roman"/>
                      </a:endParaRP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smtClean="0">
                          <a:solidFill>
                            <a:schemeClr val="tx1"/>
                          </a:solidFill>
                          <a:effectLst/>
                          <a:latin typeface="+mn-lt"/>
                        </a:rPr>
                        <a:t>17,8</a:t>
                      </a:r>
                      <a:endParaRPr lang="ru-RU" sz="8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0980">
                <a:tc>
                  <a:txBody>
                    <a:bodyPr/>
                    <a:lstStyle/>
                    <a:p>
                      <a:pPr algn="just">
                        <a:lnSpc>
                          <a:spcPct val="115000"/>
                        </a:lnSpc>
                        <a:spcAft>
                          <a:spcPts val="0"/>
                        </a:spcAft>
                      </a:pPr>
                      <a:r>
                        <a:rPr lang="ru-RU" sz="800">
                          <a:effectLst/>
                          <a:latin typeface="+mn-lt"/>
                          <a:ea typeface="Times New Roman"/>
                          <a:cs typeface="Times New Roman"/>
                        </a:rPr>
                        <a:t>Качество окружающей среды, процентов</a:t>
                      </a: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smtClean="0">
                          <a:effectLst/>
                          <a:latin typeface="+mn-lt"/>
                          <a:ea typeface="Times New Roman"/>
                          <a:cs typeface="Times New Roman"/>
                        </a:rPr>
                        <a:t>100</a:t>
                      </a:r>
                      <a:endParaRPr lang="ru-RU" sz="800" dirty="0">
                        <a:effectLst/>
                        <a:latin typeface="+mn-lt"/>
                        <a:ea typeface="Times New Roman"/>
                        <a:cs typeface="Times New Roman"/>
                      </a:endParaRP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smtClean="0">
                          <a:solidFill>
                            <a:schemeClr val="tx1"/>
                          </a:solidFill>
                          <a:effectLst/>
                          <a:latin typeface="+mn-lt"/>
                        </a:rPr>
                        <a:t>100</a:t>
                      </a:r>
                      <a:endParaRPr lang="ru-RU" sz="8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Текст 3"/>
          <p:cNvSpPr>
            <a:spLocks noGrp="1"/>
          </p:cNvSpPr>
          <p:nvPr>
            <p:ph type="body" sz="quarter" idx="14"/>
          </p:nvPr>
        </p:nvSpPr>
        <p:spPr>
          <a:xfrm>
            <a:off x="678180" y="46039"/>
            <a:ext cx="7924282" cy="612934"/>
          </a:xfrm>
          <a:prstGeom prst="roundRect">
            <a:avLst/>
          </a:prstGeom>
        </p:spPr>
        <p:style>
          <a:lnRef idx="1">
            <a:schemeClr val="dk1"/>
          </a:lnRef>
          <a:fillRef idx="2">
            <a:schemeClr val="dk1"/>
          </a:fillRef>
          <a:effectRef idx="1">
            <a:schemeClr val="dk1"/>
          </a:effectRef>
          <a:fontRef idx="minor">
            <a:schemeClr val="dk1"/>
          </a:fontRef>
        </p:style>
        <p:txBody>
          <a:bodyPr wrap="square">
            <a:spAutoFit/>
          </a:bodyPr>
          <a:lstStyle/>
          <a:p>
            <a:pPr lvl="0" algn="ctr" eaLnBrk="0" fontAlgn="base" hangingPunct="0">
              <a:lnSpc>
                <a:spcPct val="100000"/>
              </a:lnSpc>
              <a:spcBef>
                <a:spcPts val="0"/>
              </a:spcBef>
            </a:pPr>
            <a:r>
              <a:rPr lang="ru-RU" altLang="ru-RU" sz="1600" b="1" dirty="0" smtClean="0">
                <a:solidFill>
                  <a:schemeClr val="tx1"/>
                </a:solidFill>
                <a:ea typeface="Calibri" panose="020F0502020204030204" pitchFamily="34" charset="0"/>
                <a:cs typeface="Times New Roman" panose="02020603050405020304" pitchFamily="18" charset="0"/>
              </a:rPr>
              <a:t>9. </a:t>
            </a:r>
            <a:r>
              <a:rPr lang="ru-RU" altLang="ru-RU" sz="1400" b="1" dirty="0" smtClean="0">
                <a:solidFill>
                  <a:schemeClr val="tx1"/>
                </a:solidFill>
                <a:ea typeface="Calibri" panose="020F0502020204030204" pitchFamily="34" charset="0"/>
                <a:cs typeface="Times New Roman" panose="02020603050405020304" pitchFamily="18" charset="0"/>
              </a:rPr>
              <a:t>Государственная </a:t>
            </a:r>
            <a:r>
              <a:rPr lang="ru-RU" altLang="ru-RU" sz="1400" b="1" dirty="0">
                <a:solidFill>
                  <a:schemeClr val="tx1"/>
                </a:solidFill>
                <a:ea typeface="Calibri" panose="020F0502020204030204" pitchFamily="34" charset="0"/>
                <a:cs typeface="Times New Roman" panose="02020603050405020304" pitchFamily="18" charset="0"/>
              </a:rPr>
              <a:t>программа </a:t>
            </a:r>
            <a:r>
              <a:rPr lang="ru-RU" altLang="ru-RU" sz="1400" b="1" dirty="0" smtClean="0">
                <a:ea typeface="Calibri" panose="020F0502020204030204" pitchFamily="34" charset="0"/>
                <a:cs typeface="Times New Roman" panose="02020603050405020304" pitchFamily="18" charset="0"/>
              </a:rPr>
              <a:t>«</a:t>
            </a:r>
            <a:r>
              <a:rPr lang="ru-RU" altLang="ru-RU" sz="1400" b="1" dirty="0">
                <a:ea typeface="Calibri" panose="020F0502020204030204" pitchFamily="34" charset="0"/>
                <a:cs typeface="Times New Roman" panose="02020603050405020304" pitchFamily="18" charset="0"/>
              </a:rPr>
              <a:t>Охрана окружающей среды, воспроизводство и использование </a:t>
            </a:r>
            <a:r>
              <a:rPr lang="ru-RU" altLang="ru-RU" sz="1400" b="1" dirty="0" smtClean="0">
                <a:ea typeface="Calibri" panose="020F0502020204030204" pitchFamily="34" charset="0"/>
                <a:cs typeface="Times New Roman" panose="02020603050405020304" pitchFamily="18" charset="0"/>
              </a:rPr>
              <a:t>природных </a:t>
            </a:r>
            <a:r>
              <a:rPr lang="ru-RU" altLang="ru-RU" sz="1400" b="1" dirty="0">
                <a:ea typeface="Calibri" panose="020F0502020204030204" pitchFamily="34" charset="0"/>
                <a:cs typeface="Times New Roman" panose="02020603050405020304" pitchFamily="18" charset="0"/>
              </a:rPr>
              <a:t>ресурсов Республики </a:t>
            </a:r>
            <a:r>
              <a:rPr lang="ru-RU" altLang="ru-RU" sz="1400" b="1" dirty="0" smtClean="0">
                <a:ea typeface="Calibri" panose="020F0502020204030204" pitchFamily="34" charset="0"/>
                <a:cs typeface="Times New Roman" panose="02020603050405020304" pitchFamily="18" charset="0"/>
              </a:rPr>
              <a:t>Татарстан» (продолжение)</a:t>
            </a:r>
            <a:endParaRPr lang="ru-RU" altLang="ru-RU" sz="1400" b="1" u="sng"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46569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380999" y="121920"/>
            <a:ext cx="8391525" cy="600075"/>
          </a:xfrm>
        </p:spPr>
        <p:txBody>
          <a:bodyPr>
            <a:normAutofit fontScale="55000" lnSpcReduction="20000"/>
          </a:bodyPr>
          <a:lstStyle/>
          <a:p>
            <a:r>
              <a:rPr lang="ru-RU" dirty="0"/>
              <a:t>Расходы консолидированного бюджета Республики </a:t>
            </a:r>
            <a:r>
              <a:rPr lang="ru-RU" dirty="0" smtClean="0"/>
              <a:t>Татарстан в </a:t>
            </a:r>
            <a:r>
              <a:rPr lang="ru-RU" dirty="0"/>
              <a:t>отдельных секторах экономики и социальной сферы </a:t>
            </a:r>
            <a:r>
              <a:rPr lang="ru-RU" dirty="0" smtClean="0"/>
              <a:t>в </a:t>
            </a:r>
            <a:r>
              <a:rPr lang="ru-RU" dirty="0"/>
              <a:t>расчете на душу населения (рублей</a:t>
            </a:r>
            <a:r>
              <a:rPr lang="ru-RU" dirty="0" smtClean="0"/>
              <a:t>) в 2020 году</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3047736801"/>
              </p:ext>
            </p:extLst>
          </p:nvPr>
        </p:nvGraphicFramePr>
        <p:xfrm>
          <a:off x="571501" y="577217"/>
          <a:ext cx="4219574" cy="5589150"/>
        </p:xfrm>
        <a:graphic>
          <a:graphicData uri="http://schemas.openxmlformats.org/drawingml/2006/table">
            <a:tbl>
              <a:tblPr>
                <a:tableStyleId>{E8B1032C-EA38-4F05-BA0D-38AFFFC7BED3}</a:tableStyleId>
              </a:tblPr>
              <a:tblGrid>
                <a:gridCol w="3204488"/>
                <a:gridCol w="1015086"/>
              </a:tblGrid>
              <a:tr h="364450">
                <a:tc>
                  <a:txBody>
                    <a:bodyPr/>
                    <a:lstStyle/>
                    <a:p>
                      <a:pPr marL="0" algn="l" defTabSz="685800" rtl="0" eaLnBrk="1" fontAlgn="ctr" latinLnBrk="0" hangingPunct="1"/>
                      <a:r>
                        <a:rPr lang="ru-RU" sz="1400" u="none" strike="noStrike" kern="1200" dirty="0">
                          <a:solidFill>
                            <a:schemeClr val="tx1"/>
                          </a:solidFill>
                          <a:effectLst/>
                          <a:latin typeface="+mn-lt"/>
                          <a:ea typeface="+mn-ea"/>
                          <a:cs typeface="+mn-cs"/>
                        </a:rPr>
                        <a:t>Общеэкономические вопросы</a:t>
                      </a:r>
                    </a:p>
                  </a:txBody>
                  <a:tcPr marL="36000" marR="36000" marT="0" marB="0" anchor="ctr"/>
                </a:tc>
                <a:tc>
                  <a:txBody>
                    <a:bodyPr/>
                    <a:lstStyle/>
                    <a:p>
                      <a:pPr algn="r" fontAlgn="b"/>
                      <a:r>
                        <a:rPr lang="ru-RU" sz="1400" b="0" i="0" u="none" strike="noStrike" dirty="0" smtClean="0">
                          <a:solidFill>
                            <a:schemeClr val="tx1"/>
                          </a:solidFill>
                          <a:effectLst/>
                          <a:latin typeface="+mn-lt"/>
                        </a:rPr>
                        <a:t>240,9</a:t>
                      </a:r>
                      <a:endParaRPr lang="ru-RU" sz="1400" b="0" i="0" u="none" strike="noStrike" dirty="0">
                        <a:solidFill>
                          <a:schemeClr val="tx1"/>
                        </a:solidFill>
                        <a:effectLst/>
                        <a:latin typeface="+mn-lt"/>
                      </a:endParaRPr>
                    </a:p>
                  </a:txBody>
                  <a:tcPr marL="36000" marR="36000" marT="0" marB="0" anchor="ctr"/>
                </a:tc>
              </a:tr>
              <a:tr h="364450">
                <a:tc>
                  <a:txBody>
                    <a:bodyPr/>
                    <a:lstStyle/>
                    <a:p>
                      <a:pPr marL="0" algn="l" defTabSz="685800" rtl="0" eaLnBrk="1" fontAlgn="ctr" latinLnBrk="0" hangingPunct="1"/>
                      <a:r>
                        <a:rPr lang="ru-RU" sz="1400" u="none" strike="noStrike" kern="1200" dirty="0">
                          <a:solidFill>
                            <a:schemeClr val="tx1"/>
                          </a:solidFill>
                          <a:effectLst/>
                          <a:latin typeface="+mn-lt"/>
                          <a:ea typeface="+mn-ea"/>
                          <a:cs typeface="+mn-cs"/>
                        </a:rPr>
                        <a:t>Сельское хозяйство и рыболовство</a:t>
                      </a:r>
                    </a:p>
                  </a:txBody>
                  <a:tcPr marL="36000" marR="36000" marT="0" marB="0" anchor="ctr"/>
                </a:tc>
                <a:tc>
                  <a:txBody>
                    <a:bodyPr/>
                    <a:lstStyle/>
                    <a:p>
                      <a:pPr algn="r" fontAlgn="b"/>
                      <a:r>
                        <a:rPr lang="ru-RU" sz="1400" b="0" i="0" u="none" strike="noStrike" dirty="0" smtClean="0">
                          <a:solidFill>
                            <a:schemeClr val="tx1"/>
                          </a:solidFill>
                          <a:effectLst/>
                          <a:latin typeface="+mn-lt"/>
                        </a:rPr>
                        <a:t>4 339,2 </a:t>
                      </a:r>
                      <a:endParaRPr lang="ru-RU" sz="1400" b="0" i="0" u="none" strike="noStrike" dirty="0">
                        <a:solidFill>
                          <a:schemeClr val="tx1"/>
                        </a:solidFill>
                        <a:effectLst/>
                        <a:latin typeface="+mn-lt"/>
                      </a:endParaRPr>
                    </a:p>
                  </a:txBody>
                  <a:tcPr marL="36000" marR="36000" marT="0" marB="0" anchor="ctr"/>
                </a:tc>
              </a:tr>
              <a:tr h="364450">
                <a:tc>
                  <a:txBody>
                    <a:bodyPr/>
                    <a:lstStyle/>
                    <a:p>
                      <a:pPr marL="0" algn="l" defTabSz="685800" rtl="0" eaLnBrk="1" fontAlgn="ctr" latinLnBrk="0" hangingPunct="1"/>
                      <a:r>
                        <a:rPr lang="ru-RU" sz="1400" u="none" strike="noStrike" kern="1200" dirty="0">
                          <a:solidFill>
                            <a:schemeClr val="tx1"/>
                          </a:solidFill>
                          <a:effectLst/>
                          <a:latin typeface="+mn-lt"/>
                          <a:ea typeface="+mn-ea"/>
                          <a:cs typeface="+mn-cs"/>
                        </a:rPr>
                        <a:t>Лесное хозяйство</a:t>
                      </a:r>
                    </a:p>
                  </a:txBody>
                  <a:tcPr marL="36000" marR="36000" marT="0" marB="0" anchor="ctr"/>
                </a:tc>
                <a:tc>
                  <a:txBody>
                    <a:bodyPr/>
                    <a:lstStyle/>
                    <a:p>
                      <a:pPr algn="r" fontAlgn="b"/>
                      <a:r>
                        <a:rPr lang="ru-RU" sz="1400" b="0" i="0" u="none" strike="noStrike" dirty="0" smtClean="0">
                          <a:solidFill>
                            <a:schemeClr val="tx1"/>
                          </a:solidFill>
                          <a:effectLst/>
                          <a:latin typeface="+mn-lt"/>
                        </a:rPr>
                        <a:t>339,9</a:t>
                      </a:r>
                      <a:endParaRPr lang="ru-RU" sz="1400" b="0" i="0" u="none" strike="noStrike" dirty="0">
                        <a:solidFill>
                          <a:schemeClr val="tx1"/>
                        </a:solidFill>
                        <a:effectLst/>
                        <a:latin typeface="+mn-lt"/>
                      </a:endParaRPr>
                    </a:p>
                  </a:txBody>
                  <a:tcPr marL="36000" marR="36000" marT="0" marB="0" anchor="ctr"/>
                </a:tc>
              </a:tr>
              <a:tr h="440173">
                <a:tc>
                  <a:txBody>
                    <a:bodyPr/>
                    <a:lstStyle/>
                    <a:p>
                      <a:pPr marL="0" algn="l" defTabSz="685800" rtl="0" eaLnBrk="1" fontAlgn="ctr" latinLnBrk="0" hangingPunct="1"/>
                      <a:r>
                        <a:rPr lang="ru-RU" sz="1400" u="none" strike="noStrike" kern="1200" dirty="0">
                          <a:solidFill>
                            <a:schemeClr val="tx1"/>
                          </a:solidFill>
                          <a:effectLst/>
                          <a:latin typeface="+mn-lt"/>
                          <a:ea typeface="+mn-ea"/>
                          <a:cs typeface="+mn-cs"/>
                        </a:rPr>
                        <a:t>Транспорт</a:t>
                      </a:r>
                    </a:p>
                  </a:txBody>
                  <a:tcPr marL="36000" marR="36000" marT="0" marB="0" anchor="ctr"/>
                </a:tc>
                <a:tc>
                  <a:txBody>
                    <a:bodyPr/>
                    <a:lstStyle/>
                    <a:p>
                      <a:pPr algn="r" fontAlgn="b"/>
                      <a:r>
                        <a:rPr lang="ru-RU" sz="1400" b="0" i="0" u="none" strike="noStrike" dirty="0" smtClean="0">
                          <a:solidFill>
                            <a:schemeClr val="tx1"/>
                          </a:solidFill>
                          <a:effectLst/>
                          <a:latin typeface="+mn-lt"/>
                        </a:rPr>
                        <a:t>1 225,5</a:t>
                      </a:r>
                      <a:endParaRPr lang="ru-RU" sz="1400" b="0" i="0" u="none" strike="noStrike" dirty="0">
                        <a:solidFill>
                          <a:schemeClr val="tx1"/>
                        </a:solidFill>
                        <a:effectLst/>
                        <a:latin typeface="+mn-lt"/>
                      </a:endParaRPr>
                    </a:p>
                  </a:txBody>
                  <a:tcPr marL="36000" marR="36000" marT="0" marB="0" anchor="ctr"/>
                </a:tc>
              </a:tr>
              <a:tr h="364450">
                <a:tc>
                  <a:txBody>
                    <a:bodyPr/>
                    <a:lstStyle/>
                    <a:p>
                      <a:pPr marL="0" algn="l" defTabSz="685800" rtl="0" eaLnBrk="1" fontAlgn="ctr" latinLnBrk="0" hangingPunct="1"/>
                      <a:r>
                        <a:rPr lang="ru-RU" sz="1400" u="none" strike="noStrike" kern="1200" dirty="0">
                          <a:solidFill>
                            <a:schemeClr val="tx1"/>
                          </a:solidFill>
                          <a:effectLst/>
                          <a:latin typeface="+mn-lt"/>
                          <a:ea typeface="+mn-ea"/>
                          <a:cs typeface="+mn-cs"/>
                        </a:rPr>
                        <a:t>Дорожное хозяйство (дорожные фонды)</a:t>
                      </a:r>
                    </a:p>
                  </a:txBody>
                  <a:tcPr marL="36000" marR="36000" marT="0" marB="0" anchor="ctr"/>
                </a:tc>
                <a:tc>
                  <a:txBody>
                    <a:bodyPr/>
                    <a:lstStyle/>
                    <a:p>
                      <a:pPr algn="r" fontAlgn="b"/>
                      <a:r>
                        <a:rPr lang="ru-RU" sz="1400" b="0" i="0" u="none" strike="noStrike" dirty="0" smtClean="0">
                          <a:solidFill>
                            <a:schemeClr val="tx1"/>
                          </a:solidFill>
                          <a:effectLst/>
                          <a:latin typeface="+mn-lt"/>
                        </a:rPr>
                        <a:t>10 759,5</a:t>
                      </a:r>
                      <a:endParaRPr lang="ru-RU" sz="1400" b="0" i="0" u="none" strike="noStrike" dirty="0">
                        <a:solidFill>
                          <a:schemeClr val="tx1"/>
                        </a:solidFill>
                        <a:effectLst/>
                        <a:latin typeface="+mn-lt"/>
                      </a:endParaRPr>
                    </a:p>
                  </a:txBody>
                  <a:tcPr marL="36000" marR="36000" marT="0" marB="0" anchor="ctr"/>
                </a:tc>
              </a:tr>
              <a:tr h="364450">
                <a:tc>
                  <a:txBody>
                    <a:bodyPr/>
                    <a:lstStyle/>
                    <a:p>
                      <a:pPr marL="0" algn="l" defTabSz="685800" rtl="0" eaLnBrk="1" fontAlgn="b" latinLnBrk="0" hangingPunct="1"/>
                      <a:r>
                        <a:rPr lang="ru-RU" sz="1400" b="0" i="0" u="none" strike="noStrike" kern="1200" dirty="0">
                          <a:solidFill>
                            <a:schemeClr val="tx1"/>
                          </a:solidFill>
                          <a:effectLst/>
                          <a:latin typeface="+mn-lt"/>
                          <a:ea typeface="+mn-ea"/>
                          <a:cs typeface="+mn-cs"/>
                        </a:rPr>
                        <a:t>Связь и информатика</a:t>
                      </a:r>
                    </a:p>
                  </a:txBody>
                  <a:tcPr marL="36000" marR="36000" marT="0" marB="0" anchor="ctr"/>
                </a:tc>
                <a:tc>
                  <a:txBody>
                    <a:bodyPr/>
                    <a:lstStyle/>
                    <a:p>
                      <a:pPr algn="r" fontAlgn="b"/>
                      <a:r>
                        <a:rPr lang="ru-RU" sz="1400" b="0" i="0" u="none" strike="noStrike" dirty="0" smtClean="0">
                          <a:solidFill>
                            <a:schemeClr val="tx1"/>
                          </a:solidFill>
                          <a:effectLst/>
                          <a:latin typeface="+mn-lt"/>
                        </a:rPr>
                        <a:t>524,1</a:t>
                      </a:r>
                      <a:endParaRPr lang="ru-RU" sz="1400" b="0" i="0" u="none" strike="noStrike" dirty="0">
                        <a:solidFill>
                          <a:schemeClr val="tx1"/>
                        </a:solidFill>
                        <a:effectLst/>
                        <a:latin typeface="+mn-lt"/>
                      </a:endParaRPr>
                    </a:p>
                  </a:txBody>
                  <a:tcPr marL="36000" marR="36000" marT="0" marB="0" anchor="ctr"/>
                </a:tc>
              </a:tr>
              <a:tr h="364450">
                <a:tc>
                  <a:txBody>
                    <a:bodyPr/>
                    <a:lstStyle/>
                    <a:p>
                      <a:pPr marL="0" algn="l" defTabSz="685800" rtl="0" eaLnBrk="1" fontAlgn="b" latinLnBrk="0" hangingPunct="1"/>
                      <a:r>
                        <a:rPr lang="ru-RU" sz="1400" b="0" i="0" u="none" strike="noStrike" kern="1200" dirty="0">
                          <a:solidFill>
                            <a:schemeClr val="tx1"/>
                          </a:solidFill>
                          <a:effectLst/>
                          <a:latin typeface="+mn-lt"/>
                          <a:ea typeface="+mn-ea"/>
                          <a:cs typeface="+mn-cs"/>
                        </a:rPr>
                        <a:t>Жилищное хозяйство</a:t>
                      </a:r>
                    </a:p>
                  </a:txBody>
                  <a:tcPr marL="36000" marR="36000" marT="0" marB="0" anchor="ctr"/>
                </a:tc>
                <a:tc>
                  <a:txBody>
                    <a:bodyPr/>
                    <a:lstStyle/>
                    <a:p>
                      <a:pPr algn="r" fontAlgn="b"/>
                      <a:r>
                        <a:rPr lang="ru-RU" sz="1400" b="0" i="0" u="none" strike="noStrike" dirty="0" smtClean="0">
                          <a:solidFill>
                            <a:schemeClr val="tx1"/>
                          </a:solidFill>
                          <a:effectLst/>
                          <a:latin typeface="+mn-lt"/>
                        </a:rPr>
                        <a:t>1 027,8</a:t>
                      </a:r>
                      <a:endParaRPr lang="ru-RU" sz="1400" b="0" i="0" u="none" strike="noStrike" dirty="0">
                        <a:solidFill>
                          <a:schemeClr val="tx1"/>
                        </a:solidFill>
                        <a:effectLst/>
                        <a:latin typeface="+mn-lt"/>
                      </a:endParaRPr>
                    </a:p>
                  </a:txBody>
                  <a:tcPr marL="36000" marR="36000" marT="0" marB="0" anchor="ctr"/>
                </a:tc>
              </a:tr>
              <a:tr h="364450">
                <a:tc>
                  <a:txBody>
                    <a:bodyPr/>
                    <a:lstStyle/>
                    <a:p>
                      <a:pPr marL="0" algn="l" defTabSz="685800" rtl="0" eaLnBrk="1" fontAlgn="b" latinLnBrk="0" hangingPunct="1"/>
                      <a:r>
                        <a:rPr lang="ru-RU" sz="1400" b="0" i="0" u="none" strike="noStrike" kern="1200" dirty="0">
                          <a:solidFill>
                            <a:schemeClr val="tx1"/>
                          </a:solidFill>
                          <a:effectLst/>
                          <a:latin typeface="+mn-lt"/>
                          <a:ea typeface="+mn-ea"/>
                          <a:cs typeface="+mn-cs"/>
                        </a:rPr>
                        <a:t>Коммунальное хозяйство</a:t>
                      </a:r>
                    </a:p>
                  </a:txBody>
                  <a:tcPr marL="36000" marR="36000" marT="0" marB="0" anchor="ctr"/>
                </a:tc>
                <a:tc>
                  <a:txBody>
                    <a:bodyPr/>
                    <a:lstStyle/>
                    <a:p>
                      <a:pPr algn="r" fontAlgn="b"/>
                      <a:r>
                        <a:rPr lang="ru-RU" sz="1400" b="0" i="0" u="none" strike="noStrike" dirty="0" smtClean="0">
                          <a:solidFill>
                            <a:schemeClr val="tx1"/>
                          </a:solidFill>
                          <a:effectLst/>
                          <a:latin typeface="+mn-lt"/>
                        </a:rPr>
                        <a:t>1 779,2</a:t>
                      </a:r>
                      <a:endParaRPr lang="ru-RU" sz="1400" b="0" i="0" u="none" strike="noStrike" dirty="0">
                        <a:solidFill>
                          <a:schemeClr val="tx1"/>
                        </a:solidFill>
                        <a:effectLst/>
                        <a:latin typeface="+mn-lt"/>
                      </a:endParaRPr>
                    </a:p>
                  </a:txBody>
                  <a:tcPr marL="36000" marR="36000" marT="0" marB="0" anchor="ctr"/>
                </a:tc>
              </a:tr>
              <a:tr h="364450">
                <a:tc>
                  <a:txBody>
                    <a:bodyPr/>
                    <a:lstStyle/>
                    <a:p>
                      <a:pPr marL="0" algn="l" defTabSz="685800" rtl="0" eaLnBrk="1" fontAlgn="ctr" latinLnBrk="0" hangingPunct="1"/>
                      <a:r>
                        <a:rPr lang="ru-RU" sz="1400" u="none" strike="noStrike" kern="1200" dirty="0">
                          <a:solidFill>
                            <a:schemeClr val="tx1"/>
                          </a:solidFill>
                          <a:effectLst/>
                          <a:latin typeface="+mn-lt"/>
                          <a:ea typeface="+mn-ea"/>
                          <a:cs typeface="+mn-cs"/>
                        </a:rPr>
                        <a:t>Благоустройство</a:t>
                      </a:r>
                    </a:p>
                  </a:txBody>
                  <a:tcPr marL="36000" marR="36000" marT="0" marB="0" anchor="ctr"/>
                </a:tc>
                <a:tc>
                  <a:txBody>
                    <a:bodyPr/>
                    <a:lstStyle/>
                    <a:p>
                      <a:pPr algn="r" fontAlgn="b"/>
                      <a:r>
                        <a:rPr lang="ru-RU" sz="1400" b="0" i="0" u="none" strike="noStrike" dirty="0" smtClean="0">
                          <a:solidFill>
                            <a:schemeClr val="tx1"/>
                          </a:solidFill>
                          <a:effectLst/>
                          <a:latin typeface="+mn-lt"/>
                        </a:rPr>
                        <a:t>2 958,0</a:t>
                      </a:r>
                      <a:endParaRPr lang="ru-RU" sz="1400" b="0" i="0" u="none" strike="noStrike" dirty="0">
                        <a:solidFill>
                          <a:schemeClr val="tx1"/>
                        </a:solidFill>
                        <a:effectLst/>
                        <a:latin typeface="+mn-lt"/>
                      </a:endParaRPr>
                    </a:p>
                  </a:txBody>
                  <a:tcPr marL="36000" marR="36000" marT="0" marB="0" anchor="ctr"/>
                </a:tc>
              </a:tr>
              <a:tr h="439580">
                <a:tc>
                  <a:txBody>
                    <a:bodyPr/>
                    <a:lstStyle/>
                    <a:p>
                      <a:pPr marL="0" algn="l" defTabSz="685800" rtl="0" eaLnBrk="1" fontAlgn="ctr" latinLnBrk="0" hangingPunct="1"/>
                      <a:r>
                        <a:rPr lang="ru-RU" sz="1400" u="none" strike="noStrike" kern="1200" dirty="0">
                          <a:solidFill>
                            <a:schemeClr val="tx1"/>
                          </a:solidFill>
                          <a:effectLst/>
                          <a:latin typeface="+mn-lt"/>
                          <a:ea typeface="+mn-ea"/>
                          <a:cs typeface="+mn-cs"/>
                        </a:rPr>
                        <a:t>Охрана объектов растительного и животного мира и среды их обитания</a:t>
                      </a:r>
                    </a:p>
                  </a:txBody>
                  <a:tcPr marL="36000" marR="36000" marT="0" marB="0" anchor="ctr"/>
                </a:tc>
                <a:tc>
                  <a:txBody>
                    <a:bodyPr/>
                    <a:lstStyle/>
                    <a:p>
                      <a:pPr algn="r" fontAlgn="b"/>
                      <a:r>
                        <a:rPr lang="ru-RU" sz="1400" b="0" i="0" u="none" strike="noStrike" dirty="0" smtClean="0">
                          <a:solidFill>
                            <a:schemeClr val="tx1"/>
                          </a:solidFill>
                          <a:effectLst/>
                          <a:latin typeface="+mn-lt"/>
                        </a:rPr>
                        <a:t>65,6</a:t>
                      </a:r>
                      <a:endParaRPr lang="ru-RU" sz="1400" b="0" i="0" u="none" strike="noStrike" dirty="0">
                        <a:solidFill>
                          <a:schemeClr val="tx1"/>
                        </a:solidFill>
                        <a:effectLst/>
                        <a:latin typeface="+mn-lt"/>
                      </a:endParaRPr>
                    </a:p>
                  </a:txBody>
                  <a:tcPr marL="36000" marR="36000" marT="0" marB="0" anchor="ctr"/>
                </a:tc>
              </a:tr>
              <a:tr h="434340">
                <a:tc>
                  <a:txBody>
                    <a:bodyPr/>
                    <a:lstStyle/>
                    <a:p>
                      <a:pPr marL="0" algn="l" defTabSz="685800" rtl="0" eaLnBrk="1" fontAlgn="ctr" latinLnBrk="0" hangingPunct="1"/>
                      <a:r>
                        <a:rPr lang="ru-RU" sz="1400" u="none" strike="noStrike" kern="1200" dirty="0">
                          <a:solidFill>
                            <a:schemeClr val="tx1"/>
                          </a:solidFill>
                          <a:effectLst/>
                          <a:latin typeface="+mn-lt"/>
                          <a:ea typeface="+mn-ea"/>
                          <a:cs typeface="+mn-cs"/>
                        </a:rPr>
                        <a:t>Дошкольное образование</a:t>
                      </a:r>
                    </a:p>
                  </a:txBody>
                  <a:tcPr marL="36000" marR="36000" marT="0" marB="0" anchor="ctr"/>
                </a:tc>
                <a:tc>
                  <a:txBody>
                    <a:bodyPr/>
                    <a:lstStyle/>
                    <a:p>
                      <a:pPr algn="r" fontAlgn="b"/>
                      <a:r>
                        <a:rPr lang="ru-RU" sz="1400" b="0" i="0" u="none" strike="noStrike" dirty="0" smtClean="0">
                          <a:solidFill>
                            <a:schemeClr val="tx1"/>
                          </a:solidFill>
                          <a:effectLst/>
                          <a:latin typeface="+mn-lt"/>
                        </a:rPr>
                        <a:t>7 054,0</a:t>
                      </a:r>
                      <a:endParaRPr lang="ru-RU" sz="1400" b="0" i="0" u="none" strike="noStrike" dirty="0">
                        <a:solidFill>
                          <a:schemeClr val="tx1"/>
                        </a:solidFill>
                        <a:effectLst/>
                        <a:latin typeface="+mn-lt"/>
                      </a:endParaRPr>
                    </a:p>
                  </a:txBody>
                  <a:tcPr marL="36000" marR="36000" marT="0" marB="0" anchor="ctr"/>
                </a:tc>
              </a:tr>
              <a:tr h="364450">
                <a:tc>
                  <a:txBody>
                    <a:bodyPr/>
                    <a:lstStyle/>
                    <a:p>
                      <a:pPr marL="0" algn="l" defTabSz="685800" rtl="0" eaLnBrk="1" fontAlgn="ctr" latinLnBrk="0" hangingPunct="1"/>
                      <a:r>
                        <a:rPr lang="ru-RU" sz="1400" u="none" strike="noStrike" kern="1200" dirty="0">
                          <a:solidFill>
                            <a:schemeClr val="tx1"/>
                          </a:solidFill>
                          <a:effectLst/>
                          <a:latin typeface="+mn-lt"/>
                          <a:ea typeface="+mn-ea"/>
                          <a:cs typeface="+mn-cs"/>
                        </a:rPr>
                        <a:t>Общее образование</a:t>
                      </a:r>
                    </a:p>
                  </a:txBody>
                  <a:tcPr marL="36000" marR="36000" marT="0" marB="0" anchor="ctr"/>
                </a:tc>
                <a:tc>
                  <a:txBody>
                    <a:bodyPr/>
                    <a:lstStyle/>
                    <a:p>
                      <a:pPr algn="r" fontAlgn="b"/>
                      <a:r>
                        <a:rPr lang="ru-RU" sz="1400" b="0" i="0" u="none" strike="noStrike" dirty="0" smtClean="0">
                          <a:solidFill>
                            <a:schemeClr val="tx1"/>
                          </a:solidFill>
                          <a:effectLst/>
                          <a:latin typeface="+mn-lt"/>
                        </a:rPr>
                        <a:t>12</a:t>
                      </a:r>
                      <a:r>
                        <a:rPr lang="ru-RU" sz="1400" b="0" i="0" u="none" strike="noStrike" baseline="0" dirty="0" smtClean="0">
                          <a:solidFill>
                            <a:schemeClr val="tx1"/>
                          </a:solidFill>
                          <a:effectLst/>
                          <a:latin typeface="+mn-lt"/>
                        </a:rPr>
                        <a:t> 524,6</a:t>
                      </a:r>
                      <a:endParaRPr lang="ru-RU" sz="1400" b="0" i="0" u="none" strike="noStrike" dirty="0">
                        <a:solidFill>
                          <a:schemeClr val="tx1"/>
                        </a:solidFill>
                        <a:effectLst/>
                        <a:latin typeface="+mn-lt"/>
                      </a:endParaRPr>
                    </a:p>
                  </a:txBody>
                  <a:tcPr marL="36000" marR="36000" marT="0" marB="0" anchor="ctr"/>
                </a:tc>
              </a:tr>
              <a:tr h="364450">
                <a:tc>
                  <a:txBody>
                    <a:bodyPr/>
                    <a:lstStyle/>
                    <a:p>
                      <a:pPr marL="0" algn="l" defTabSz="685800" rtl="0" eaLnBrk="1" fontAlgn="ctr" latinLnBrk="0" hangingPunct="1"/>
                      <a:r>
                        <a:rPr lang="ru-RU" sz="1400" u="none" strike="noStrike" kern="1200" dirty="0">
                          <a:solidFill>
                            <a:schemeClr val="tx1"/>
                          </a:solidFill>
                          <a:effectLst/>
                          <a:latin typeface="+mn-lt"/>
                          <a:ea typeface="+mn-ea"/>
                          <a:cs typeface="+mn-cs"/>
                        </a:rPr>
                        <a:t>Среднее профессиональное образование</a:t>
                      </a:r>
                    </a:p>
                  </a:txBody>
                  <a:tcPr marL="36000" marR="36000" marT="0" marB="0" anchor="ctr"/>
                </a:tc>
                <a:tc>
                  <a:txBody>
                    <a:bodyPr/>
                    <a:lstStyle/>
                    <a:p>
                      <a:pPr algn="r" fontAlgn="b"/>
                      <a:r>
                        <a:rPr lang="ru-RU" sz="1400" b="0" i="0" u="none" strike="noStrike" dirty="0" smtClean="0">
                          <a:solidFill>
                            <a:schemeClr val="tx1"/>
                          </a:solidFill>
                          <a:effectLst/>
                          <a:latin typeface="+mn-lt"/>
                        </a:rPr>
                        <a:t>1 830,5</a:t>
                      </a:r>
                      <a:endParaRPr lang="ru-RU" sz="1400" b="0" i="0" u="none" strike="noStrike" dirty="0">
                        <a:solidFill>
                          <a:schemeClr val="tx1"/>
                        </a:solidFill>
                        <a:effectLst/>
                        <a:latin typeface="+mn-lt"/>
                      </a:endParaRPr>
                    </a:p>
                  </a:txBody>
                  <a:tcPr marL="36000" marR="36000" marT="0" marB="0" anchor="ctr"/>
                </a:tc>
              </a:tr>
              <a:tr h="506017">
                <a:tc>
                  <a:txBody>
                    <a:bodyPr/>
                    <a:lstStyle/>
                    <a:p>
                      <a:pPr marL="0" algn="l" defTabSz="685800" rtl="0" eaLnBrk="1" fontAlgn="ctr" latinLnBrk="0" hangingPunct="1"/>
                      <a:r>
                        <a:rPr lang="ru-RU" sz="1400" u="none" strike="noStrike" kern="1200" dirty="0">
                          <a:solidFill>
                            <a:schemeClr val="tx1"/>
                          </a:solidFill>
                          <a:effectLst/>
                          <a:latin typeface="+mn-lt"/>
                          <a:ea typeface="+mn-ea"/>
                          <a:cs typeface="+mn-cs"/>
                        </a:rPr>
                        <a:t>Молодежная политика и оздоровление детей</a:t>
                      </a:r>
                    </a:p>
                  </a:txBody>
                  <a:tcPr marL="36000" marR="36000" marT="0" marB="0" anchor="ctr"/>
                </a:tc>
                <a:tc>
                  <a:txBody>
                    <a:bodyPr/>
                    <a:lstStyle/>
                    <a:p>
                      <a:pPr algn="r" fontAlgn="b"/>
                      <a:r>
                        <a:rPr lang="ru-RU" sz="1400" b="0" i="0" u="none" strike="noStrike" dirty="0" smtClean="0">
                          <a:solidFill>
                            <a:schemeClr val="tx1"/>
                          </a:solidFill>
                          <a:effectLst/>
                          <a:latin typeface="+mn-lt"/>
                        </a:rPr>
                        <a:t>1 602,1</a:t>
                      </a:r>
                      <a:endParaRPr lang="ru-RU" sz="1400" b="0" i="0" u="none" strike="noStrike" dirty="0">
                        <a:solidFill>
                          <a:schemeClr val="tx1"/>
                        </a:solidFill>
                        <a:effectLst/>
                        <a:latin typeface="+mn-lt"/>
                      </a:endParaRPr>
                    </a:p>
                  </a:txBody>
                  <a:tcPr marL="36000" marR="36000" marT="0" marB="0" anchor="ct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3231547020"/>
              </p:ext>
            </p:extLst>
          </p:nvPr>
        </p:nvGraphicFramePr>
        <p:xfrm>
          <a:off x="4886325" y="577215"/>
          <a:ext cx="4138614" cy="4269105"/>
        </p:xfrm>
        <a:graphic>
          <a:graphicData uri="http://schemas.openxmlformats.org/drawingml/2006/table">
            <a:tbl>
              <a:tblPr>
                <a:tableStyleId>{E8B1032C-EA38-4F05-BA0D-38AFFFC7BED3}</a:tableStyleId>
              </a:tblPr>
              <a:tblGrid>
                <a:gridCol w="3143004"/>
                <a:gridCol w="995610"/>
              </a:tblGrid>
              <a:tr h="367665">
                <a:tc>
                  <a:txBody>
                    <a:bodyPr/>
                    <a:lstStyle/>
                    <a:p>
                      <a:pPr algn="l" fontAlgn="ctr"/>
                      <a:r>
                        <a:rPr lang="ru-RU" sz="1400" u="none" strike="noStrike" dirty="0">
                          <a:effectLst/>
                        </a:rPr>
                        <a:t>Культура </a:t>
                      </a:r>
                      <a:endParaRPr lang="ru-RU" sz="1400" b="0" i="0" u="none" strike="noStrike" dirty="0">
                        <a:solidFill>
                          <a:srgbClr val="000000"/>
                        </a:solidFill>
                        <a:effectLst/>
                        <a:latin typeface="+mn-lt"/>
                      </a:endParaRPr>
                    </a:p>
                  </a:txBody>
                  <a:tcPr marL="36000" marR="36000" marT="0" marB="0" anchor="ctr"/>
                </a:tc>
                <a:tc>
                  <a:txBody>
                    <a:bodyPr/>
                    <a:lstStyle/>
                    <a:p>
                      <a:pPr algn="r" fontAlgn="b"/>
                      <a:r>
                        <a:rPr lang="ru-RU" sz="1400" b="0" i="0" u="none" strike="noStrike" dirty="0" smtClean="0">
                          <a:solidFill>
                            <a:schemeClr val="tx1"/>
                          </a:solidFill>
                          <a:effectLst/>
                          <a:latin typeface="+mn-lt"/>
                        </a:rPr>
                        <a:t>4 381,0</a:t>
                      </a:r>
                      <a:endParaRPr lang="ru-RU" sz="1400" b="0" i="0" u="none" strike="noStrike" dirty="0">
                        <a:solidFill>
                          <a:schemeClr val="tx1"/>
                        </a:solidFill>
                        <a:effectLst/>
                        <a:latin typeface="+mn-lt"/>
                      </a:endParaRPr>
                    </a:p>
                  </a:txBody>
                  <a:tcPr marL="36000" marR="36000" marT="0" marB="0" anchor="ctr"/>
                </a:tc>
              </a:tr>
              <a:tr h="373380">
                <a:tc>
                  <a:txBody>
                    <a:bodyPr/>
                    <a:lstStyle/>
                    <a:p>
                      <a:pPr algn="l" fontAlgn="ctr"/>
                      <a:r>
                        <a:rPr lang="ru-RU" sz="1400" u="none" strike="noStrike" dirty="0">
                          <a:effectLst/>
                        </a:rPr>
                        <a:t>Стационарная медицинская помощь</a:t>
                      </a:r>
                      <a:endParaRPr lang="ru-RU" sz="1400" b="0" i="0" u="none" strike="noStrike" dirty="0">
                        <a:solidFill>
                          <a:srgbClr val="000000"/>
                        </a:solidFill>
                        <a:effectLst/>
                        <a:latin typeface="+mn-lt"/>
                      </a:endParaRPr>
                    </a:p>
                  </a:txBody>
                  <a:tcPr marL="36000" marR="36000" marT="0" marB="0" anchor="ctr"/>
                </a:tc>
                <a:tc>
                  <a:txBody>
                    <a:bodyPr/>
                    <a:lstStyle/>
                    <a:p>
                      <a:pPr algn="r" fontAlgn="b"/>
                      <a:r>
                        <a:rPr lang="ru-RU" sz="1400" b="0" i="0" u="none" strike="noStrike" dirty="0" smtClean="0">
                          <a:solidFill>
                            <a:schemeClr val="tx1"/>
                          </a:solidFill>
                          <a:effectLst/>
                          <a:latin typeface="+mn-lt"/>
                        </a:rPr>
                        <a:t>2 744,2</a:t>
                      </a:r>
                      <a:endParaRPr lang="ru-RU" sz="1400" b="0" i="0" u="none" strike="noStrike" dirty="0">
                        <a:solidFill>
                          <a:schemeClr val="tx1"/>
                        </a:solidFill>
                        <a:effectLst/>
                        <a:latin typeface="+mn-lt"/>
                      </a:endParaRPr>
                    </a:p>
                  </a:txBody>
                  <a:tcPr marL="36000" marR="36000" marT="0" marB="0" anchor="ctr"/>
                </a:tc>
              </a:tr>
              <a:tr h="342900">
                <a:tc>
                  <a:txBody>
                    <a:bodyPr/>
                    <a:lstStyle/>
                    <a:p>
                      <a:pPr algn="l" fontAlgn="ctr"/>
                      <a:r>
                        <a:rPr lang="ru-RU" sz="1400" u="none" strike="noStrike" dirty="0">
                          <a:effectLst/>
                        </a:rPr>
                        <a:t>Амбулаторная помощь</a:t>
                      </a:r>
                      <a:endParaRPr lang="ru-RU" sz="1400" b="0" i="0" u="none" strike="noStrike" dirty="0">
                        <a:solidFill>
                          <a:srgbClr val="000000"/>
                        </a:solidFill>
                        <a:effectLst/>
                        <a:latin typeface="+mn-lt"/>
                      </a:endParaRPr>
                    </a:p>
                  </a:txBody>
                  <a:tcPr marL="36000" marR="36000" marT="0" marB="0" anchor="ctr"/>
                </a:tc>
                <a:tc>
                  <a:txBody>
                    <a:bodyPr/>
                    <a:lstStyle/>
                    <a:p>
                      <a:pPr algn="r" fontAlgn="b"/>
                      <a:r>
                        <a:rPr lang="ru-RU" sz="1400" b="0" i="0" u="none" strike="noStrike" dirty="0" smtClean="0">
                          <a:solidFill>
                            <a:schemeClr val="tx1"/>
                          </a:solidFill>
                          <a:effectLst/>
                          <a:latin typeface="+mn-lt"/>
                        </a:rPr>
                        <a:t>749,7</a:t>
                      </a:r>
                      <a:endParaRPr lang="ru-RU" sz="1400" b="0" i="0" u="none" strike="noStrike" dirty="0">
                        <a:solidFill>
                          <a:schemeClr val="tx1"/>
                        </a:solidFill>
                        <a:effectLst/>
                        <a:latin typeface="+mn-lt"/>
                      </a:endParaRPr>
                    </a:p>
                  </a:txBody>
                  <a:tcPr marL="36000" marR="36000" marT="0" marB="0" anchor="ctr"/>
                </a:tc>
              </a:tr>
              <a:tr h="358140">
                <a:tc>
                  <a:txBody>
                    <a:bodyPr/>
                    <a:lstStyle/>
                    <a:p>
                      <a:pPr algn="l" fontAlgn="ctr"/>
                      <a:r>
                        <a:rPr lang="ru-RU" sz="1400" u="none" strike="noStrike" dirty="0">
                          <a:effectLst/>
                        </a:rPr>
                        <a:t>Социальное обслуживание населения </a:t>
                      </a:r>
                      <a:endParaRPr lang="ru-RU" sz="1400" b="0" i="0" u="none" strike="noStrike" dirty="0">
                        <a:solidFill>
                          <a:srgbClr val="000000"/>
                        </a:solidFill>
                        <a:effectLst/>
                        <a:latin typeface="+mn-lt"/>
                      </a:endParaRPr>
                    </a:p>
                  </a:txBody>
                  <a:tcPr marL="36000" marR="36000" marT="0" marB="0" anchor="ctr"/>
                </a:tc>
                <a:tc>
                  <a:txBody>
                    <a:bodyPr/>
                    <a:lstStyle/>
                    <a:p>
                      <a:pPr algn="r" fontAlgn="b"/>
                      <a:r>
                        <a:rPr lang="ru-RU" sz="1400" b="0" i="0" u="none" strike="noStrike" dirty="0" smtClean="0">
                          <a:solidFill>
                            <a:schemeClr val="tx1"/>
                          </a:solidFill>
                          <a:effectLst/>
                          <a:latin typeface="+mn-lt"/>
                        </a:rPr>
                        <a:t>1 208,6</a:t>
                      </a:r>
                      <a:endParaRPr lang="ru-RU" sz="1400" b="0" i="0" u="none" strike="noStrike" dirty="0">
                        <a:solidFill>
                          <a:schemeClr val="tx1"/>
                        </a:solidFill>
                        <a:effectLst/>
                        <a:latin typeface="+mn-lt"/>
                      </a:endParaRPr>
                    </a:p>
                  </a:txBody>
                  <a:tcPr marL="36000" marR="36000" marT="0" marB="0" anchor="ctr"/>
                </a:tc>
              </a:tr>
              <a:tr h="457200">
                <a:tc>
                  <a:txBody>
                    <a:bodyPr/>
                    <a:lstStyle/>
                    <a:p>
                      <a:pPr algn="l" fontAlgn="ctr"/>
                      <a:r>
                        <a:rPr lang="ru-RU" sz="1400" u="none" strike="noStrike" dirty="0">
                          <a:effectLst/>
                        </a:rPr>
                        <a:t>Социальное обеспечение населения</a:t>
                      </a:r>
                      <a:endParaRPr lang="ru-RU" sz="1400" b="0" i="0" u="none" strike="noStrike" dirty="0">
                        <a:solidFill>
                          <a:srgbClr val="000000"/>
                        </a:solidFill>
                        <a:effectLst/>
                        <a:latin typeface="+mn-lt"/>
                      </a:endParaRPr>
                    </a:p>
                  </a:txBody>
                  <a:tcPr marL="36000" marR="36000" marT="0" marB="0" anchor="ctr"/>
                </a:tc>
                <a:tc>
                  <a:txBody>
                    <a:bodyPr/>
                    <a:lstStyle/>
                    <a:p>
                      <a:pPr algn="r" fontAlgn="b"/>
                      <a:r>
                        <a:rPr lang="ru-RU" sz="1400" b="0" i="0" u="none" strike="noStrike" dirty="0" smtClean="0">
                          <a:solidFill>
                            <a:schemeClr val="tx1"/>
                          </a:solidFill>
                          <a:effectLst/>
                          <a:latin typeface="+mn-lt"/>
                        </a:rPr>
                        <a:t>7 911,3</a:t>
                      </a:r>
                      <a:endParaRPr lang="ru-RU" sz="1400" b="0" i="0" u="none" strike="noStrike" dirty="0">
                        <a:solidFill>
                          <a:schemeClr val="tx1"/>
                        </a:solidFill>
                        <a:effectLst/>
                        <a:latin typeface="+mn-lt"/>
                      </a:endParaRPr>
                    </a:p>
                  </a:txBody>
                  <a:tcPr marL="36000" marR="36000" marT="0" marB="0" anchor="ctr"/>
                </a:tc>
              </a:tr>
              <a:tr h="358140">
                <a:tc>
                  <a:txBody>
                    <a:bodyPr/>
                    <a:lstStyle/>
                    <a:p>
                      <a:pPr algn="l" fontAlgn="ctr"/>
                      <a:r>
                        <a:rPr lang="ru-RU" sz="1400" u="none" strike="noStrike" dirty="0">
                          <a:effectLst/>
                        </a:rPr>
                        <a:t>Охрана семьи и детства</a:t>
                      </a:r>
                      <a:endParaRPr lang="ru-RU" sz="1400" b="0" i="0" u="none" strike="noStrike" dirty="0">
                        <a:solidFill>
                          <a:srgbClr val="000000"/>
                        </a:solidFill>
                        <a:effectLst/>
                        <a:latin typeface="+mn-lt"/>
                      </a:endParaRPr>
                    </a:p>
                  </a:txBody>
                  <a:tcPr marL="36000" marR="36000" marT="0" marB="0" anchor="ctr"/>
                </a:tc>
                <a:tc>
                  <a:txBody>
                    <a:bodyPr/>
                    <a:lstStyle/>
                    <a:p>
                      <a:pPr algn="r" fontAlgn="b"/>
                      <a:r>
                        <a:rPr lang="ru-RU" sz="1400" b="0" i="0" u="none" strike="noStrike" dirty="0" smtClean="0">
                          <a:solidFill>
                            <a:schemeClr val="tx1"/>
                          </a:solidFill>
                          <a:effectLst/>
                          <a:latin typeface="+mn-lt"/>
                        </a:rPr>
                        <a:t>3 278,9</a:t>
                      </a:r>
                      <a:endParaRPr lang="ru-RU" sz="1400" b="0" i="0" u="none" strike="noStrike" dirty="0">
                        <a:solidFill>
                          <a:schemeClr val="tx1"/>
                        </a:solidFill>
                        <a:effectLst/>
                        <a:latin typeface="+mn-lt"/>
                      </a:endParaRPr>
                    </a:p>
                  </a:txBody>
                  <a:tcPr marL="36000" marR="36000" marT="0" marB="0" anchor="ctr"/>
                </a:tc>
              </a:tr>
              <a:tr h="350520">
                <a:tc>
                  <a:txBody>
                    <a:bodyPr/>
                    <a:lstStyle/>
                    <a:p>
                      <a:pPr algn="l" fontAlgn="ctr"/>
                      <a:r>
                        <a:rPr lang="ru-RU" sz="1400" u="none" strike="noStrike" dirty="0">
                          <a:effectLst/>
                        </a:rPr>
                        <a:t>Физическая культура </a:t>
                      </a:r>
                      <a:endParaRPr lang="ru-RU" sz="1400" b="0" i="0" u="none" strike="noStrike" dirty="0">
                        <a:solidFill>
                          <a:srgbClr val="000000"/>
                        </a:solidFill>
                        <a:effectLst/>
                        <a:latin typeface="+mn-lt"/>
                      </a:endParaRPr>
                    </a:p>
                  </a:txBody>
                  <a:tcPr marL="36000" marR="36000" marT="0" marB="0" anchor="ctr"/>
                </a:tc>
                <a:tc>
                  <a:txBody>
                    <a:bodyPr/>
                    <a:lstStyle/>
                    <a:p>
                      <a:pPr algn="r" fontAlgn="b"/>
                      <a:r>
                        <a:rPr lang="ru-RU" sz="1400" b="0" i="0" u="none" strike="noStrike" dirty="0" smtClean="0">
                          <a:solidFill>
                            <a:schemeClr val="tx1"/>
                          </a:solidFill>
                          <a:effectLst/>
                          <a:latin typeface="+mn-lt"/>
                        </a:rPr>
                        <a:t>2 753,2</a:t>
                      </a:r>
                      <a:endParaRPr lang="ru-RU" sz="1400" b="0" i="0" u="none" strike="noStrike" dirty="0">
                        <a:solidFill>
                          <a:schemeClr val="tx1"/>
                        </a:solidFill>
                        <a:effectLst/>
                        <a:latin typeface="+mn-lt"/>
                      </a:endParaRPr>
                    </a:p>
                  </a:txBody>
                  <a:tcPr marL="36000" marR="36000" marT="0" marB="0" anchor="ctr"/>
                </a:tc>
              </a:tr>
              <a:tr h="373380">
                <a:tc>
                  <a:txBody>
                    <a:bodyPr/>
                    <a:lstStyle/>
                    <a:p>
                      <a:pPr algn="l" fontAlgn="ctr"/>
                      <a:r>
                        <a:rPr lang="ru-RU" sz="1400" u="none" strike="noStrike" dirty="0">
                          <a:effectLst/>
                        </a:rPr>
                        <a:t>Массовый спорт</a:t>
                      </a:r>
                      <a:endParaRPr lang="ru-RU" sz="1400" b="0" i="0" u="none" strike="noStrike" dirty="0">
                        <a:solidFill>
                          <a:srgbClr val="000000"/>
                        </a:solidFill>
                        <a:effectLst/>
                        <a:latin typeface="+mn-lt"/>
                      </a:endParaRPr>
                    </a:p>
                  </a:txBody>
                  <a:tcPr marL="36000" marR="36000" marT="0" marB="0" anchor="ctr"/>
                </a:tc>
                <a:tc>
                  <a:txBody>
                    <a:bodyPr/>
                    <a:lstStyle/>
                    <a:p>
                      <a:pPr algn="r" fontAlgn="b"/>
                      <a:r>
                        <a:rPr lang="ru-RU" sz="1400" b="0" i="0" u="none" strike="noStrike" dirty="0" smtClean="0">
                          <a:solidFill>
                            <a:schemeClr val="tx1"/>
                          </a:solidFill>
                          <a:effectLst/>
                          <a:latin typeface="+mn-lt"/>
                        </a:rPr>
                        <a:t>372,4</a:t>
                      </a:r>
                      <a:endParaRPr lang="ru-RU" sz="1400" b="0" i="0" u="none" strike="noStrike" dirty="0">
                        <a:solidFill>
                          <a:schemeClr val="tx1"/>
                        </a:solidFill>
                        <a:effectLst/>
                        <a:latin typeface="+mn-lt"/>
                      </a:endParaRPr>
                    </a:p>
                  </a:txBody>
                  <a:tcPr marL="36000" marR="36000" marT="0" marB="0" anchor="ctr"/>
                </a:tc>
              </a:tr>
              <a:tr h="350520">
                <a:tc>
                  <a:txBody>
                    <a:bodyPr/>
                    <a:lstStyle/>
                    <a:p>
                      <a:pPr algn="l" fontAlgn="ctr"/>
                      <a:r>
                        <a:rPr lang="ru-RU" sz="1400" u="none" strike="noStrike" dirty="0">
                          <a:effectLst/>
                        </a:rPr>
                        <a:t>Спорт высших достижений</a:t>
                      </a:r>
                      <a:endParaRPr lang="ru-RU" sz="1400" b="0" i="0" u="none" strike="noStrike" dirty="0">
                        <a:solidFill>
                          <a:srgbClr val="000000"/>
                        </a:solidFill>
                        <a:effectLst/>
                        <a:latin typeface="+mn-lt"/>
                      </a:endParaRPr>
                    </a:p>
                  </a:txBody>
                  <a:tcPr marL="36000" marR="36000" marT="0" marB="0" anchor="ctr"/>
                </a:tc>
                <a:tc>
                  <a:txBody>
                    <a:bodyPr/>
                    <a:lstStyle/>
                    <a:p>
                      <a:pPr algn="r" fontAlgn="b"/>
                      <a:r>
                        <a:rPr lang="ru-RU" sz="1400" b="0" i="0" u="none" strike="noStrike" dirty="0" smtClean="0">
                          <a:solidFill>
                            <a:schemeClr val="tx1"/>
                          </a:solidFill>
                          <a:effectLst/>
                          <a:latin typeface="+mn-lt"/>
                        </a:rPr>
                        <a:t>295,4</a:t>
                      </a:r>
                      <a:endParaRPr lang="ru-RU" sz="1400" b="0" i="0" u="none" strike="noStrike" dirty="0">
                        <a:solidFill>
                          <a:schemeClr val="tx1"/>
                        </a:solidFill>
                        <a:effectLst/>
                        <a:latin typeface="+mn-lt"/>
                      </a:endParaRPr>
                    </a:p>
                  </a:txBody>
                  <a:tcPr marL="36000" marR="36000" marT="0" marB="0" anchor="ctr"/>
                </a:tc>
              </a:tr>
              <a:tr h="441960">
                <a:tc>
                  <a:txBody>
                    <a:bodyPr/>
                    <a:lstStyle/>
                    <a:p>
                      <a:pPr algn="l" fontAlgn="ctr"/>
                      <a:r>
                        <a:rPr lang="ru-RU" sz="1400" u="none" strike="noStrike" dirty="0">
                          <a:effectLst/>
                        </a:rPr>
                        <a:t>Телевидение и радиовещание</a:t>
                      </a:r>
                      <a:endParaRPr lang="ru-RU" sz="1400" b="0" i="0" u="none" strike="noStrike" dirty="0">
                        <a:solidFill>
                          <a:srgbClr val="000000"/>
                        </a:solidFill>
                        <a:effectLst/>
                        <a:latin typeface="+mn-lt"/>
                      </a:endParaRPr>
                    </a:p>
                  </a:txBody>
                  <a:tcPr marL="36000" marR="36000" marT="0" marB="0" anchor="ctr"/>
                </a:tc>
                <a:tc>
                  <a:txBody>
                    <a:bodyPr/>
                    <a:lstStyle/>
                    <a:p>
                      <a:pPr algn="r" fontAlgn="b"/>
                      <a:r>
                        <a:rPr lang="ru-RU" sz="1400" b="0" i="0" u="none" strike="noStrike" dirty="0" smtClean="0">
                          <a:solidFill>
                            <a:schemeClr val="tx1"/>
                          </a:solidFill>
                          <a:effectLst/>
                          <a:latin typeface="+mn-lt"/>
                        </a:rPr>
                        <a:t>268,4</a:t>
                      </a:r>
                      <a:endParaRPr lang="ru-RU" sz="1400" b="0" i="0" u="none" strike="noStrike" dirty="0">
                        <a:solidFill>
                          <a:schemeClr val="tx1"/>
                        </a:solidFill>
                        <a:effectLst/>
                        <a:latin typeface="+mn-lt"/>
                      </a:endParaRPr>
                    </a:p>
                  </a:txBody>
                  <a:tcPr marL="36000" marR="36000" marT="0" marB="0" anchor="ctr"/>
                </a:tc>
              </a:tr>
              <a:tr h="388620">
                <a:tc>
                  <a:txBody>
                    <a:bodyPr/>
                    <a:lstStyle/>
                    <a:p>
                      <a:pPr algn="l" fontAlgn="ctr"/>
                      <a:r>
                        <a:rPr lang="ru-RU" sz="1400" u="none" strike="noStrike" dirty="0">
                          <a:effectLst/>
                        </a:rPr>
                        <a:t>Периодическая печать и издательства</a:t>
                      </a:r>
                      <a:endParaRPr lang="ru-RU" sz="1400" b="0" i="0" u="none" strike="noStrike" dirty="0">
                        <a:solidFill>
                          <a:srgbClr val="000000"/>
                        </a:solidFill>
                        <a:effectLst/>
                        <a:latin typeface="+mn-lt"/>
                      </a:endParaRPr>
                    </a:p>
                  </a:txBody>
                  <a:tcPr marL="36000" marR="36000" marT="0" marB="0" anchor="ctr"/>
                </a:tc>
                <a:tc>
                  <a:txBody>
                    <a:bodyPr/>
                    <a:lstStyle/>
                    <a:p>
                      <a:pPr algn="r" fontAlgn="b"/>
                      <a:r>
                        <a:rPr lang="ru-RU" sz="1400" b="0" i="0" u="none" strike="noStrike" dirty="0" smtClean="0">
                          <a:solidFill>
                            <a:schemeClr val="tx1"/>
                          </a:solidFill>
                          <a:effectLst/>
                          <a:latin typeface="+mn-lt"/>
                        </a:rPr>
                        <a:t>187,6</a:t>
                      </a:r>
                      <a:endParaRPr lang="ru-RU" sz="1400" b="0" i="0" u="none" strike="noStrike" dirty="0">
                        <a:solidFill>
                          <a:schemeClr val="tx1"/>
                        </a:solidFill>
                        <a:effectLst/>
                        <a:latin typeface="+mn-lt"/>
                      </a:endParaRPr>
                    </a:p>
                  </a:txBody>
                  <a:tcPr marL="36000" marR="36000" marT="0" marB="0" anchor="ctr"/>
                </a:tc>
              </a:tr>
            </a:tbl>
          </a:graphicData>
        </a:graphic>
      </p:graphicFrame>
    </p:spTree>
    <p:extLst>
      <p:ext uri="{BB962C8B-B14F-4D97-AF65-F5344CB8AC3E}">
        <p14:creationId xmlns:p14="http://schemas.microsoft.com/office/powerpoint/2010/main" val="42634977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537693" y="134738"/>
            <a:ext cx="7943850" cy="698063"/>
          </a:xfrm>
          <a:prstGeom prst="roundRect">
            <a:avLst/>
          </a:prstGeom>
        </p:spPr>
        <p:style>
          <a:lnRef idx="1">
            <a:schemeClr val="dk1"/>
          </a:lnRef>
          <a:fillRef idx="2">
            <a:schemeClr val="dk1"/>
          </a:fillRef>
          <a:effectRef idx="1">
            <a:schemeClr val="dk1"/>
          </a:effectRef>
          <a:fontRef idx="minor">
            <a:schemeClr val="dk1"/>
          </a:fontRef>
        </p:style>
        <p:txBody>
          <a:bodyPr wrap="square">
            <a:spAutoFit/>
          </a:bodyPr>
          <a:lstStyle/>
          <a:p>
            <a:pPr lvl="0" algn="ctr" eaLnBrk="0" fontAlgn="base" hangingPunct="0">
              <a:lnSpc>
                <a:spcPts val="1400"/>
              </a:lnSpc>
              <a:spcBef>
                <a:spcPct val="0"/>
              </a:spcBef>
              <a:spcAft>
                <a:spcPct val="0"/>
              </a:spcAft>
            </a:pPr>
            <a:r>
              <a:rPr lang="ru-RU" altLang="ru-RU" sz="1600" b="1" dirty="0" smtClean="0">
                <a:solidFill>
                  <a:schemeClr val="tx1"/>
                </a:solidFill>
                <a:ea typeface="Calibri" panose="020F0502020204030204" pitchFamily="34" charset="0"/>
                <a:cs typeface="Times New Roman" panose="02020603050405020304" pitchFamily="18" charset="0"/>
              </a:rPr>
              <a:t>9. </a:t>
            </a:r>
            <a:r>
              <a:rPr lang="ru-RU" altLang="ru-RU" sz="1400" b="1" dirty="0" smtClean="0">
                <a:solidFill>
                  <a:schemeClr val="tx1"/>
                </a:solidFill>
                <a:ea typeface="Calibri" panose="020F0502020204030204" pitchFamily="34" charset="0"/>
                <a:cs typeface="Times New Roman" panose="02020603050405020304" pitchFamily="18" charset="0"/>
              </a:rPr>
              <a:t>Государственная </a:t>
            </a:r>
            <a:r>
              <a:rPr lang="ru-RU" altLang="ru-RU" sz="1400" b="1" dirty="0">
                <a:solidFill>
                  <a:schemeClr val="tx1"/>
                </a:solidFill>
                <a:ea typeface="Calibri" panose="020F0502020204030204" pitchFamily="34" charset="0"/>
                <a:cs typeface="Times New Roman" panose="02020603050405020304" pitchFamily="18" charset="0"/>
              </a:rPr>
              <a:t>программа  Республики Татарстан</a:t>
            </a:r>
            <a:endParaRPr lang="ru-RU" altLang="ru-RU" sz="1400" b="1" dirty="0">
              <a:solidFill>
                <a:schemeClr val="tx1"/>
              </a:solidFill>
            </a:endParaRPr>
          </a:p>
          <a:p>
            <a:pPr lvl="0" indent="0" algn="ctr">
              <a:lnSpc>
                <a:spcPts val="1400"/>
              </a:lnSpc>
            </a:pPr>
            <a:r>
              <a:rPr lang="ru-RU" altLang="ru-RU" sz="1400" b="1" dirty="0">
                <a:ea typeface="Calibri" panose="020F0502020204030204" pitchFamily="34" charset="0"/>
                <a:cs typeface="Times New Roman" panose="02020603050405020304" pitchFamily="18" charset="0"/>
              </a:rPr>
              <a:t>«Охрана окружающей среды, воспроизводство и использование природных ресурсов Республики </a:t>
            </a:r>
            <a:r>
              <a:rPr lang="ru-RU" altLang="ru-RU" sz="1400" b="1" dirty="0" smtClean="0">
                <a:ea typeface="Calibri" panose="020F0502020204030204" pitchFamily="34" charset="0"/>
                <a:cs typeface="Times New Roman" panose="02020603050405020304" pitchFamily="18" charset="0"/>
              </a:rPr>
              <a:t>Татарстан» (продолжение)</a:t>
            </a:r>
            <a:endParaRPr lang="ru-RU" altLang="ru-RU" sz="1400" b="1" u="sng" dirty="0">
              <a:ea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937792012"/>
              </p:ext>
            </p:extLst>
          </p:nvPr>
        </p:nvGraphicFramePr>
        <p:xfrm>
          <a:off x="537693" y="738572"/>
          <a:ext cx="8435773" cy="6052778"/>
        </p:xfrm>
        <a:graphic>
          <a:graphicData uri="http://schemas.openxmlformats.org/drawingml/2006/table">
            <a:tbl>
              <a:tblPr>
                <a:tableStyleId>{5940675A-B579-460E-94D1-54222C63F5DA}</a:tableStyleId>
              </a:tblPr>
              <a:tblGrid>
                <a:gridCol w="6961969"/>
                <a:gridCol w="746679"/>
                <a:gridCol w="727125"/>
              </a:tblGrid>
              <a:tr h="345398">
                <a:tc>
                  <a:txBody>
                    <a:bodyPr/>
                    <a:lstStyle/>
                    <a:p>
                      <a:pPr algn="ctr" fontAlgn="ctr"/>
                      <a:r>
                        <a:rPr lang="ru-RU" sz="800" b="1" i="0" u="none" strike="noStrike" dirty="0" smtClean="0">
                          <a:solidFill>
                            <a:srgbClr val="000000"/>
                          </a:solidFill>
                          <a:effectLst/>
                          <a:latin typeface="+mn-lt"/>
                        </a:rPr>
                        <a:t>Целевые показатели реализации государственной программы</a:t>
                      </a:r>
                      <a:endParaRPr lang="ru-RU" sz="800" b="1" i="0" u="none" strike="noStrike" dirty="0">
                        <a:solidFill>
                          <a:srgbClr val="000000"/>
                        </a:solidFill>
                        <a:effectLst/>
                        <a:latin typeface="+mn-lt"/>
                      </a:endParaRPr>
                    </a:p>
                  </a:txBody>
                  <a:tcPr marL="36000" marR="36000"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effectLst/>
                        </a:rPr>
                        <a:t>2020 </a:t>
                      </a:r>
                      <a:r>
                        <a:rPr lang="ru-RU" sz="800" b="1" u="none" strike="noStrike" dirty="0">
                          <a:effectLst/>
                        </a:rPr>
                        <a:t>год </a:t>
                      </a:r>
                      <a:r>
                        <a:rPr lang="ru-RU" sz="800" b="1" u="none" strike="noStrike" dirty="0" smtClean="0">
                          <a:effectLst/>
                        </a:rPr>
                        <a:t/>
                      </a:r>
                      <a:br>
                        <a:rPr lang="ru-RU" sz="800" b="1" u="none" strike="noStrike" dirty="0" smtClean="0">
                          <a:effectLst/>
                        </a:rPr>
                      </a:br>
                      <a:r>
                        <a:rPr lang="ru-RU" sz="800" b="1" u="none" strike="noStrike" dirty="0" smtClean="0">
                          <a:effectLst/>
                        </a:rPr>
                        <a:t>(</a:t>
                      </a:r>
                      <a:r>
                        <a:rPr lang="ru-RU" sz="800" b="1" u="none" strike="noStrike" dirty="0">
                          <a:effectLst/>
                        </a:rPr>
                        <a:t>план)</a:t>
                      </a:r>
                      <a:endParaRPr lang="ru-RU" sz="800" b="1" i="0" u="none" strike="noStrike" dirty="0">
                        <a:solidFill>
                          <a:srgbClr val="000000"/>
                        </a:solidFill>
                        <a:effectLst/>
                        <a:latin typeface="+mn-lt"/>
                      </a:endParaRPr>
                    </a:p>
                  </a:txBody>
                  <a:tcPr marL="36000" marR="36000"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effectLst/>
                        </a:rPr>
                        <a:t>2020 </a:t>
                      </a:r>
                      <a:r>
                        <a:rPr lang="ru-RU" sz="800" b="1" u="none" strike="noStrike" dirty="0">
                          <a:effectLst/>
                        </a:rPr>
                        <a:t>год </a:t>
                      </a:r>
                      <a:r>
                        <a:rPr lang="ru-RU" sz="800" b="1" u="none" strike="noStrike" dirty="0" smtClean="0">
                          <a:effectLst/>
                        </a:rPr>
                        <a:t/>
                      </a:r>
                      <a:br>
                        <a:rPr lang="ru-RU" sz="800" b="1" u="none" strike="noStrike" dirty="0" smtClean="0">
                          <a:effectLst/>
                        </a:rPr>
                      </a:br>
                      <a:r>
                        <a:rPr lang="ru-RU" sz="800" b="1" u="none" strike="noStrike" dirty="0" smtClean="0">
                          <a:effectLst/>
                        </a:rPr>
                        <a:t>(</a:t>
                      </a:r>
                      <a:r>
                        <a:rPr lang="ru-RU" sz="800" b="1" u="none" strike="noStrike" dirty="0">
                          <a:effectLst/>
                        </a:rPr>
                        <a:t>факт)</a:t>
                      </a:r>
                      <a:endParaRPr lang="ru-RU" sz="800" b="1" i="0" u="none" strike="noStrike" dirty="0">
                        <a:solidFill>
                          <a:srgbClr val="000000"/>
                        </a:solidFill>
                        <a:effectLst/>
                        <a:latin typeface="+mn-lt"/>
                      </a:endParaRPr>
                    </a:p>
                  </a:txBody>
                  <a:tcPr marL="36000" marR="36000"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0">
                <a:tc>
                  <a:txBody>
                    <a:bodyPr/>
                    <a:lstStyle/>
                    <a:p>
                      <a:pPr algn="just">
                        <a:lnSpc>
                          <a:spcPct val="115000"/>
                        </a:lnSpc>
                        <a:spcAft>
                          <a:spcPts val="0"/>
                        </a:spcAft>
                      </a:pPr>
                      <a:r>
                        <a:rPr lang="ru-RU" sz="800" dirty="0">
                          <a:effectLst/>
                          <a:latin typeface="+mn-lt"/>
                          <a:ea typeface="Times New Roman"/>
                          <a:cs typeface="Times New Roman"/>
                        </a:rPr>
                        <a:t>Доля </a:t>
                      </a:r>
                      <a:r>
                        <a:rPr lang="ru-RU" sz="800" dirty="0" err="1">
                          <a:effectLst/>
                          <a:latin typeface="+mn-lt"/>
                          <a:ea typeface="Times New Roman"/>
                          <a:cs typeface="Times New Roman"/>
                        </a:rPr>
                        <a:t>рекультивируемых</a:t>
                      </a:r>
                      <a:r>
                        <a:rPr lang="ru-RU" sz="800" dirty="0">
                          <a:effectLst/>
                          <a:latin typeface="+mn-lt"/>
                          <a:ea typeface="Times New Roman"/>
                          <a:cs typeface="Times New Roman"/>
                        </a:rPr>
                        <a:t> земель, процентов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mn-lt"/>
                          <a:ea typeface="Times New Roman"/>
                          <a:cs typeface="Times New Roman"/>
                        </a:rPr>
                        <a:t>44</a:t>
                      </a:r>
                      <a:endParaRPr lang="ru-RU" sz="800" dirty="0">
                        <a:effectLst/>
                        <a:latin typeface="+mn-lt"/>
                        <a:ea typeface="Times New Roman"/>
                        <a:cs typeface="Times New Roman"/>
                      </a:endParaRP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44</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0">
                <a:tc>
                  <a:txBody>
                    <a:bodyPr/>
                    <a:lstStyle/>
                    <a:p>
                      <a:pPr algn="just">
                        <a:lnSpc>
                          <a:spcPct val="115000"/>
                        </a:lnSpc>
                        <a:spcAft>
                          <a:spcPts val="0"/>
                        </a:spcAft>
                      </a:pPr>
                      <a:r>
                        <a:rPr lang="ru-RU" sz="800" dirty="0">
                          <a:effectLst/>
                          <a:latin typeface="+mn-lt"/>
                          <a:ea typeface="Times New Roman"/>
                          <a:cs typeface="Times New Roman"/>
                        </a:rPr>
                        <a:t>Доля устраненных нарушений из числа выявленных нарушений в сфере природопользования и охраны окружающей среды, процентов (показатель группы В.2.5)</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800" dirty="0" smtClean="0">
                          <a:effectLst/>
                          <a:latin typeface="+mn-lt"/>
                          <a:ea typeface="Times New Roman"/>
                          <a:cs typeface="Times New Roman"/>
                        </a:rPr>
                        <a:t>&gt;</a:t>
                      </a:r>
                      <a:r>
                        <a:rPr lang="ru-RU" sz="800" dirty="0" smtClean="0">
                          <a:effectLst/>
                          <a:latin typeface="+mn-lt"/>
                          <a:ea typeface="Times New Roman"/>
                          <a:cs typeface="Times New Roman"/>
                        </a:rPr>
                        <a:t>=96</a:t>
                      </a:r>
                      <a:endParaRPr lang="ru-RU" sz="800" dirty="0">
                        <a:effectLst/>
                        <a:latin typeface="+mn-lt"/>
                        <a:ea typeface="Times New Roman"/>
                        <a:cs typeface="Times New Roman"/>
                      </a:endParaRP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98,7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0">
                <a:tc>
                  <a:txBody>
                    <a:bodyPr/>
                    <a:lstStyle/>
                    <a:p>
                      <a:pPr algn="just">
                        <a:lnSpc>
                          <a:spcPct val="115000"/>
                        </a:lnSpc>
                        <a:spcAft>
                          <a:spcPts val="0"/>
                        </a:spcAft>
                      </a:pPr>
                      <a:r>
                        <a:rPr lang="ru-RU" sz="800">
                          <a:effectLst/>
                          <a:latin typeface="+mn-lt"/>
                          <a:ea typeface="Times New Roman"/>
                          <a:cs typeface="Times New Roman"/>
                        </a:rPr>
                        <a:t>Доля взысканных средств от наложенных штрафов, процентов (показатель группы В.3.1.37)</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800" dirty="0" smtClean="0">
                          <a:effectLst/>
                          <a:latin typeface="+mn-lt"/>
                          <a:ea typeface="Times New Roman"/>
                          <a:cs typeface="Times New Roman"/>
                        </a:rPr>
                        <a:t>&gt;</a:t>
                      </a:r>
                      <a:r>
                        <a:rPr lang="ru-RU" sz="800" dirty="0" smtClean="0">
                          <a:effectLst/>
                          <a:latin typeface="+mn-lt"/>
                          <a:ea typeface="Times New Roman"/>
                          <a:cs typeface="Times New Roman"/>
                        </a:rPr>
                        <a:t>70</a:t>
                      </a:r>
                      <a:endParaRPr lang="ru-RU" sz="800" dirty="0">
                        <a:effectLst/>
                        <a:latin typeface="+mn-lt"/>
                        <a:ea typeface="Times New Roman"/>
                        <a:cs typeface="Times New Roman"/>
                      </a:endParaRP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84,9</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0">
                <a:tc>
                  <a:txBody>
                    <a:bodyPr/>
                    <a:lstStyle/>
                    <a:p>
                      <a:pPr algn="just">
                        <a:lnSpc>
                          <a:spcPct val="115000"/>
                        </a:lnSpc>
                        <a:spcAft>
                          <a:spcPts val="0"/>
                        </a:spcAft>
                      </a:pPr>
                      <a:r>
                        <a:rPr lang="ru-RU" sz="800">
                          <a:effectLst/>
                          <a:latin typeface="+mn-lt"/>
                          <a:ea typeface="Times New Roman"/>
                          <a:cs typeface="Times New Roman"/>
                        </a:rPr>
                        <a:t>Доля поступивших заявок в государственную информационную систему "Народный контроль", которым присвоен статус "Заявка решена", процентов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mn-lt"/>
                          <a:ea typeface="Times New Roman"/>
                          <a:cs typeface="Times New Roman"/>
                        </a:rPr>
                        <a:t>&gt; </a:t>
                      </a:r>
                      <a:r>
                        <a:rPr lang="ru-RU" sz="800" dirty="0">
                          <a:effectLst/>
                          <a:latin typeface="+mn-lt"/>
                          <a:ea typeface="Times New Roman"/>
                          <a:cs typeface="Times New Roman"/>
                        </a:rPr>
                        <a:t>50</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87,4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0">
                <a:tc>
                  <a:txBody>
                    <a:bodyPr/>
                    <a:lstStyle/>
                    <a:p>
                      <a:pPr algn="just">
                        <a:lnSpc>
                          <a:spcPct val="115000"/>
                        </a:lnSpc>
                        <a:spcAft>
                          <a:spcPts val="0"/>
                        </a:spcAft>
                      </a:pPr>
                      <a:r>
                        <a:rPr lang="ru-RU" sz="800" dirty="0">
                          <a:effectLst/>
                          <a:latin typeface="+mn-lt"/>
                          <a:ea typeface="Times New Roman"/>
                          <a:cs typeface="Times New Roman"/>
                        </a:rPr>
                        <a:t>Наличие уведомлений со статусом "Выполнено несвоевременно" в государственной информационной системе "Народный контроль", единиц</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a:effectLst/>
                          <a:latin typeface="+mn-lt"/>
                          <a:ea typeface="Times New Roman"/>
                          <a:cs typeface="Times New Roman"/>
                        </a:rPr>
                        <a:t>0</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0</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0">
                <a:tc>
                  <a:txBody>
                    <a:bodyPr/>
                    <a:lstStyle/>
                    <a:p>
                      <a:pPr algn="just">
                        <a:lnSpc>
                          <a:spcPct val="115000"/>
                        </a:lnSpc>
                        <a:spcAft>
                          <a:spcPts val="0"/>
                        </a:spcAft>
                      </a:pPr>
                      <a:r>
                        <a:rPr lang="ru-RU" sz="800">
                          <a:effectLst/>
                          <a:latin typeface="+mn-lt"/>
                          <a:ea typeface="Times New Roman"/>
                          <a:cs typeface="Times New Roman"/>
                        </a:rPr>
                        <a:t>Доля облагороженных земельных участков от общей площади загрязненных земельных участков в результате несанкционированного размещения отходов производства и потребления, процентов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mn-lt"/>
                          <a:ea typeface="Times New Roman"/>
                          <a:cs typeface="Times New Roman"/>
                        </a:rPr>
                        <a:t>85</a:t>
                      </a:r>
                      <a:endParaRPr lang="ru-RU" sz="800" dirty="0">
                        <a:effectLst/>
                        <a:latin typeface="+mn-lt"/>
                        <a:ea typeface="Times New Roman"/>
                        <a:cs typeface="Times New Roman"/>
                      </a:endParaRP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96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0">
                <a:tc>
                  <a:txBody>
                    <a:bodyPr/>
                    <a:lstStyle/>
                    <a:p>
                      <a:pPr algn="just">
                        <a:lnSpc>
                          <a:spcPct val="115000"/>
                        </a:lnSpc>
                        <a:spcAft>
                          <a:spcPts val="0"/>
                        </a:spcAft>
                      </a:pPr>
                      <a:r>
                        <a:rPr lang="ru-RU" sz="800">
                          <a:effectLst/>
                          <a:latin typeface="+mn-lt"/>
                          <a:ea typeface="Times New Roman"/>
                          <a:cs typeface="Times New Roman"/>
                        </a:rPr>
                        <a:t>Снижение доли загрязненных земельных участков в результате несанкционированного размещения отходов производства и потребления по отношению к предыдущему году, процентов (показатель группы А.3)</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mn-lt"/>
                          <a:ea typeface="Times New Roman"/>
                          <a:cs typeface="Times New Roman"/>
                        </a:rPr>
                        <a:t>23,5</a:t>
                      </a:r>
                      <a:endParaRPr lang="ru-RU" sz="800" dirty="0">
                        <a:effectLst/>
                        <a:latin typeface="+mn-lt"/>
                        <a:ea typeface="Times New Roman"/>
                        <a:cs typeface="Times New Roman"/>
                      </a:endParaRP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0">
                <a:tc>
                  <a:txBody>
                    <a:bodyPr/>
                    <a:lstStyle/>
                    <a:p>
                      <a:pPr algn="just">
                        <a:lnSpc>
                          <a:spcPct val="115000"/>
                        </a:lnSpc>
                        <a:spcAft>
                          <a:spcPts val="0"/>
                        </a:spcAft>
                      </a:pPr>
                      <a:r>
                        <a:rPr lang="ru-RU" sz="800" dirty="0">
                          <a:effectLst/>
                          <a:latin typeface="+mn-lt"/>
                          <a:ea typeface="Times New Roman"/>
                          <a:cs typeface="Times New Roman"/>
                        </a:rPr>
                        <a:t>Сокращение количества выявленных нарушений обязательных требований в области охраны окружающей среды, единиц (показатель группы В.3.2.2)</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mn-lt"/>
                          <a:ea typeface="Times New Roman"/>
                          <a:cs typeface="Times New Roman"/>
                        </a:rPr>
                        <a:t>5118</a:t>
                      </a:r>
                      <a:endParaRPr lang="ru-RU" sz="800" dirty="0">
                        <a:effectLst/>
                        <a:latin typeface="+mn-lt"/>
                        <a:ea typeface="Times New Roman"/>
                        <a:cs typeface="Times New Roman"/>
                      </a:endParaRP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5113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0">
                <a:tc>
                  <a:txBody>
                    <a:bodyPr/>
                    <a:lstStyle/>
                    <a:p>
                      <a:pPr algn="just">
                        <a:lnSpc>
                          <a:spcPct val="115000"/>
                        </a:lnSpc>
                        <a:spcAft>
                          <a:spcPts val="0"/>
                        </a:spcAft>
                      </a:pPr>
                      <a:r>
                        <a:rPr lang="ru-RU" sz="800" dirty="0">
                          <a:effectLst/>
                          <a:latin typeface="+mn-lt"/>
                          <a:ea typeface="Times New Roman"/>
                          <a:cs typeface="Times New Roman"/>
                        </a:rPr>
                        <a:t>Доля предупреждений в общем количестве административных наказаний, процентов (показатель В.3.2.9)</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a:effectLst/>
                          <a:latin typeface="+mn-lt"/>
                          <a:ea typeface="Times New Roman"/>
                          <a:cs typeface="Times New Roman"/>
                        </a:rPr>
                        <a:t>10</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0">
                <a:tc>
                  <a:txBody>
                    <a:bodyPr/>
                    <a:lstStyle/>
                    <a:p>
                      <a:pPr algn="just">
                        <a:lnSpc>
                          <a:spcPct val="115000"/>
                        </a:lnSpc>
                        <a:spcAft>
                          <a:spcPts val="0"/>
                        </a:spcAft>
                      </a:pPr>
                      <a:r>
                        <a:rPr lang="ru-RU" sz="800" dirty="0">
                          <a:effectLst/>
                          <a:latin typeface="+mn-lt"/>
                          <a:ea typeface="Times New Roman"/>
                          <a:cs typeface="Times New Roman"/>
                        </a:rPr>
                        <a:t>Формирование плана проверок на очередной год с учетом риск-ориентированного подхода, да/нет (показатель группы В.3.1.2)</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a:effectLst/>
                          <a:latin typeface="+mn-lt"/>
                          <a:ea typeface="Times New Roman"/>
                          <a:cs typeface="Times New Roman"/>
                        </a:rPr>
                        <a:t>да</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0">
                <a:tc>
                  <a:txBody>
                    <a:bodyPr/>
                    <a:lstStyle/>
                    <a:p>
                      <a:pPr algn="just">
                        <a:lnSpc>
                          <a:spcPct val="115000"/>
                        </a:lnSpc>
                        <a:spcAft>
                          <a:spcPts val="0"/>
                        </a:spcAft>
                      </a:pPr>
                      <a:r>
                        <a:rPr lang="ru-RU" sz="800" dirty="0">
                          <a:effectLst/>
                          <a:latin typeface="+mn-lt"/>
                          <a:ea typeface="Times New Roman"/>
                          <a:cs typeface="Times New Roman"/>
                        </a:rPr>
                        <a:t>Соотношение количества исследованных проб к общему количеству проб, заявленных для отбора при реализации регионального государственного экологического надзора и других природоохранных мероприятий, процентов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a:effectLst/>
                          <a:latin typeface="+mn-lt"/>
                          <a:ea typeface="Times New Roman"/>
                          <a:cs typeface="Times New Roman"/>
                        </a:rPr>
                        <a:t>100</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0">
                <a:tc>
                  <a:txBody>
                    <a:bodyPr/>
                    <a:lstStyle/>
                    <a:p>
                      <a:pPr algn="just">
                        <a:lnSpc>
                          <a:spcPct val="115000"/>
                        </a:lnSpc>
                        <a:spcAft>
                          <a:spcPts val="0"/>
                        </a:spcAft>
                      </a:pPr>
                      <a:r>
                        <a:rPr lang="ru-RU" sz="800" dirty="0">
                          <a:effectLst/>
                          <a:latin typeface="+mn-lt"/>
                          <a:ea typeface="Times New Roman"/>
                          <a:cs typeface="Times New Roman"/>
                        </a:rPr>
                        <a:t>Соотношение количества отчетов о результатах геологоразведочных работ и количества проведенных государственных экспертиз, процентов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a:effectLst/>
                          <a:latin typeface="+mn-lt"/>
                          <a:ea typeface="Times New Roman"/>
                          <a:cs typeface="Times New Roman"/>
                        </a:rPr>
                        <a:t>100</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100</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0">
                <a:tc>
                  <a:txBody>
                    <a:bodyPr/>
                    <a:lstStyle/>
                    <a:p>
                      <a:pPr algn="just">
                        <a:lnSpc>
                          <a:spcPct val="115000"/>
                        </a:lnSpc>
                        <a:spcAft>
                          <a:spcPts val="0"/>
                        </a:spcAft>
                      </a:pPr>
                      <a:r>
                        <a:rPr lang="ru-RU" sz="800" dirty="0">
                          <a:effectLst/>
                          <a:latin typeface="+mn-lt"/>
                          <a:ea typeface="Times New Roman"/>
                          <a:cs typeface="Times New Roman"/>
                        </a:rPr>
                        <a:t>Соотношение фактического объема эксплуатационного бурения нефтяных скважин к запланированному, процентов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a:effectLst/>
                          <a:latin typeface="+mn-lt"/>
                          <a:ea typeface="Times New Roman"/>
                          <a:cs typeface="Times New Roman"/>
                        </a:rPr>
                        <a:t>100</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109,4</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0">
                <a:tc>
                  <a:txBody>
                    <a:bodyPr/>
                    <a:lstStyle/>
                    <a:p>
                      <a:pPr algn="just">
                        <a:lnSpc>
                          <a:spcPct val="115000"/>
                        </a:lnSpc>
                        <a:spcAft>
                          <a:spcPts val="0"/>
                        </a:spcAft>
                      </a:pPr>
                      <a:r>
                        <a:rPr lang="ru-RU" sz="800" dirty="0">
                          <a:effectLst/>
                          <a:latin typeface="+mn-lt"/>
                          <a:ea typeface="Times New Roman"/>
                          <a:cs typeface="Times New Roman"/>
                        </a:rPr>
                        <a:t>Соотношение фактического объема поисково-разведочного бурения нефтяных скважин к запланированному, процентов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a:effectLst/>
                          <a:latin typeface="+mn-lt"/>
                          <a:ea typeface="Times New Roman"/>
                          <a:cs typeface="Times New Roman"/>
                        </a:rPr>
                        <a:t>100</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54,2</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0">
                <a:tc>
                  <a:txBody>
                    <a:bodyPr/>
                    <a:lstStyle/>
                    <a:p>
                      <a:pPr algn="just">
                        <a:lnSpc>
                          <a:spcPct val="115000"/>
                        </a:lnSpc>
                        <a:spcAft>
                          <a:spcPts val="0"/>
                        </a:spcAft>
                      </a:pPr>
                      <a:r>
                        <a:rPr lang="ru-RU" sz="800" dirty="0">
                          <a:effectLst/>
                          <a:latin typeface="+mn-lt"/>
                          <a:ea typeface="Times New Roman"/>
                          <a:cs typeface="Times New Roman"/>
                        </a:rPr>
                        <a:t>Соотношение количества выданных лицензий к количеству рассмотренных заявлений на получение права пользования недрами с целью геологического изучения, разведки и добычи полезных ископаемых, процентов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a:effectLst/>
                          <a:latin typeface="+mn-lt"/>
                          <a:ea typeface="Times New Roman"/>
                          <a:cs typeface="Times New Roman"/>
                        </a:rPr>
                        <a:t>96</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96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0">
                <a:tc>
                  <a:txBody>
                    <a:bodyPr/>
                    <a:lstStyle/>
                    <a:p>
                      <a:pPr algn="just">
                        <a:lnSpc>
                          <a:spcPct val="115000"/>
                        </a:lnSpc>
                        <a:spcAft>
                          <a:spcPts val="0"/>
                        </a:spcAft>
                      </a:pPr>
                      <a:r>
                        <a:rPr lang="ru-RU" sz="800" dirty="0">
                          <a:effectLst/>
                          <a:latin typeface="+mn-lt"/>
                          <a:ea typeface="Times New Roman"/>
                          <a:cs typeface="Times New Roman"/>
                        </a:rPr>
                        <a:t>Соотношение количества удовлетворенных заявок на предоставление геологической информации к общему количеству обращений, процентов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a:effectLst/>
                          <a:latin typeface="+mn-lt"/>
                          <a:ea typeface="Times New Roman"/>
                          <a:cs typeface="Times New Roman"/>
                        </a:rPr>
                        <a:t>99</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99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0">
                <a:tc>
                  <a:txBody>
                    <a:bodyPr/>
                    <a:lstStyle/>
                    <a:p>
                      <a:pPr algn="just">
                        <a:lnSpc>
                          <a:spcPct val="115000"/>
                        </a:lnSpc>
                        <a:spcAft>
                          <a:spcPts val="0"/>
                        </a:spcAft>
                      </a:pPr>
                      <a:r>
                        <a:rPr lang="ru-RU" sz="800" dirty="0">
                          <a:effectLst/>
                          <a:latin typeface="+mn-lt"/>
                          <a:ea typeface="Times New Roman"/>
                          <a:cs typeface="Times New Roman"/>
                        </a:rPr>
                        <a:t>Ежегодный утвержденный баланс запасов общераспространенных полезных ископаемых Республики Татарстан, балансов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a:effectLst/>
                          <a:latin typeface="+mn-lt"/>
                          <a:ea typeface="Times New Roman"/>
                          <a:cs typeface="Times New Roman"/>
                        </a:rPr>
                        <a:t>1</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8883759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537693" y="134738"/>
            <a:ext cx="7943850" cy="698063"/>
          </a:xfrm>
          <a:prstGeom prst="roundRect">
            <a:avLst/>
          </a:prstGeom>
        </p:spPr>
        <p:style>
          <a:lnRef idx="1">
            <a:schemeClr val="dk1"/>
          </a:lnRef>
          <a:fillRef idx="2">
            <a:schemeClr val="dk1"/>
          </a:fillRef>
          <a:effectRef idx="1">
            <a:schemeClr val="dk1"/>
          </a:effectRef>
          <a:fontRef idx="minor">
            <a:schemeClr val="dk1"/>
          </a:fontRef>
        </p:style>
        <p:txBody>
          <a:bodyPr wrap="square">
            <a:spAutoFit/>
          </a:bodyPr>
          <a:lstStyle/>
          <a:p>
            <a:pPr lvl="0" algn="ctr" eaLnBrk="0" fontAlgn="base" hangingPunct="0">
              <a:lnSpc>
                <a:spcPts val="1400"/>
              </a:lnSpc>
              <a:spcBef>
                <a:spcPct val="0"/>
              </a:spcBef>
              <a:spcAft>
                <a:spcPct val="0"/>
              </a:spcAft>
            </a:pPr>
            <a:r>
              <a:rPr lang="ru-RU" altLang="ru-RU" sz="1600" b="1" dirty="0" smtClean="0">
                <a:solidFill>
                  <a:schemeClr val="tx1"/>
                </a:solidFill>
                <a:ea typeface="Calibri" panose="020F0502020204030204" pitchFamily="34" charset="0"/>
                <a:cs typeface="Times New Roman" panose="02020603050405020304" pitchFamily="18" charset="0"/>
              </a:rPr>
              <a:t>9. </a:t>
            </a:r>
            <a:r>
              <a:rPr lang="ru-RU" altLang="ru-RU" sz="1400" b="1" dirty="0" smtClean="0">
                <a:solidFill>
                  <a:schemeClr val="tx1"/>
                </a:solidFill>
                <a:ea typeface="Calibri" panose="020F0502020204030204" pitchFamily="34" charset="0"/>
                <a:cs typeface="Times New Roman" panose="02020603050405020304" pitchFamily="18" charset="0"/>
              </a:rPr>
              <a:t>Государственная </a:t>
            </a:r>
            <a:r>
              <a:rPr lang="ru-RU" altLang="ru-RU" sz="1400" b="1" dirty="0">
                <a:solidFill>
                  <a:schemeClr val="tx1"/>
                </a:solidFill>
                <a:ea typeface="Calibri" panose="020F0502020204030204" pitchFamily="34" charset="0"/>
                <a:cs typeface="Times New Roman" panose="02020603050405020304" pitchFamily="18" charset="0"/>
              </a:rPr>
              <a:t>программа  Республики Татарстан</a:t>
            </a:r>
            <a:endParaRPr lang="ru-RU" altLang="ru-RU" sz="1400" b="1" dirty="0">
              <a:solidFill>
                <a:schemeClr val="tx1"/>
              </a:solidFill>
            </a:endParaRPr>
          </a:p>
          <a:p>
            <a:pPr lvl="0" indent="0" algn="ctr">
              <a:lnSpc>
                <a:spcPts val="1400"/>
              </a:lnSpc>
            </a:pPr>
            <a:r>
              <a:rPr lang="ru-RU" altLang="ru-RU" sz="1400" b="1" dirty="0">
                <a:ea typeface="Calibri" panose="020F0502020204030204" pitchFamily="34" charset="0"/>
                <a:cs typeface="Times New Roman" panose="02020603050405020304" pitchFamily="18" charset="0"/>
              </a:rPr>
              <a:t>«Охрана окружающей среды, воспроизводство и использование природных ресурсов Республики </a:t>
            </a:r>
            <a:r>
              <a:rPr lang="ru-RU" altLang="ru-RU" sz="1400" b="1" dirty="0" smtClean="0">
                <a:ea typeface="Calibri" panose="020F0502020204030204" pitchFamily="34" charset="0"/>
                <a:cs typeface="Times New Roman" panose="02020603050405020304" pitchFamily="18" charset="0"/>
              </a:rPr>
              <a:t>Татарстан» (продолжение)</a:t>
            </a:r>
            <a:endParaRPr lang="ru-RU" altLang="ru-RU" sz="1400" b="1" u="sng" dirty="0">
              <a:ea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4196929684"/>
              </p:ext>
            </p:extLst>
          </p:nvPr>
        </p:nvGraphicFramePr>
        <p:xfrm>
          <a:off x="537693" y="785122"/>
          <a:ext cx="8435773" cy="5652531"/>
        </p:xfrm>
        <a:graphic>
          <a:graphicData uri="http://schemas.openxmlformats.org/drawingml/2006/table">
            <a:tbl>
              <a:tblPr>
                <a:tableStyleId>{5940675A-B579-460E-94D1-54222C63F5DA}</a:tableStyleId>
              </a:tblPr>
              <a:tblGrid>
                <a:gridCol w="6961969"/>
                <a:gridCol w="746679"/>
                <a:gridCol w="727125"/>
              </a:tblGrid>
              <a:tr h="325447">
                <a:tc>
                  <a:txBody>
                    <a:bodyPr/>
                    <a:lstStyle/>
                    <a:p>
                      <a:pPr algn="ctr" fontAlgn="ctr"/>
                      <a:r>
                        <a:rPr lang="ru-RU" sz="800" b="1" i="0" u="none" strike="noStrike" dirty="0" smtClean="0">
                          <a:solidFill>
                            <a:srgbClr val="000000"/>
                          </a:solidFill>
                          <a:effectLst/>
                          <a:latin typeface="+mn-lt"/>
                        </a:rPr>
                        <a:t>Целевые показатели реализации государственной программы</a:t>
                      </a:r>
                      <a:endParaRPr lang="ru-RU" sz="800" b="1" i="0" u="none" strike="noStrike" dirty="0">
                        <a:solidFill>
                          <a:srgbClr val="000000"/>
                        </a:solidFill>
                        <a:effectLst/>
                        <a:latin typeface="+mn-lt"/>
                      </a:endParaRPr>
                    </a:p>
                  </a:txBody>
                  <a:tcPr marL="36000" marR="36000"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effectLst/>
                        </a:rPr>
                        <a:t>2020 </a:t>
                      </a:r>
                      <a:r>
                        <a:rPr lang="ru-RU" sz="800" b="1" u="none" strike="noStrike" dirty="0">
                          <a:effectLst/>
                        </a:rPr>
                        <a:t>год </a:t>
                      </a:r>
                      <a:r>
                        <a:rPr lang="ru-RU" sz="800" b="1" u="none" strike="noStrike" dirty="0" smtClean="0">
                          <a:effectLst/>
                        </a:rPr>
                        <a:t/>
                      </a:r>
                      <a:br>
                        <a:rPr lang="ru-RU" sz="800" b="1" u="none" strike="noStrike" dirty="0" smtClean="0">
                          <a:effectLst/>
                        </a:rPr>
                      </a:br>
                      <a:r>
                        <a:rPr lang="ru-RU" sz="800" b="1" u="none" strike="noStrike" dirty="0" smtClean="0">
                          <a:effectLst/>
                        </a:rPr>
                        <a:t>(</a:t>
                      </a:r>
                      <a:r>
                        <a:rPr lang="ru-RU" sz="800" b="1" u="none" strike="noStrike" dirty="0">
                          <a:effectLst/>
                        </a:rPr>
                        <a:t>план)</a:t>
                      </a:r>
                      <a:endParaRPr lang="ru-RU" sz="800" b="1" i="0" u="none" strike="noStrike" dirty="0">
                        <a:solidFill>
                          <a:srgbClr val="000000"/>
                        </a:solidFill>
                        <a:effectLst/>
                        <a:latin typeface="+mn-lt"/>
                      </a:endParaRPr>
                    </a:p>
                  </a:txBody>
                  <a:tcPr marL="36000" marR="36000"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effectLst/>
                        </a:rPr>
                        <a:t>2020 </a:t>
                      </a:r>
                      <a:r>
                        <a:rPr lang="ru-RU" sz="800" b="1" u="none" strike="noStrike" dirty="0">
                          <a:effectLst/>
                        </a:rPr>
                        <a:t>год </a:t>
                      </a:r>
                      <a:r>
                        <a:rPr lang="ru-RU" sz="800" b="1" u="none" strike="noStrike" dirty="0" smtClean="0">
                          <a:effectLst/>
                        </a:rPr>
                        <a:t/>
                      </a:r>
                      <a:br>
                        <a:rPr lang="ru-RU" sz="800" b="1" u="none" strike="noStrike" dirty="0" smtClean="0">
                          <a:effectLst/>
                        </a:rPr>
                      </a:br>
                      <a:r>
                        <a:rPr lang="ru-RU" sz="800" b="1" u="none" strike="noStrike" dirty="0" smtClean="0">
                          <a:effectLst/>
                        </a:rPr>
                        <a:t>(</a:t>
                      </a:r>
                      <a:r>
                        <a:rPr lang="ru-RU" sz="800" b="1" u="none" strike="noStrike" dirty="0">
                          <a:effectLst/>
                        </a:rPr>
                        <a:t>факт)</a:t>
                      </a:r>
                      <a:endParaRPr lang="ru-RU" sz="800" b="1" i="0" u="none" strike="noStrike" dirty="0">
                        <a:solidFill>
                          <a:srgbClr val="000000"/>
                        </a:solidFill>
                        <a:effectLst/>
                        <a:latin typeface="+mn-lt"/>
                      </a:endParaRPr>
                    </a:p>
                  </a:txBody>
                  <a:tcPr marL="36000" marR="36000"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254167">
                <a:tc>
                  <a:txBody>
                    <a:bodyPr/>
                    <a:lstStyle/>
                    <a:p>
                      <a:pPr algn="just">
                        <a:lnSpc>
                          <a:spcPct val="115000"/>
                        </a:lnSpc>
                        <a:spcAft>
                          <a:spcPts val="0"/>
                        </a:spcAft>
                      </a:pPr>
                      <a:r>
                        <a:rPr lang="ru-RU" sz="800" dirty="0" smtClean="0">
                          <a:effectLst/>
                          <a:latin typeface="+mn-lt"/>
                          <a:ea typeface="Times New Roman"/>
                          <a:cs typeface="Times New Roman"/>
                        </a:rPr>
                        <a:t>Ежегодный утвержденный баланс запасов общераспространенных полезных ископаемых Республики Татарстан, балансов</a:t>
                      </a:r>
                      <a:endParaRPr lang="ru-RU" sz="800" dirty="0">
                        <a:effectLst/>
                        <a:latin typeface="+mn-lt"/>
                        <a:ea typeface="Times New Roman"/>
                        <a:cs typeface="Times New Roman"/>
                      </a:endParaRP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mn-lt"/>
                          <a:ea typeface="Times New Roman"/>
                          <a:cs typeface="Times New Roman"/>
                        </a:rPr>
                        <a:t>1</a:t>
                      </a:r>
                      <a:endParaRPr lang="ru-RU" sz="800" dirty="0">
                        <a:effectLst/>
                        <a:latin typeface="+mn-lt"/>
                        <a:ea typeface="Times New Roman"/>
                        <a:cs typeface="Times New Roman"/>
                      </a:endParaRP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smtClean="0">
                          <a:solidFill>
                            <a:schemeClr val="tx1"/>
                          </a:solidFill>
                          <a:effectLst/>
                          <a:latin typeface="+mn-lt"/>
                        </a:rPr>
                        <a:t>1</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54167">
                <a:tc>
                  <a:txBody>
                    <a:bodyPr/>
                    <a:lstStyle/>
                    <a:p>
                      <a:pPr algn="just">
                        <a:lnSpc>
                          <a:spcPct val="115000"/>
                        </a:lnSpc>
                        <a:spcAft>
                          <a:spcPts val="0"/>
                        </a:spcAft>
                      </a:pPr>
                      <a:r>
                        <a:rPr lang="ru-RU" sz="800" dirty="0">
                          <a:effectLst/>
                          <a:latin typeface="+mn-lt"/>
                          <a:ea typeface="Times New Roman"/>
                          <a:cs typeface="Times New Roman"/>
                        </a:rPr>
                        <a:t>Соотношение величины фактического поступления в бюджет Республики Татарстан разовых платежей за пользование недрами при наступлении определенных событий, оговоренных в лицензии, при пользовании недрами на территории Российской Федерации по участкам недр, содержащим общераспространенные полезные ископаемые, или участкам недр местного значения к утвержденным плановым значениям, процентов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a:effectLst/>
                          <a:latin typeface="+mn-lt"/>
                          <a:ea typeface="Times New Roman"/>
                          <a:cs typeface="Times New Roman"/>
                        </a:rPr>
                        <a:t>100</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100</a:t>
                      </a:r>
                    </a:p>
                    <a:p>
                      <a:pPr algn="ctr" fontAlgn="ctr"/>
                      <a:endParaRPr lang="ru-RU" sz="800" b="0" i="0" u="none" strike="noStrike" dirty="0" smtClean="0">
                        <a:solidFill>
                          <a:schemeClr val="tx1"/>
                        </a:solidFill>
                        <a:effectLst/>
                        <a:latin typeface="+mn-lt"/>
                      </a:endParaRPr>
                    </a:p>
                    <a:p>
                      <a:pPr algn="ctr" fontAlgn="ctr"/>
                      <a:endParaRPr lang="ru-RU" sz="800" b="0" i="0" u="none" strike="noStrike" dirty="0" smtClean="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54167">
                <a:tc>
                  <a:txBody>
                    <a:bodyPr/>
                    <a:lstStyle/>
                    <a:p>
                      <a:pPr algn="just">
                        <a:lnSpc>
                          <a:spcPct val="115000"/>
                        </a:lnSpc>
                        <a:spcAft>
                          <a:spcPts val="0"/>
                        </a:spcAft>
                      </a:pPr>
                      <a:r>
                        <a:rPr lang="ru-RU" sz="800">
                          <a:effectLst/>
                          <a:latin typeface="+mn-lt"/>
                          <a:ea typeface="Times New Roman"/>
                          <a:cs typeface="Times New Roman"/>
                        </a:rPr>
                        <a:t>Уровень удовлетворенности качеством государственных услуг, процентов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a:effectLst/>
                          <a:latin typeface="+mn-lt"/>
                          <a:ea typeface="Times New Roman"/>
                          <a:cs typeface="Times New Roman"/>
                        </a:rPr>
                        <a:t>90</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99,5</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54167">
                <a:tc>
                  <a:txBody>
                    <a:bodyPr/>
                    <a:lstStyle/>
                    <a:p>
                      <a:pPr algn="just">
                        <a:lnSpc>
                          <a:spcPct val="115000"/>
                        </a:lnSpc>
                        <a:spcAft>
                          <a:spcPts val="0"/>
                        </a:spcAft>
                      </a:pPr>
                      <a:r>
                        <a:rPr lang="ru-RU" sz="800" dirty="0">
                          <a:effectLst/>
                          <a:latin typeface="+mn-lt"/>
                          <a:ea typeface="Times New Roman"/>
                          <a:cs typeface="Times New Roman"/>
                        </a:rPr>
                        <a:t>Доля выполненных Министерством экологии и природных ресурсов Республики Татарстан в установленные сроки поручений Президента Республики Татарстан, Премьер-министра Республики Татарстан, Руководителя Аппарата Президента Республики Татарстан, заместителей Премьер-министра Республики Татарстан в общем объеме поручений, по которым указанными лицами установлен контрольный срок выполнения, процентов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a:effectLst/>
                          <a:latin typeface="+mn-lt"/>
                          <a:ea typeface="Times New Roman"/>
                          <a:cs typeface="Times New Roman"/>
                        </a:rPr>
                        <a:t>100</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100</a:t>
                      </a:r>
                    </a:p>
                    <a:p>
                      <a:pPr algn="ctr" fontAlgn="ctr"/>
                      <a:endParaRPr lang="ru-RU" sz="800" b="0" i="0" u="none" strike="noStrike" dirty="0" smtClean="0">
                        <a:solidFill>
                          <a:schemeClr val="tx1"/>
                        </a:solidFill>
                        <a:effectLst/>
                        <a:latin typeface="+mn-lt"/>
                      </a:endParaRPr>
                    </a:p>
                    <a:p>
                      <a:pPr algn="ctr" fontAlgn="ctr"/>
                      <a:endParaRPr lang="ru-RU" sz="800" b="0" i="0" u="none" strike="noStrike" dirty="0" smtClean="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86276">
                <a:tc>
                  <a:txBody>
                    <a:bodyPr/>
                    <a:lstStyle/>
                    <a:p>
                      <a:pPr algn="just">
                        <a:lnSpc>
                          <a:spcPct val="115000"/>
                        </a:lnSpc>
                        <a:spcAft>
                          <a:spcPts val="0"/>
                        </a:spcAft>
                      </a:pPr>
                      <a:r>
                        <a:rPr lang="ru-RU" sz="800" dirty="0">
                          <a:effectLst/>
                          <a:latin typeface="+mn-lt"/>
                          <a:ea typeface="Times New Roman"/>
                          <a:cs typeface="Times New Roman"/>
                        </a:rPr>
                        <a:t>Доля выполненных Министерством экологии и природных ресурсов Республики Татарстан в установленные сроки поручений Президента Республики Татарстан, Премьер-министра Республики Татарстан, Руководителя Аппарата Президента Республики Татарстан, заместителей Премьер-министра Республики Татарстан по рассмотрению обращений граждан в общем объеме поручений по рассмотрению обращений граждан, по которым указанными лицами установлен контрольный срок выполнения, процентов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a:effectLst/>
                          <a:latin typeface="+mn-lt"/>
                          <a:ea typeface="Times New Roman"/>
                          <a:cs typeface="Times New Roman"/>
                        </a:rPr>
                        <a:t>100</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100</a:t>
                      </a:r>
                    </a:p>
                    <a:p>
                      <a:pPr algn="ctr" fontAlgn="ctr"/>
                      <a:endParaRPr lang="ru-RU" sz="800" b="0" i="0" u="none" strike="noStrike" dirty="0" smtClean="0">
                        <a:solidFill>
                          <a:schemeClr val="tx1"/>
                        </a:solidFill>
                        <a:effectLst/>
                        <a:latin typeface="+mn-lt"/>
                      </a:endParaRPr>
                    </a:p>
                    <a:p>
                      <a:pPr algn="ctr" fontAlgn="ctr"/>
                      <a:endParaRPr lang="ru-RU" sz="800" b="0" i="0" u="none" strike="noStrike" dirty="0" smtClean="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54167">
                <a:tc>
                  <a:txBody>
                    <a:bodyPr/>
                    <a:lstStyle/>
                    <a:p>
                      <a:pPr algn="just">
                        <a:lnSpc>
                          <a:spcPct val="115000"/>
                        </a:lnSpc>
                        <a:spcAft>
                          <a:spcPts val="0"/>
                        </a:spcAft>
                      </a:pPr>
                      <a:r>
                        <a:rPr lang="ru-RU" sz="800" dirty="0">
                          <a:effectLst/>
                          <a:latin typeface="+mn-lt"/>
                          <a:ea typeface="Times New Roman"/>
                          <a:cs typeface="Times New Roman"/>
                        </a:rPr>
                        <a:t>Доля выполненных Министерством экологии и природных ресурсов Республики Татарстан персонифицированных поручений, в том числе своевременно обновленных отчетов в системе "Открытый Татарстан" и внесенных данных по курируемым региональным проектам в информационно-аналитическую систему Республики Татарстан по направлению "Контроль национальных проектов", процентов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a:effectLst/>
                          <a:latin typeface="+mn-lt"/>
                          <a:ea typeface="Times New Roman"/>
                          <a:cs typeface="Times New Roman"/>
                        </a:rPr>
                        <a:t>100</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smtClean="0">
                          <a:solidFill>
                            <a:schemeClr val="tx1"/>
                          </a:solidFill>
                          <a:effectLst/>
                          <a:latin typeface="+mn-lt"/>
                          <a:ea typeface="+mn-ea"/>
                          <a:cs typeface="+mn-cs"/>
                        </a:rPr>
                        <a:t>100</a:t>
                      </a:r>
                    </a:p>
                    <a:p>
                      <a:pPr marL="0" algn="ctr" defTabSz="685800" rtl="0" eaLnBrk="1" fontAlgn="ctr" latinLnBrk="0" hangingPunct="1"/>
                      <a:endParaRPr lang="ru-RU" sz="800" b="0" i="0" u="none" strike="noStrike" kern="1200" dirty="0" smtClean="0">
                        <a:solidFill>
                          <a:schemeClr val="tx1"/>
                        </a:solidFill>
                        <a:effectLst/>
                        <a:latin typeface="+mn-lt"/>
                        <a:ea typeface="+mn-ea"/>
                        <a:cs typeface="+mn-cs"/>
                      </a:endParaRPr>
                    </a:p>
                    <a:p>
                      <a:pPr marL="0" algn="ctr" defTabSz="685800" rtl="0" eaLnBrk="1" fontAlgn="ctr" latinLnBrk="0" hangingPunct="1"/>
                      <a:endParaRPr lang="ru-RU" sz="800" b="0" i="0" u="none" strike="noStrike" kern="1200" dirty="0" smtClean="0">
                        <a:solidFill>
                          <a:schemeClr val="tx1"/>
                        </a:solidFill>
                        <a:effectLst/>
                        <a:latin typeface="+mn-lt"/>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54167">
                <a:tc>
                  <a:txBody>
                    <a:bodyPr/>
                    <a:lstStyle/>
                    <a:p>
                      <a:pPr algn="just">
                        <a:lnSpc>
                          <a:spcPct val="115000"/>
                        </a:lnSpc>
                        <a:spcAft>
                          <a:spcPts val="0"/>
                        </a:spcAft>
                      </a:pPr>
                      <a:r>
                        <a:rPr lang="ru-RU" sz="800" dirty="0">
                          <a:effectLst/>
                          <a:latin typeface="+mn-lt"/>
                          <a:ea typeface="Times New Roman"/>
                          <a:cs typeface="Times New Roman"/>
                        </a:rPr>
                        <a:t>Доля согласованных в регламентные сроки проектов постановлений и распоряжений Кабинета Министров Республики Татарстан, процентов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a:effectLst/>
                          <a:latin typeface="+mn-lt"/>
                          <a:ea typeface="Times New Roman"/>
                          <a:cs typeface="Times New Roman"/>
                        </a:rPr>
                        <a:t>100</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smtClean="0">
                          <a:solidFill>
                            <a:schemeClr val="tx1"/>
                          </a:solidFill>
                          <a:effectLst/>
                          <a:latin typeface="+mn-lt"/>
                          <a:ea typeface="+mn-ea"/>
                          <a:cs typeface="+mn-cs"/>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54167">
                <a:tc>
                  <a:txBody>
                    <a:bodyPr/>
                    <a:lstStyle/>
                    <a:p>
                      <a:pPr algn="just">
                        <a:lnSpc>
                          <a:spcPct val="115000"/>
                        </a:lnSpc>
                        <a:spcAft>
                          <a:spcPts val="0"/>
                        </a:spcAft>
                      </a:pPr>
                      <a:r>
                        <a:rPr lang="ru-RU" sz="800" dirty="0">
                          <a:effectLst/>
                          <a:latin typeface="+mn-lt"/>
                          <a:ea typeface="Times New Roman"/>
                          <a:cs typeface="Times New Roman"/>
                        </a:rPr>
                        <a:t>Доля проектов нормативных правовых актов Кабинета Министров Республики Татарстан, разработка и издание (принятие) которых требуется в связи с изданием (принятием) законов Республики Татарстан, внесенных Министерством экологии и природных ресурсов Республики Татарстан в Кабинет Министров Республики Татарстан в установленные регламентные сроки, в общем объеме указанных нормативных правовых актов, процентов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a:effectLst/>
                          <a:latin typeface="+mn-lt"/>
                          <a:ea typeface="Times New Roman"/>
                          <a:cs typeface="Times New Roman"/>
                        </a:rPr>
                        <a:t>100</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smtClean="0">
                          <a:solidFill>
                            <a:schemeClr val="tx1"/>
                          </a:solidFill>
                          <a:effectLst/>
                          <a:latin typeface="+mn-lt"/>
                          <a:ea typeface="+mn-ea"/>
                          <a:cs typeface="+mn-cs"/>
                        </a:rPr>
                        <a:t>100</a:t>
                      </a:r>
                    </a:p>
                    <a:p>
                      <a:pPr marL="0" algn="ctr" defTabSz="685800" rtl="0" eaLnBrk="1" fontAlgn="ctr" latinLnBrk="0" hangingPunct="1"/>
                      <a:endParaRPr lang="ru-RU" sz="800" b="0" i="0" u="none" strike="noStrike" kern="1200" dirty="0" smtClean="0">
                        <a:solidFill>
                          <a:schemeClr val="tx1"/>
                        </a:solidFill>
                        <a:effectLst/>
                        <a:latin typeface="+mn-lt"/>
                        <a:ea typeface="+mn-ea"/>
                        <a:cs typeface="+mn-cs"/>
                      </a:endParaRPr>
                    </a:p>
                    <a:p>
                      <a:pPr marL="0" algn="ctr" defTabSz="685800" rtl="0" eaLnBrk="1" fontAlgn="ctr" latinLnBrk="0" hangingPunct="1"/>
                      <a:endParaRPr lang="ru-RU" sz="800" b="0" i="0" u="none" strike="noStrike" kern="1200" dirty="0" smtClean="0">
                        <a:solidFill>
                          <a:schemeClr val="tx1"/>
                        </a:solidFill>
                        <a:effectLst/>
                        <a:latin typeface="+mn-lt"/>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86276">
                <a:tc>
                  <a:txBody>
                    <a:bodyPr/>
                    <a:lstStyle/>
                    <a:p>
                      <a:pPr algn="just">
                        <a:lnSpc>
                          <a:spcPct val="115000"/>
                        </a:lnSpc>
                        <a:spcAft>
                          <a:spcPts val="0"/>
                        </a:spcAft>
                      </a:pPr>
                      <a:r>
                        <a:rPr lang="ru-RU" sz="800">
                          <a:effectLst/>
                          <a:latin typeface="+mn-lt"/>
                          <a:ea typeface="Times New Roman"/>
                          <a:cs typeface="Times New Roman"/>
                        </a:rPr>
                        <a:t>Выполнение государственных программ государственным заказчиком-координатором, процентов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a:effectLst/>
                          <a:latin typeface="+mn-lt"/>
                          <a:ea typeface="Times New Roman"/>
                          <a:cs typeface="Times New Roman"/>
                        </a:rPr>
                        <a:t>100</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smtClean="0">
                          <a:solidFill>
                            <a:schemeClr val="tx1"/>
                          </a:solidFill>
                          <a:effectLst/>
                          <a:latin typeface="+mn-lt"/>
                          <a:ea typeface="+mn-ea"/>
                          <a:cs typeface="+mn-cs"/>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86276">
                <a:tc>
                  <a:txBody>
                    <a:bodyPr/>
                    <a:lstStyle/>
                    <a:p>
                      <a:pPr algn="just">
                        <a:lnSpc>
                          <a:spcPct val="115000"/>
                        </a:lnSpc>
                        <a:spcAft>
                          <a:spcPts val="0"/>
                        </a:spcAft>
                      </a:pPr>
                      <a:r>
                        <a:rPr lang="ru-RU" sz="800">
                          <a:effectLst/>
                          <a:latin typeface="+mn-lt"/>
                          <a:ea typeface="Times New Roman"/>
                          <a:cs typeface="Times New Roman"/>
                        </a:rPr>
                        <a:t>Доля стоимости контрактов, заключенных по результатам несостоявшихся конкурентных способов закупок, в общей стоимости заключенных контрактов, процентов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a:effectLst/>
                          <a:latin typeface="+mn-lt"/>
                          <a:ea typeface="Times New Roman"/>
                          <a:cs typeface="Times New Roman"/>
                        </a:rPr>
                        <a:t>&lt;= </a:t>
                      </a:r>
                      <a:r>
                        <a:rPr lang="ru-RU" sz="800" dirty="0" smtClean="0">
                          <a:effectLst/>
                          <a:latin typeface="+mn-lt"/>
                          <a:ea typeface="Times New Roman"/>
                          <a:cs typeface="Times New Roman"/>
                        </a:rPr>
                        <a:t>12</a:t>
                      </a:r>
                      <a:endParaRPr lang="ru-RU" sz="800" dirty="0">
                        <a:effectLst/>
                        <a:latin typeface="+mn-lt"/>
                        <a:ea typeface="Times New Roman"/>
                        <a:cs typeface="Times New Roman"/>
                      </a:endParaRP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smtClean="0">
                          <a:solidFill>
                            <a:schemeClr val="tx1"/>
                          </a:solidFill>
                          <a:effectLst/>
                          <a:latin typeface="+mn-lt"/>
                          <a:ea typeface="+mn-ea"/>
                          <a:cs typeface="+mn-cs"/>
                        </a:rPr>
                        <a:t>4,4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54167">
                <a:tc>
                  <a:txBody>
                    <a:bodyPr/>
                    <a:lstStyle/>
                    <a:p>
                      <a:pPr algn="just">
                        <a:lnSpc>
                          <a:spcPct val="115000"/>
                        </a:lnSpc>
                        <a:spcAft>
                          <a:spcPts val="0"/>
                        </a:spcAft>
                      </a:pPr>
                      <a:r>
                        <a:rPr lang="ru-RU" sz="800">
                          <a:effectLst/>
                          <a:latin typeface="+mn-lt"/>
                          <a:ea typeface="Times New Roman"/>
                          <a:cs typeface="Times New Roman"/>
                        </a:rPr>
                        <a:t>Доля закупок, размещенных у субъектов малого предпринимательства и социально ориентированных некоммерческих организаций, от совокупного годового объема закупок, процентов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a:effectLst/>
                          <a:latin typeface="+mn-lt"/>
                          <a:ea typeface="Times New Roman"/>
                          <a:cs typeface="Times New Roman"/>
                        </a:rPr>
                        <a:t>&gt;= 30</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smtClean="0">
                          <a:solidFill>
                            <a:schemeClr val="tx1"/>
                          </a:solidFill>
                          <a:effectLst/>
                          <a:latin typeface="+mn-lt"/>
                          <a:ea typeface="+mn-ea"/>
                          <a:cs typeface="+mn-cs"/>
                        </a:rPr>
                        <a:t>31,2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8760669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sz="quarter" idx="13"/>
            <p:extLst>
              <p:ext uri="{D42A27DB-BD31-4B8C-83A1-F6EECF244321}">
                <p14:modId xmlns:p14="http://schemas.microsoft.com/office/powerpoint/2010/main" val="3253578222"/>
              </p:ext>
            </p:extLst>
          </p:nvPr>
        </p:nvGraphicFramePr>
        <p:xfrm>
          <a:off x="616266" y="1035050"/>
          <a:ext cx="8299134" cy="2251964"/>
        </p:xfrm>
        <a:graphic>
          <a:graphicData uri="http://schemas.openxmlformats.org/drawingml/2006/table">
            <a:tbl>
              <a:tblPr firstRow="1" bandRow="1">
                <a:tableStyleId>{5C22544A-7EE6-4342-B048-85BDC9FD1C3A}</a:tableStyleId>
              </a:tblPr>
              <a:tblGrid>
                <a:gridCol w="6295074"/>
                <a:gridCol w="1066800"/>
                <a:gridCol w="937260"/>
              </a:tblGrid>
              <a:tr h="370840">
                <a:tc>
                  <a:txBody>
                    <a:bodyPr/>
                    <a:lstStyle/>
                    <a:p>
                      <a:pPr algn="ctr" fontAlgn="ctr"/>
                      <a:r>
                        <a:rPr lang="ru-RU" sz="800" b="1" i="0" u="none" strike="noStrike" dirty="0" smtClean="0">
                          <a:solidFill>
                            <a:schemeClr val="tx1"/>
                          </a:solidFill>
                          <a:effectLst/>
                          <a:latin typeface="+mn-lt"/>
                        </a:rPr>
                        <a:t>Целевые показатели реализации государственной программы</a:t>
                      </a:r>
                      <a:endParaRPr lang="ru-RU" sz="800" b="1" i="0" u="none" strike="noStrike" dirty="0">
                        <a:solidFill>
                          <a:schemeClr val="tx1"/>
                        </a:solidFill>
                        <a:effectLst/>
                        <a:latin typeface="+mn-lt"/>
                      </a:endParaRPr>
                    </a:p>
                  </a:txBody>
                  <a:tcPr marL="36000" marR="36000" marT="56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latin typeface="+mn-lt"/>
                        </a:rPr>
                        <a:t>2020 </a:t>
                      </a:r>
                      <a:r>
                        <a:rPr lang="ru-RU" sz="800" b="1" u="none" strike="noStrike" dirty="0">
                          <a:solidFill>
                            <a:schemeClr val="tx1"/>
                          </a:solidFill>
                          <a:effectLst/>
                          <a:latin typeface="+mn-lt"/>
                        </a:rPr>
                        <a:t>год </a:t>
                      </a:r>
                      <a:r>
                        <a:rPr lang="ru-RU" sz="800" b="1" u="none" strike="noStrike" dirty="0" smtClean="0">
                          <a:solidFill>
                            <a:schemeClr val="tx1"/>
                          </a:solidFill>
                          <a:effectLst/>
                          <a:latin typeface="+mn-lt"/>
                        </a:rPr>
                        <a:t/>
                      </a:r>
                      <a:br>
                        <a:rPr lang="ru-RU" sz="800" b="1" u="none" strike="noStrike" dirty="0" smtClean="0">
                          <a:solidFill>
                            <a:schemeClr val="tx1"/>
                          </a:solidFill>
                          <a:effectLst/>
                          <a:latin typeface="+mn-lt"/>
                        </a:rPr>
                      </a:br>
                      <a:r>
                        <a:rPr lang="ru-RU" sz="800" b="1" u="none" strike="noStrike" dirty="0" smtClean="0">
                          <a:solidFill>
                            <a:schemeClr val="tx1"/>
                          </a:solidFill>
                          <a:effectLst/>
                          <a:latin typeface="+mn-lt"/>
                        </a:rPr>
                        <a:t>(</a:t>
                      </a:r>
                      <a:r>
                        <a:rPr lang="ru-RU" sz="800" b="1" u="none" strike="noStrike" dirty="0">
                          <a:solidFill>
                            <a:schemeClr val="tx1"/>
                          </a:solidFill>
                          <a:effectLst/>
                          <a:latin typeface="+mn-lt"/>
                        </a:rPr>
                        <a:t>план)</a:t>
                      </a:r>
                      <a:endParaRPr lang="ru-RU" sz="800" b="1" i="0" u="none" strike="noStrike" dirty="0">
                        <a:solidFill>
                          <a:schemeClr val="tx1"/>
                        </a:solidFill>
                        <a:effectLst/>
                        <a:latin typeface="+mn-lt"/>
                      </a:endParaRPr>
                    </a:p>
                  </a:txBody>
                  <a:tcPr marL="36000" marR="36000" marT="56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latin typeface="+mn-lt"/>
                        </a:rPr>
                        <a:t>2020 </a:t>
                      </a:r>
                      <a:r>
                        <a:rPr lang="ru-RU" sz="800" b="1" u="none" strike="noStrike" dirty="0">
                          <a:solidFill>
                            <a:schemeClr val="tx1"/>
                          </a:solidFill>
                          <a:effectLst/>
                          <a:latin typeface="+mn-lt"/>
                        </a:rPr>
                        <a:t>год </a:t>
                      </a:r>
                      <a:r>
                        <a:rPr lang="ru-RU" sz="800" b="1" u="none" strike="noStrike" dirty="0" smtClean="0">
                          <a:solidFill>
                            <a:schemeClr val="tx1"/>
                          </a:solidFill>
                          <a:effectLst/>
                          <a:latin typeface="+mn-lt"/>
                        </a:rPr>
                        <a:t/>
                      </a:r>
                      <a:br>
                        <a:rPr lang="ru-RU" sz="800" b="1" u="none" strike="noStrike" dirty="0" smtClean="0">
                          <a:solidFill>
                            <a:schemeClr val="tx1"/>
                          </a:solidFill>
                          <a:effectLst/>
                          <a:latin typeface="+mn-lt"/>
                        </a:rPr>
                      </a:br>
                      <a:r>
                        <a:rPr lang="ru-RU" sz="800" b="1" u="none" strike="noStrike" dirty="0" smtClean="0">
                          <a:solidFill>
                            <a:schemeClr val="tx1"/>
                          </a:solidFill>
                          <a:effectLst/>
                          <a:latin typeface="+mn-lt"/>
                        </a:rPr>
                        <a:t>(</a:t>
                      </a:r>
                      <a:r>
                        <a:rPr lang="ru-RU" sz="800" b="1" u="none" strike="noStrike" dirty="0">
                          <a:solidFill>
                            <a:schemeClr val="tx1"/>
                          </a:solidFill>
                          <a:effectLst/>
                          <a:latin typeface="+mn-lt"/>
                        </a:rPr>
                        <a:t>факт)</a:t>
                      </a:r>
                      <a:endParaRPr lang="ru-RU" sz="800" b="1" i="0" u="none" strike="noStrike" dirty="0">
                        <a:solidFill>
                          <a:schemeClr val="tx1"/>
                        </a:solidFill>
                        <a:effectLst/>
                        <a:latin typeface="+mn-lt"/>
                      </a:endParaRPr>
                    </a:p>
                  </a:txBody>
                  <a:tcPr marL="36000" marR="36000" marT="56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77165">
                <a:tc>
                  <a:txBody>
                    <a:bodyPr/>
                    <a:lstStyle/>
                    <a:p>
                      <a:pPr algn="just">
                        <a:lnSpc>
                          <a:spcPct val="115000"/>
                        </a:lnSpc>
                        <a:spcAft>
                          <a:spcPts val="0"/>
                        </a:spcAft>
                      </a:pPr>
                      <a:r>
                        <a:rPr lang="ru-RU" sz="800" dirty="0">
                          <a:effectLst/>
                          <a:latin typeface="+mn-lt"/>
                          <a:ea typeface="Times New Roman"/>
                          <a:cs typeface="Times New Roman"/>
                        </a:rPr>
                        <a:t>Выполнение показателей региональных составляющих национальных проектов, процентов</a:t>
                      </a: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effectLst/>
                          <a:latin typeface="+mn-lt"/>
                          <a:ea typeface="Times New Roman"/>
                          <a:cs typeface="Times New Roman"/>
                        </a:rPr>
                        <a:t>100</a:t>
                      </a: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fontAlgn="ctr" latinLnBrk="0" hangingPunct="1"/>
                      <a:r>
                        <a:rPr lang="ru-RU" sz="800" b="0" i="0" u="none" strike="noStrike" kern="1200" dirty="0" smtClean="0">
                          <a:solidFill>
                            <a:schemeClr val="tx1"/>
                          </a:solidFill>
                          <a:effectLst/>
                          <a:latin typeface="+mn-lt"/>
                          <a:ea typeface="+mn-ea"/>
                          <a:cs typeface="+mn-cs"/>
                        </a:rPr>
                        <a:t>100</a:t>
                      </a:r>
                      <a:endParaRPr lang="ru-RU" sz="800" b="0" i="0" u="none" strike="noStrike" kern="1200" dirty="0">
                        <a:solidFill>
                          <a:schemeClr val="tx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just">
                        <a:lnSpc>
                          <a:spcPct val="115000"/>
                        </a:lnSpc>
                        <a:spcAft>
                          <a:spcPts val="0"/>
                        </a:spcAft>
                      </a:pPr>
                      <a:r>
                        <a:rPr lang="ru-RU" sz="800" dirty="0">
                          <a:effectLst/>
                          <a:latin typeface="+mn-lt"/>
                          <a:ea typeface="Times New Roman"/>
                          <a:cs typeface="Times New Roman"/>
                        </a:rPr>
                        <a:t>Выполнение Государственного заказа на управление в сфере охраны окружающей среды и природопользования, процентов</a:t>
                      </a: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effectLst/>
                          <a:latin typeface="+mn-lt"/>
                          <a:ea typeface="Times New Roman"/>
                          <a:cs typeface="Times New Roman"/>
                        </a:rPr>
                        <a:t>100</a:t>
                      </a: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fontAlgn="ctr" latinLnBrk="0" hangingPunct="1"/>
                      <a:r>
                        <a:rPr lang="ru-RU" sz="800" b="0" i="0" u="none" strike="noStrike" kern="1200" dirty="0" smtClean="0">
                          <a:solidFill>
                            <a:schemeClr val="tx1"/>
                          </a:solidFill>
                          <a:effectLst/>
                          <a:latin typeface="+mn-lt"/>
                          <a:ea typeface="+mn-ea"/>
                          <a:cs typeface="+mn-cs"/>
                        </a:rPr>
                        <a:t>100</a:t>
                      </a:r>
                      <a:endParaRPr lang="ru-RU" sz="800" b="0" i="0" u="none" strike="noStrike" kern="1200" dirty="0">
                        <a:solidFill>
                          <a:schemeClr val="tx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just">
                        <a:lnSpc>
                          <a:spcPct val="115000"/>
                        </a:lnSpc>
                        <a:spcAft>
                          <a:spcPts val="0"/>
                        </a:spcAft>
                      </a:pPr>
                      <a:r>
                        <a:rPr lang="ru-RU" sz="800">
                          <a:effectLst/>
                          <a:latin typeface="+mn-lt"/>
                          <a:ea typeface="Times New Roman"/>
                          <a:cs typeface="Times New Roman"/>
                        </a:rPr>
                        <a:t>Расходы консолидированного бюджета Республики Татарстан на охрану окружающей среды, воспроизводство и использование природных ресурсов в расчете на одного жителя, рублей</a:t>
                      </a: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smtClean="0">
                          <a:effectLst/>
                          <a:latin typeface="+mn-lt"/>
                          <a:ea typeface="Times New Roman"/>
                          <a:cs typeface="Times New Roman"/>
                        </a:rPr>
                        <a:t>287,80</a:t>
                      </a:r>
                      <a:endParaRPr lang="ru-RU" sz="800" dirty="0">
                        <a:effectLst/>
                        <a:latin typeface="+mn-lt"/>
                        <a:ea typeface="Times New Roman"/>
                        <a:cs typeface="Times New Roman"/>
                      </a:endParaRP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fontAlgn="ctr" latinLnBrk="0" hangingPunct="1"/>
                      <a:r>
                        <a:rPr lang="ru-RU" sz="800" b="0" i="0" u="none" strike="noStrike" kern="1200" dirty="0" smtClean="0">
                          <a:solidFill>
                            <a:schemeClr val="tx1"/>
                          </a:solidFill>
                          <a:effectLst/>
                          <a:latin typeface="+mn-lt"/>
                          <a:ea typeface="+mn-ea"/>
                          <a:cs typeface="+mn-cs"/>
                        </a:rPr>
                        <a:t>501,70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just">
                        <a:lnSpc>
                          <a:spcPct val="115000"/>
                        </a:lnSpc>
                        <a:spcAft>
                          <a:spcPts val="0"/>
                        </a:spcAft>
                      </a:pPr>
                      <a:r>
                        <a:rPr lang="ru-RU" sz="800" dirty="0">
                          <a:effectLst/>
                          <a:latin typeface="+mn-lt"/>
                          <a:ea typeface="Times New Roman"/>
                          <a:cs typeface="Times New Roman"/>
                        </a:rPr>
                        <a:t>Доля выполненных Министерством экологии и природных ресурсов Республики Татарстан в установленные сроки поручений Президента Республики Татарстан, Премьер-министра Республики Татарстан, Руководителя Аппарата Президента Республики Татарстан, заместителей Премьер-министра Республики Татарстан по рассмотрению обращений граждан в общем объеме поручений по рассмотрению обращений граждан, по которым указанными лицами установлен контрольный срок выполнения, процентов</a:t>
                      </a: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effectLst/>
                          <a:latin typeface="+mn-lt"/>
                          <a:ea typeface="Times New Roman"/>
                          <a:cs typeface="Times New Roman"/>
                        </a:rPr>
                        <a:t>100</a:t>
                      </a: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smtClean="0">
                          <a:solidFill>
                            <a:schemeClr val="tx1"/>
                          </a:solidFill>
                          <a:effectLst/>
                          <a:latin typeface="+mn-lt"/>
                        </a:rPr>
                        <a:t>100</a:t>
                      </a:r>
                    </a:p>
                    <a:p>
                      <a:pPr algn="ctr" fontAlgn="ctr"/>
                      <a:endParaRPr lang="ru-RU" sz="800" b="0" i="0" u="none" strike="noStrike" dirty="0" smtClean="0">
                        <a:solidFill>
                          <a:schemeClr val="tx1"/>
                        </a:solidFill>
                        <a:effectLst/>
                        <a:latin typeface="+mn-lt"/>
                      </a:endParaRPr>
                    </a:p>
                    <a:p>
                      <a:pPr algn="ctr" fontAlgn="ctr"/>
                      <a:endParaRPr lang="ru-RU" sz="800" b="0" i="0" u="none" strike="noStrike" dirty="0" smtClean="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Текст 3"/>
          <p:cNvSpPr>
            <a:spLocks noGrp="1"/>
          </p:cNvSpPr>
          <p:nvPr>
            <p:ph type="body" sz="quarter" idx="14"/>
          </p:nvPr>
        </p:nvSpPr>
        <p:spPr>
          <a:xfrm>
            <a:off x="678180" y="46039"/>
            <a:ext cx="7924282" cy="851297"/>
          </a:xfrm>
          <a:prstGeom prst="roundRect">
            <a:avLst/>
          </a:prstGeom>
        </p:spPr>
        <p:style>
          <a:lnRef idx="1">
            <a:schemeClr val="dk1"/>
          </a:lnRef>
          <a:fillRef idx="2">
            <a:schemeClr val="dk1"/>
          </a:fillRef>
          <a:effectRef idx="1">
            <a:schemeClr val="dk1"/>
          </a:effectRef>
          <a:fontRef idx="minor">
            <a:schemeClr val="dk1"/>
          </a:fontRef>
        </p:style>
        <p:txBody>
          <a:bodyPr wrap="square">
            <a:spAutoFit/>
          </a:bodyPr>
          <a:lstStyle/>
          <a:p>
            <a:pPr lvl="0" algn="ctr" eaLnBrk="0" fontAlgn="base" hangingPunct="0">
              <a:lnSpc>
                <a:spcPct val="100000"/>
              </a:lnSpc>
              <a:spcBef>
                <a:spcPts val="0"/>
              </a:spcBef>
            </a:pPr>
            <a:r>
              <a:rPr lang="ru-RU" altLang="ru-RU" sz="1600" b="1" dirty="0" smtClean="0">
                <a:solidFill>
                  <a:schemeClr val="tx1"/>
                </a:solidFill>
                <a:ea typeface="Calibri" panose="020F0502020204030204" pitchFamily="34" charset="0"/>
                <a:cs typeface="Times New Roman" panose="02020603050405020304" pitchFamily="18" charset="0"/>
              </a:rPr>
              <a:t>9. </a:t>
            </a:r>
            <a:r>
              <a:rPr lang="ru-RU" altLang="ru-RU" sz="1400" b="1" dirty="0" smtClean="0">
                <a:solidFill>
                  <a:schemeClr val="tx1"/>
                </a:solidFill>
                <a:ea typeface="Calibri" panose="020F0502020204030204" pitchFamily="34" charset="0"/>
                <a:cs typeface="Times New Roman" panose="02020603050405020304" pitchFamily="18" charset="0"/>
              </a:rPr>
              <a:t>Государственная </a:t>
            </a:r>
            <a:r>
              <a:rPr lang="ru-RU" altLang="ru-RU" sz="1400" b="1" dirty="0">
                <a:solidFill>
                  <a:schemeClr val="tx1"/>
                </a:solidFill>
                <a:ea typeface="Calibri" panose="020F0502020204030204" pitchFamily="34" charset="0"/>
                <a:cs typeface="Times New Roman" panose="02020603050405020304" pitchFamily="18" charset="0"/>
              </a:rPr>
              <a:t>программа  Республики Татарстан</a:t>
            </a:r>
            <a:endParaRPr lang="ru-RU" altLang="ru-RU" sz="1400" b="1" dirty="0">
              <a:solidFill>
                <a:schemeClr val="tx1"/>
              </a:solidFill>
            </a:endParaRPr>
          </a:p>
          <a:p>
            <a:pPr lvl="0" indent="0" algn="ctr">
              <a:lnSpc>
                <a:spcPct val="100000"/>
              </a:lnSpc>
              <a:spcBef>
                <a:spcPts val="0"/>
              </a:spcBef>
            </a:pPr>
            <a:r>
              <a:rPr lang="ru-RU" altLang="ru-RU" sz="1400" b="1" dirty="0">
                <a:ea typeface="Calibri" panose="020F0502020204030204" pitchFamily="34" charset="0"/>
                <a:cs typeface="Times New Roman" panose="02020603050405020304" pitchFamily="18" charset="0"/>
              </a:rPr>
              <a:t>«Охрана окружающей среды, воспроизводство и использование природных ресурсов Республики </a:t>
            </a:r>
            <a:r>
              <a:rPr lang="ru-RU" altLang="ru-RU" sz="1400" b="1" dirty="0" smtClean="0">
                <a:ea typeface="Calibri" panose="020F0502020204030204" pitchFamily="34" charset="0"/>
                <a:cs typeface="Times New Roman" panose="02020603050405020304" pitchFamily="18" charset="0"/>
              </a:rPr>
              <a:t>Татарстан» (окончание)</a:t>
            </a:r>
            <a:endParaRPr lang="ru-RU" altLang="ru-RU" sz="1400" b="1" u="sng" dirty="0">
              <a:ea typeface="Times New Roman" panose="02020603050405020304" pitchFamily="18" charset="0"/>
              <a:cs typeface="Times New Roman" panose="02020603050405020304" pitchFamily="18" charset="0"/>
            </a:endParaRPr>
          </a:p>
        </p:txBody>
      </p:sp>
      <p:sp>
        <p:nvSpPr>
          <p:cNvPr id="10" name="Прямоугольник 9"/>
          <p:cNvSpPr/>
          <p:nvPr/>
        </p:nvSpPr>
        <p:spPr>
          <a:xfrm>
            <a:off x="566695" y="6170589"/>
            <a:ext cx="8037499" cy="246221"/>
          </a:xfrm>
          <a:prstGeom prst="rect">
            <a:avLst/>
          </a:prstGeom>
        </p:spPr>
        <p:txBody>
          <a:bodyPr wrap="square">
            <a:spAutoFit/>
          </a:bodyPr>
          <a:lstStyle/>
          <a:p>
            <a:pPr fontAlgn="ctr"/>
            <a:r>
              <a:rPr lang="ru-RU" sz="1000" b="1" i="1" dirty="0">
                <a:solidFill>
                  <a:schemeClr val="accent1"/>
                </a:solidFill>
              </a:rPr>
              <a:t>Ответственный исполнитель ГП: Министерство </a:t>
            </a:r>
            <a:r>
              <a:rPr lang="ru-RU" sz="1000" b="1" i="1" dirty="0" smtClean="0">
                <a:solidFill>
                  <a:schemeClr val="accent1"/>
                </a:solidFill>
              </a:rPr>
              <a:t>экологии и природных ресурсов Республики Татарстан</a:t>
            </a:r>
            <a:endParaRPr lang="ru-RU" sz="1000" b="1" i="1" dirty="0">
              <a:solidFill>
                <a:schemeClr val="accent1"/>
              </a:solidFill>
            </a:endParaRPr>
          </a:p>
        </p:txBody>
      </p:sp>
      <p:sp>
        <p:nvSpPr>
          <p:cNvPr id="11" name="Прямоугольник 10"/>
          <p:cNvSpPr/>
          <p:nvPr/>
        </p:nvSpPr>
        <p:spPr>
          <a:xfrm>
            <a:off x="566695" y="6410622"/>
            <a:ext cx="8225758" cy="400110"/>
          </a:xfrm>
          <a:prstGeom prst="rect">
            <a:avLst/>
          </a:prstGeom>
        </p:spPr>
        <p:txBody>
          <a:bodyPr wrap="square">
            <a:spAutoFit/>
          </a:bodyPr>
          <a:lstStyle/>
          <a:p>
            <a:pPr fontAlgn="ctr"/>
            <a:r>
              <a:rPr lang="ru-RU" sz="1000" b="1" i="1" dirty="0">
                <a:solidFill>
                  <a:schemeClr val="accent6">
                    <a:lumMod val="75000"/>
                  </a:schemeClr>
                </a:solidFill>
              </a:rPr>
              <a:t>Официальный сайт, на котором размещена государственная программа и отчеты о ходе ее реализации, находится по адресу: </a:t>
            </a:r>
            <a:r>
              <a:rPr lang="ru-RU" sz="1000" b="1" i="1" u="sng" dirty="0">
                <a:solidFill>
                  <a:schemeClr val="accent6">
                    <a:lumMod val="75000"/>
                  </a:schemeClr>
                </a:solidFill>
              </a:rPr>
              <a:t>https://</a:t>
            </a:r>
            <a:r>
              <a:rPr lang="ru-RU" sz="1000" b="1" i="1" u="sng" dirty="0" smtClean="0">
                <a:solidFill>
                  <a:schemeClr val="accent6">
                    <a:lumMod val="75000"/>
                  </a:schemeClr>
                </a:solidFill>
              </a:rPr>
              <a:t>eco.tatarstan.ru</a:t>
            </a:r>
            <a:endParaRPr lang="ru-RU" sz="1000" b="1" i="1" dirty="0">
              <a:solidFill>
                <a:schemeClr val="accent6"/>
              </a:solidFill>
            </a:endParaRPr>
          </a:p>
        </p:txBody>
      </p:sp>
    </p:spTree>
    <p:extLst>
      <p:ext uri="{BB962C8B-B14F-4D97-AF65-F5344CB8AC3E}">
        <p14:creationId xmlns:p14="http://schemas.microsoft.com/office/powerpoint/2010/main" val="14388836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572249636"/>
              </p:ext>
            </p:extLst>
          </p:nvPr>
        </p:nvGraphicFramePr>
        <p:xfrm>
          <a:off x="598226" y="1386969"/>
          <a:ext cx="8344824" cy="491732"/>
        </p:xfrm>
        <a:graphic>
          <a:graphicData uri="http://schemas.openxmlformats.org/drawingml/2006/table">
            <a:tbl>
              <a:tblPr firstRow="1" firstCol="1" bandRow="1">
                <a:tableStyleId>{5940675A-B579-460E-94D1-54222C63F5DA}</a:tableStyleId>
              </a:tblPr>
              <a:tblGrid>
                <a:gridCol w="6526410"/>
                <a:gridCol w="914400"/>
                <a:gridCol w="904014"/>
              </a:tblGrid>
              <a:tr h="285939">
                <a:tc rowSpan="2">
                  <a:txBody>
                    <a:bodyPr/>
                    <a:lstStyle/>
                    <a:p>
                      <a:pPr algn="ctr">
                        <a:lnSpc>
                          <a:spcPct val="107000"/>
                        </a:lnSpc>
                        <a:spcAft>
                          <a:spcPts val="0"/>
                        </a:spcAft>
                      </a:pPr>
                      <a:r>
                        <a:rPr lang="ru-RU" sz="1000" b="1" dirty="0" smtClean="0">
                          <a:effectLst/>
                        </a:rPr>
                        <a:t>Объем финансирования государственной программы (тыс. рублей)</a:t>
                      </a:r>
                      <a:endParaRPr lang="ru-RU"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1000" b="1" dirty="0" smtClean="0">
                          <a:solidFill>
                            <a:schemeClr val="tx1"/>
                          </a:solidFill>
                          <a:effectLst/>
                        </a:rPr>
                        <a:t>2020 </a:t>
                      </a:r>
                      <a:r>
                        <a:rPr lang="ru-RU" sz="1000" b="1" dirty="0">
                          <a:solidFill>
                            <a:schemeClr val="tx1"/>
                          </a:solidFill>
                          <a:effectLst/>
                        </a:rPr>
                        <a:t>год </a:t>
                      </a:r>
                    </a:p>
                    <a:p>
                      <a:pPr algn="ctr">
                        <a:lnSpc>
                          <a:spcPct val="107000"/>
                        </a:lnSpc>
                        <a:spcAft>
                          <a:spcPts val="0"/>
                        </a:spcAft>
                      </a:pPr>
                      <a:r>
                        <a:rPr lang="ru-RU" sz="1000" b="1" dirty="0">
                          <a:solidFill>
                            <a:schemeClr val="tx1"/>
                          </a:solidFill>
                          <a:effectLst/>
                        </a:rPr>
                        <a:t>(план)</a:t>
                      </a:r>
                      <a:endParaRPr lang="ru-RU"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1000" b="1" dirty="0" smtClean="0">
                          <a:solidFill>
                            <a:schemeClr val="tx1"/>
                          </a:solidFill>
                          <a:effectLst/>
                        </a:rPr>
                        <a:t>2020 </a:t>
                      </a:r>
                      <a:r>
                        <a:rPr lang="ru-RU" sz="1000" b="1" dirty="0">
                          <a:solidFill>
                            <a:schemeClr val="tx1"/>
                          </a:solidFill>
                          <a:effectLst/>
                        </a:rPr>
                        <a:t>год </a:t>
                      </a:r>
                    </a:p>
                    <a:p>
                      <a:pPr algn="ctr">
                        <a:lnSpc>
                          <a:spcPct val="107000"/>
                        </a:lnSpc>
                        <a:spcAft>
                          <a:spcPts val="0"/>
                        </a:spcAft>
                      </a:pPr>
                      <a:r>
                        <a:rPr lang="ru-RU" sz="1000" b="1" dirty="0">
                          <a:solidFill>
                            <a:schemeClr val="tx1"/>
                          </a:solidFill>
                          <a:effectLst/>
                        </a:rPr>
                        <a:t>(факт)</a:t>
                      </a:r>
                      <a:endParaRPr lang="ru-RU"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65596">
                <a:tc vMerge="1">
                  <a:txBody>
                    <a:bodyPr/>
                    <a:lstStyle/>
                    <a:p>
                      <a:endParaRPr lang="ru-RU"/>
                    </a:p>
                  </a:txBody>
                  <a:tcPr/>
                </a:tc>
                <a:tc>
                  <a:txBody>
                    <a:bodyPr/>
                    <a:lstStyle/>
                    <a:p>
                      <a:pPr algn="ctr" fontAlgn="ctr"/>
                      <a:r>
                        <a:rPr lang="ru-RU" sz="1000" b="1" i="0" u="none" strike="noStrike" dirty="0" smtClean="0">
                          <a:solidFill>
                            <a:schemeClr val="tx1"/>
                          </a:solidFill>
                          <a:effectLst/>
                          <a:latin typeface="+mn-lt"/>
                        </a:rPr>
                        <a:t>12 347 809,4</a:t>
                      </a:r>
                      <a:endParaRPr lang="ru-RU" sz="1000" b="1"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1" i="0" u="none" strike="noStrike" dirty="0" smtClean="0">
                          <a:solidFill>
                            <a:schemeClr val="tx1"/>
                          </a:solidFill>
                          <a:effectLst/>
                          <a:latin typeface="+mn-lt"/>
                        </a:rPr>
                        <a:t>10 892 188,8</a:t>
                      </a:r>
                      <a:endParaRPr lang="ru-RU" sz="1000" b="1"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6" name="Rectangle 1"/>
          <p:cNvSpPr>
            <a:spLocks noChangeArrowheads="1"/>
          </p:cNvSpPr>
          <p:nvPr/>
        </p:nvSpPr>
        <p:spPr bwMode="auto">
          <a:xfrm>
            <a:off x="501259" y="850845"/>
            <a:ext cx="83679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lgn="just"/>
            <a:r>
              <a:rPr kumimoji="0" lang="ru-RU" altLang="ru-RU" sz="1200" b="1"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Цель:</a:t>
            </a:r>
            <a:r>
              <a:rPr kumimoji="0" lang="ru-RU" altLang="ru-RU" sz="1200" b="1" i="0"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ru-RU" altLang="ru-RU" sz="1200" dirty="0" smtClean="0"/>
              <a:t>создание </a:t>
            </a:r>
            <a:r>
              <a:rPr lang="ru-RU" altLang="ru-RU" sz="1200" dirty="0"/>
              <a:t>благоприятных условий для гармоничного развития экономики Республики Татарстан и обеспечения роста уровня </a:t>
            </a:r>
            <a:r>
              <a:rPr lang="ru-RU" altLang="ru-RU" sz="1200" dirty="0" smtClean="0"/>
              <a:t>жизни населения </a:t>
            </a:r>
            <a:r>
              <a:rPr lang="ru-RU" altLang="ru-RU" sz="1200" dirty="0"/>
              <a:t>Республики Татарстан</a:t>
            </a:r>
          </a:p>
        </p:txBody>
      </p:sp>
      <p:graphicFrame>
        <p:nvGraphicFramePr>
          <p:cNvPr id="2" name="Таблица 1"/>
          <p:cNvGraphicFramePr>
            <a:graphicFrameLocks noGrp="1"/>
          </p:cNvGraphicFramePr>
          <p:nvPr>
            <p:extLst>
              <p:ext uri="{D42A27DB-BD31-4B8C-83A1-F6EECF244321}">
                <p14:modId xmlns:p14="http://schemas.microsoft.com/office/powerpoint/2010/main" val="2502955210"/>
              </p:ext>
            </p:extLst>
          </p:nvPr>
        </p:nvGraphicFramePr>
        <p:xfrm>
          <a:off x="605910" y="1928996"/>
          <a:ext cx="8344824" cy="4328709"/>
        </p:xfrm>
        <a:graphic>
          <a:graphicData uri="http://schemas.openxmlformats.org/drawingml/2006/table">
            <a:tbl>
              <a:tblPr>
                <a:tableStyleId>{616DA210-FB5B-4158-B5E0-FEB733F419BA}</a:tableStyleId>
              </a:tblPr>
              <a:tblGrid>
                <a:gridCol w="6547987"/>
                <a:gridCol w="914338"/>
                <a:gridCol w="882499"/>
              </a:tblGrid>
              <a:tr h="174999">
                <a:tc>
                  <a:txBody>
                    <a:bodyPr/>
                    <a:lstStyle/>
                    <a:p>
                      <a:pPr algn="ctr" fontAlgn="ctr"/>
                      <a:r>
                        <a:rPr lang="ru-RU" sz="1000" b="1" i="0" u="none" strike="noStrike" dirty="0" smtClean="0">
                          <a:solidFill>
                            <a:srgbClr val="000000"/>
                          </a:solidFill>
                          <a:effectLst/>
                          <a:latin typeface="+mn-lt"/>
                        </a:rPr>
                        <a:t>Целевые показатели реализации государственной программы</a:t>
                      </a:r>
                      <a:endParaRPr lang="ru-RU" sz="1000" b="1" i="0" u="none" strike="noStrike" dirty="0">
                        <a:solidFill>
                          <a:srgbClr val="000000"/>
                        </a:solidFill>
                        <a:effectLst/>
                        <a:latin typeface="+mn-lt"/>
                      </a:endParaRPr>
                    </a:p>
                  </a:txBody>
                  <a:tcPr marL="6044" marR="6044" marT="60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2020 </a:t>
                      </a:r>
                      <a:r>
                        <a:rPr lang="ru-RU" sz="1000" b="1" u="none" strike="noStrike" dirty="0">
                          <a:solidFill>
                            <a:schemeClr val="tx1"/>
                          </a:solidFill>
                          <a:effectLst/>
                        </a:rPr>
                        <a:t>год (план)</a:t>
                      </a:r>
                      <a:endParaRPr lang="ru-RU" sz="1000" b="1" i="0" u="none" strike="noStrike" dirty="0">
                        <a:solidFill>
                          <a:schemeClr val="tx1"/>
                        </a:solidFill>
                        <a:effectLst/>
                        <a:latin typeface="Times New Roman" panose="02020603050405020304" pitchFamily="18" charset="0"/>
                      </a:endParaRPr>
                    </a:p>
                  </a:txBody>
                  <a:tcPr marL="6044" marR="6044" marT="60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2020 </a:t>
                      </a:r>
                      <a:r>
                        <a:rPr lang="ru-RU" sz="1000" b="1" u="none" strike="noStrike" dirty="0">
                          <a:solidFill>
                            <a:schemeClr val="tx1"/>
                          </a:solidFill>
                          <a:effectLst/>
                        </a:rPr>
                        <a:t>год (факт)</a:t>
                      </a:r>
                      <a:endParaRPr lang="ru-RU" sz="1000" b="1" i="0" u="none" strike="noStrike" dirty="0">
                        <a:solidFill>
                          <a:schemeClr val="tx1"/>
                        </a:solidFill>
                        <a:effectLst/>
                        <a:latin typeface="Times New Roman" panose="02020603050405020304" pitchFamily="18" charset="0"/>
                      </a:endParaRPr>
                    </a:p>
                  </a:txBody>
                  <a:tcPr marL="6044" marR="6044" marT="60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29980">
                <a:tc>
                  <a:txBody>
                    <a:bodyPr/>
                    <a:lstStyle/>
                    <a:p>
                      <a:pPr algn="just" fontAlgn="ctr"/>
                      <a:r>
                        <a:rPr lang="ru-RU" sz="800" b="0" i="0" u="none" strike="noStrike" dirty="0">
                          <a:solidFill>
                            <a:schemeClr val="tx1"/>
                          </a:solidFill>
                          <a:effectLst/>
                          <a:latin typeface="+mn-lt"/>
                        </a:rPr>
                        <a:t>Индекс физического объема ВРП,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102,5</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97,2</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91035">
                <a:tc>
                  <a:txBody>
                    <a:bodyPr/>
                    <a:lstStyle/>
                    <a:p>
                      <a:pPr algn="just" fontAlgn="ctr"/>
                      <a:r>
                        <a:rPr lang="ru-RU" sz="800" b="0" i="0" u="none" strike="noStrike" dirty="0">
                          <a:solidFill>
                            <a:schemeClr val="tx1"/>
                          </a:solidFill>
                          <a:effectLst/>
                          <a:latin typeface="+mn-lt"/>
                        </a:rPr>
                        <a:t>Объем инвестиций в основной капитал (за исключением бюджетных средств) в расчете на одного человека, тыс. рублей</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105,0</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91,8</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91035">
                <a:tc>
                  <a:txBody>
                    <a:bodyPr/>
                    <a:lstStyle/>
                    <a:p>
                      <a:pPr algn="just" fontAlgn="ctr"/>
                      <a:r>
                        <a:rPr lang="ru-RU" sz="800" b="0" i="0" u="none" strike="noStrike" dirty="0">
                          <a:solidFill>
                            <a:schemeClr val="tx1"/>
                          </a:solidFill>
                          <a:effectLst/>
                          <a:latin typeface="+mn-lt"/>
                        </a:rPr>
                        <a:t>Объем прямых иностранных инвестиций в расчете на одного жителя Республики Татарстан, долларов США</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100,0</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100,0</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91035">
                <a:tc>
                  <a:txBody>
                    <a:bodyPr/>
                    <a:lstStyle/>
                    <a:p>
                      <a:pPr algn="just" fontAlgn="ctr"/>
                      <a:r>
                        <a:rPr lang="ru-RU" sz="800" b="0" i="0" u="none" strike="noStrike" dirty="0">
                          <a:solidFill>
                            <a:schemeClr val="tx1"/>
                          </a:solidFill>
                          <a:effectLst/>
                          <a:latin typeface="+mn-lt"/>
                        </a:rPr>
                        <a:t>Количество субъектов МСП (включая индивидуальных предпринимателей) в расчете на 1 тыс. человек населения,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4</a:t>
                      </a:r>
                      <a:r>
                        <a:rPr lang="en-US" sz="800" b="0" i="0" u="none" strike="noStrike" dirty="0" smtClean="0">
                          <a:solidFill>
                            <a:schemeClr val="tx1"/>
                          </a:solidFill>
                          <a:effectLst/>
                          <a:latin typeface="+mn-lt"/>
                        </a:rPr>
                        <a:t>2</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41</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91035">
                <a:tc>
                  <a:txBody>
                    <a:bodyPr/>
                    <a:lstStyle/>
                    <a:p>
                      <a:pPr algn="just" fontAlgn="ctr"/>
                      <a:r>
                        <a:rPr lang="ru-RU" sz="800" b="0" i="0" u="none" strike="noStrike" dirty="0">
                          <a:solidFill>
                            <a:schemeClr val="tx1"/>
                          </a:solidFill>
                          <a:effectLst/>
                          <a:latin typeface="+mn-lt"/>
                        </a:rPr>
                        <a:t>Доля инновационной продукции в общем объеме промышленного производства,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19,5</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19,5</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91035">
                <a:tc>
                  <a:txBody>
                    <a:bodyPr/>
                    <a:lstStyle/>
                    <a:p>
                      <a:pPr algn="just" fontAlgn="ctr"/>
                      <a:r>
                        <a:rPr lang="ru-RU" sz="800" b="0" i="0" u="none" strike="noStrike" dirty="0">
                          <a:solidFill>
                            <a:schemeClr val="tx1"/>
                          </a:solidFill>
                          <a:effectLst/>
                          <a:latin typeface="+mn-lt"/>
                        </a:rPr>
                        <a:t>Удельный вес организаций, осуществляющих технологические инновации, в общем количестве обследованных организаций,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17,5</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17,5</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91035">
                <a:tc>
                  <a:txBody>
                    <a:bodyPr/>
                    <a:lstStyle/>
                    <a:p>
                      <a:pPr algn="just" fontAlgn="ctr"/>
                      <a:r>
                        <a:rPr lang="ru-RU" sz="800" b="0" i="0" u="none" strike="noStrike" dirty="0">
                          <a:solidFill>
                            <a:schemeClr val="tx1"/>
                          </a:solidFill>
                          <a:effectLst/>
                          <a:latin typeface="+mn-lt"/>
                        </a:rPr>
                        <a:t>Уровень удовлетворенности заявителей Республики Татарстан качеством предоставления государственных и муниципальных услуг к </a:t>
                      </a:r>
                      <a:r>
                        <a:rPr lang="ru-RU" sz="800" b="0" i="0" u="none" strike="noStrike" dirty="0" smtClean="0">
                          <a:solidFill>
                            <a:schemeClr val="tx1"/>
                          </a:solidFill>
                          <a:effectLst/>
                          <a:latin typeface="+mn-lt"/>
                        </a:rPr>
                        <a:t>2019 </a:t>
                      </a:r>
                      <a:r>
                        <a:rPr lang="ru-RU" sz="800" b="0" i="0" u="none" strike="noStrike" dirty="0">
                          <a:solidFill>
                            <a:schemeClr val="tx1"/>
                          </a:solidFill>
                          <a:effectLst/>
                          <a:latin typeface="+mn-lt"/>
                        </a:rPr>
                        <a:t>году,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90</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90</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91035">
                <a:tc>
                  <a:txBody>
                    <a:bodyPr/>
                    <a:lstStyle/>
                    <a:p>
                      <a:pPr algn="just" fontAlgn="ctr"/>
                      <a:r>
                        <a:rPr lang="ru-RU" sz="800" b="0" i="0" u="none" strike="noStrike" dirty="0">
                          <a:solidFill>
                            <a:schemeClr val="tx1"/>
                          </a:solidFill>
                          <a:effectLst/>
                          <a:latin typeface="+mn-lt"/>
                        </a:rPr>
                        <a:t>Доля </a:t>
                      </a:r>
                      <a:r>
                        <a:rPr lang="ru-RU" sz="800" b="0" i="0" u="none" strike="noStrike" dirty="0" smtClean="0">
                          <a:solidFill>
                            <a:schemeClr val="tx1"/>
                          </a:solidFill>
                          <a:effectLst/>
                          <a:latin typeface="+mn-lt"/>
                        </a:rPr>
                        <a:t>открытых аукционов </a:t>
                      </a:r>
                      <a:r>
                        <a:rPr lang="ru-RU" sz="800" b="0" i="0" u="none" strike="noStrike" dirty="0">
                          <a:solidFill>
                            <a:schemeClr val="tx1"/>
                          </a:solidFill>
                          <a:effectLst/>
                          <a:latin typeface="+mn-lt"/>
                        </a:rPr>
                        <a:t>в электронной форме </a:t>
                      </a:r>
                      <a:r>
                        <a:rPr lang="ru-RU" sz="800" b="0" i="0" u="none" strike="noStrike" dirty="0" smtClean="0">
                          <a:solidFill>
                            <a:schemeClr val="tx1"/>
                          </a:solidFill>
                          <a:effectLst/>
                          <a:latin typeface="+mn-lt"/>
                        </a:rPr>
                        <a:t>в общем числе размещенных закупок, </a:t>
                      </a:r>
                      <a:r>
                        <a:rPr lang="ru-RU" sz="800" b="0" i="0" u="none" strike="noStrike" dirty="0">
                          <a:solidFill>
                            <a:schemeClr val="tx1"/>
                          </a:solidFill>
                          <a:effectLst/>
                          <a:latin typeface="+mn-lt"/>
                        </a:rPr>
                        <a:t>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85</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95,6</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91035">
                <a:tc>
                  <a:txBody>
                    <a:bodyPr/>
                    <a:lstStyle/>
                    <a:p>
                      <a:pPr algn="just" fontAlgn="ctr"/>
                      <a:r>
                        <a:rPr lang="ru-RU" sz="800" b="0" i="0" u="none" strike="noStrike" dirty="0">
                          <a:solidFill>
                            <a:schemeClr val="tx1"/>
                          </a:solidFill>
                          <a:effectLst/>
                          <a:latin typeface="+mn-lt"/>
                        </a:rPr>
                        <a:t>Доля конкурентных закупок (количество участников более одного к </a:t>
                      </a:r>
                      <a:r>
                        <a:rPr lang="ru-RU" sz="800" b="0" i="0" u="none" strike="noStrike" dirty="0" smtClean="0">
                          <a:solidFill>
                            <a:schemeClr val="tx1"/>
                          </a:solidFill>
                          <a:effectLst/>
                          <a:latin typeface="+mn-lt"/>
                        </a:rPr>
                        <a:t>общему</a:t>
                      </a:r>
                      <a:r>
                        <a:rPr lang="ru-RU" sz="800" b="0" i="0" u="none" strike="noStrike" baseline="0" dirty="0" smtClean="0">
                          <a:solidFill>
                            <a:schemeClr val="tx1"/>
                          </a:solidFill>
                          <a:effectLst/>
                          <a:latin typeface="+mn-lt"/>
                        </a:rPr>
                        <a:t> количеству</a:t>
                      </a:r>
                      <a:r>
                        <a:rPr lang="ru-RU" sz="800" b="0" i="0" u="none" strike="noStrike" dirty="0" smtClean="0">
                          <a:solidFill>
                            <a:schemeClr val="tx1"/>
                          </a:solidFill>
                          <a:effectLst/>
                          <a:latin typeface="+mn-lt"/>
                        </a:rPr>
                        <a:t> </a:t>
                      </a:r>
                      <a:r>
                        <a:rPr lang="ru-RU" sz="800" b="0" i="0" u="none" strike="noStrike" dirty="0">
                          <a:solidFill>
                            <a:schemeClr val="tx1"/>
                          </a:solidFill>
                          <a:effectLst/>
                          <a:latin typeface="+mn-lt"/>
                        </a:rPr>
                        <a:t>торгов),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72,7</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87,88</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91035">
                <a:tc>
                  <a:txBody>
                    <a:bodyPr/>
                    <a:lstStyle/>
                    <a:p>
                      <a:pPr algn="just" fontAlgn="ctr"/>
                      <a:r>
                        <a:rPr lang="ru-RU" sz="800" b="0" i="0" u="none" strike="noStrike" dirty="0" smtClean="0">
                          <a:solidFill>
                            <a:schemeClr val="tx1"/>
                          </a:solidFill>
                          <a:effectLst/>
                          <a:latin typeface="+mn-lt"/>
                        </a:rPr>
                        <a:t>Количество разработанных генеральных планов, единиц</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91035">
                <a:tc>
                  <a:txBody>
                    <a:bodyPr/>
                    <a:lstStyle/>
                    <a:p>
                      <a:pPr algn="just" fontAlgn="ctr"/>
                      <a:r>
                        <a:rPr lang="ru-RU" sz="800" b="0" i="0" u="none" strike="noStrike" dirty="0">
                          <a:solidFill>
                            <a:schemeClr val="tx1"/>
                          </a:solidFill>
                          <a:effectLst/>
                          <a:latin typeface="+mn-lt"/>
                        </a:rPr>
                        <a:t>Доля выполненных мероприятий, предусмотренных утвержденными программами (планами) по реализации мер антикоррупционной политики в Комитете Республики Татарстан по социально-экономическому мониторингу,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69655">
                <a:tc>
                  <a:txBody>
                    <a:bodyPr/>
                    <a:lstStyle/>
                    <a:p>
                      <a:pPr algn="just" fontAlgn="ctr"/>
                      <a:r>
                        <a:rPr lang="ru-RU" sz="800" b="0" i="0" u="none" strike="noStrike" dirty="0">
                          <a:solidFill>
                            <a:schemeClr val="tx1"/>
                          </a:solidFill>
                          <a:effectLst/>
                          <a:latin typeface="+mn-lt"/>
                        </a:rPr>
                        <a:t>Доля информационных материалов, представленных в срок, от их общего числа,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91035">
                <a:tc>
                  <a:txBody>
                    <a:bodyPr/>
                    <a:lstStyle/>
                    <a:p>
                      <a:pPr algn="just" fontAlgn="ctr"/>
                      <a:r>
                        <a:rPr lang="ru-RU" sz="800" b="0" i="0" u="none" strike="noStrike" dirty="0">
                          <a:solidFill>
                            <a:schemeClr val="tx1"/>
                          </a:solidFill>
                          <a:effectLst/>
                          <a:latin typeface="+mn-lt"/>
                        </a:rPr>
                        <a:t>Доля стоимости контрактов, заключенных в Республике Татарстан по результатам несостоявшихся торгов и запросов котировок у единственного поставщика, исполнителя, подрядчика, в общей стоимости заключенных контрактов,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800" b="0" i="0" u="none" strike="noStrike" dirty="0" smtClean="0">
                          <a:solidFill>
                            <a:schemeClr val="tx1"/>
                          </a:solidFill>
                          <a:effectLst/>
                          <a:latin typeface="+mn-lt"/>
                        </a:rPr>
                        <a:t>&lt;=8,0</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4,9</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52673">
                <a:tc>
                  <a:txBody>
                    <a:bodyPr/>
                    <a:lstStyle/>
                    <a:p>
                      <a:pPr algn="just" fontAlgn="ctr"/>
                      <a:r>
                        <a:rPr lang="ru-RU" sz="800" b="0" i="0" u="none" strike="noStrike" dirty="0" smtClean="0">
                          <a:solidFill>
                            <a:schemeClr val="tx1"/>
                          </a:solidFill>
                          <a:effectLst/>
                          <a:latin typeface="+mn-lt"/>
                        </a:rPr>
                        <a:t>Доля ТОС, которым представлена поддержка в виде субсидий на осуществление компенсационных выплат руководителям ТОС, от общего количества ТОС, процент</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100</a:t>
                      </a:r>
                      <a:r>
                        <a:rPr lang="ru-RU" sz="800" b="0" i="0" u="none" strike="noStrike" dirty="0">
                          <a:solidFill>
                            <a:schemeClr val="tx1"/>
                          </a:solidFill>
                          <a:effectLst/>
                          <a:latin typeface="+mn-lt"/>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100</a:t>
                      </a:r>
                      <a:r>
                        <a:rPr lang="ru-RU" sz="800" b="0" i="0" u="none" strike="noStrike" dirty="0">
                          <a:solidFill>
                            <a:schemeClr val="tx1"/>
                          </a:solidFill>
                          <a:effectLst/>
                          <a:latin typeface="+mn-lt"/>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69655">
                <a:tc>
                  <a:txBody>
                    <a:bodyPr/>
                    <a:lstStyle/>
                    <a:p>
                      <a:pPr algn="just" fontAlgn="ctr"/>
                      <a:r>
                        <a:rPr lang="ru-RU" sz="800" b="0" i="0" u="none" strike="noStrike" dirty="0" smtClean="0">
                          <a:solidFill>
                            <a:schemeClr val="tx1"/>
                          </a:solidFill>
                          <a:effectLst/>
                          <a:latin typeface="+mn-lt"/>
                        </a:rPr>
                        <a:t>Оборот субъектов МСП в постоянных ценах по отношению к показателю 2014 года, процентов</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122,5</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rowSpan="3">
                  <a:txBody>
                    <a:bodyPr/>
                    <a:lstStyle/>
                    <a:p>
                      <a:pPr algn="ctr" fontAlgn="ctr"/>
                      <a:r>
                        <a:rPr lang="ru-RU" sz="800" b="0" i="0" u="none" strike="noStrike" dirty="0" smtClean="0">
                          <a:solidFill>
                            <a:schemeClr val="tx1"/>
                          </a:solidFill>
                          <a:effectLst/>
                          <a:latin typeface="+mn-lt"/>
                        </a:rPr>
                        <a:t>Статистические данные будут представлены после проведения сплошного наблюдения за субъектами МСП за 2020 год</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91035">
                <a:tc>
                  <a:txBody>
                    <a:bodyPr/>
                    <a:lstStyle/>
                    <a:p>
                      <a:pPr algn="just" fontAlgn="ctr"/>
                      <a:r>
                        <a:rPr lang="ru-RU" sz="800" b="0" i="0" u="none" strike="noStrike" dirty="0" smtClean="0">
                          <a:solidFill>
                            <a:schemeClr val="tx1"/>
                          </a:solidFill>
                          <a:effectLst/>
                          <a:latin typeface="+mn-lt"/>
                        </a:rPr>
                        <a:t>Оборот в расчете на одного работника субъекта МСП в постоянных ценах по отношению к показателю 2014 года, процентов</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119,7</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vMerge="1">
                  <a:txBody>
                    <a:bodyPr/>
                    <a:lstStyle/>
                    <a:p>
                      <a:pPr algn="ctr" fontAlgn="ct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69655">
                <a:tc>
                  <a:txBody>
                    <a:bodyPr/>
                    <a:lstStyle/>
                    <a:p>
                      <a:pPr algn="just" fontAlgn="ctr"/>
                      <a:r>
                        <a:rPr lang="ru-RU" sz="800" b="0" i="0" u="none" strike="noStrike" dirty="0" smtClean="0">
                          <a:solidFill>
                            <a:schemeClr val="tx1"/>
                          </a:solidFill>
                          <a:effectLst/>
                          <a:latin typeface="+mn-lt"/>
                        </a:rPr>
                        <a:t>Доля обрабатывающей промышленности в обороте МСП (без учета индивидуальных предпринимателей), процентов</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17,0</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vMerge="1">
                  <a:txBody>
                    <a:bodyPr/>
                    <a:lstStyle/>
                    <a:p>
                      <a:pPr algn="ctr" fontAlgn="ct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69655">
                <a:tc>
                  <a:txBody>
                    <a:bodyPr/>
                    <a:lstStyle/>
                    <a:p>
                      <a:pPr algn="just" fontAlgn="ctr"/>
                      <a:r>
                        <a:rPr lang="ru-RU" sz="800" b="0" i="0" u="none" strike="noStrike" dirty="0" smtClean="0">
                          <a:solidFill>
                            <a:schemeClr val="tx1"/>
                          </a:solidFill>
                          <a:effectLst/>
                          <a:latin typeface="+mn-lt"/>
                        </a:rPr>
                        <a:t>Доля среднесписочной численности работников (без внешних совместителей), занятых у субъектов МСП, в общей численности занятого населения, процентов</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27,4</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27,3</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69655">
                <a:tc>
                  <a:txBody>
                    <a:bodyPr/>
                    <a:lstStyle/>
                    <a:p>
                      <a:pPr algn="just" fontAlgn="ctr"/>
                      <a:r>
                        <a:rPr lang="ru-RU" sz="800" b="0" i="0" u="none" strike="noStrike" dirty="0" smtClean="0">
                          <a:solidFill>
                            <a:schemeClr val="tx1"/>
                          </a:solidFill>
                          <a:effectLst/>
                          <a:latin typeface="+mn-lt"/>
                        </a:rPr>
                        <a:t>Доля экспорта малых и средних предприятий в общем объеме экспорта Республики Татарстан, процентов</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7,0</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7,0</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5" name="Скругленный прямоугольник 4"/>
          <p:cNvSpPr/>
          <p:nvPr/>
        </p:nvSpPr>
        <p:spPr>
          <a:xfrm>
            <a:off x="529710" y="323041"/>
            <a:ext cx="7943850" cy="527804"/>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lnSpc>
                <a:spcPts val="1500"/>
              </a:lnSpc>
              <a:spcBef>
                <a:spcPct val="0"/>
              </a:spcBef>
              <a:spcAft>
                <a:spcPct val="0"/>
              </a:spcAft>
            </a:pPr>
            <a:r>
              <a:rPr lang="ru-RU" altLang="ru-RU" sz="1400" b="1" dirty="0" smtClean="0">
                <a:solidFill>
                  <a:schemeClr val="tx1"/>
                </a:solidFill>
                <a:ea typeface="Calibri" panose="020F0502020204030204" pitchFamily="34" charset="0"/>
                <a:cs typeface="Times New Roman" panose="02020603050405020304" pitchFamily="18" charset="0"/>
              </a:rPr>
              <a:t>10. Государственная </a:t>
            </a:r>
            <a:r>
              <a:rPr lang="ru-RU" altLang="ru-RU" sz="1400" b="1" dirty="0">
                <a:solidFill>
                  <a:schemeClr val="tx1"/>
                </a:solidFill>
                <a:ea typeface="Calibri" panose="020F0502020204030204" pitchFamily="34" charset="0"/>
                <a:cs typeface="Times New Roman" panose="02020603050405020304" pitchFamily="18" charset="0"/>
              </a:rPr>
              <a:t>программа </a:t>
            </a:r>
            <a:r>
              <a:rPr lang="ru-RU" altLang="ru-RU" sz="1400" b="1" dirty="0" smtClean="0">
                <a:ea typeface="Calibri" panose="020F0502020204030204" pitchFamily="34" charset="0"/>
                <a:cs typeface="Times New Roman" panose="02020603050405020304" pitchFamily="18" charset="0"/>
              </a:rPr>
              <a:t>«</a:t>
            </a:r>
            <a:r>
              <a:rPr lang="ru-RU" altLang="ru-RU" sz="1400" b="1" dirty="0">
                <a:ea typeface="Calibri" panose="020F0502020204030204" pitchFamily="34" charset="0"/>
                <a:cs typeface="Times New Roman" panose="02020603050405020304" pitchFamily="18" charset="0"/>
              </a:rPr>
              <a:t>Экономическое развитие и инновационная экономика Республики Татарстан на 2014 </a:t>
            </a:r>
            <a:r>
              <a:rPr lang="ru-RU" altLang="ru-RU" sz="1400" b="1" dirty="0">
                <a:solidFill>
                  <a:schemeClr val="tx1"/>
                </a:solidFill>
                <a:ea typeface="Calibri" panose="020F0502020204030204" pitchFamily="34" charset="0"/>
                <a:cs typeface="Times New Roman" panose="02020603050405020304" pitchFamily="18" charset="0"/>
              </a:rPr>
              <a:t>–</a:t>
            </a:r>
            <a:r>
              <a:rPr lang="ru-RU" altLang="ru-RU" sz="1400" b="1" dirty="0" smtClean="0">
                <a:ea typeface="Calibri" panose="020F0502020204030204" pitchFamily="34" charset="0"/>
                <a:cs typeface="Times New Roman" panose="02020603050405020304" pitchFamily="18" charset="0"/>
              </a:rPr>
              <a:t> 2024 </a:t>
            </a:r>
            <a:r>
              <a:rPr lang="ru-RU" altLang="ru-RU" sz="1400" b="1" dirty="0">
                <a:ea typeface="Calibri" panose="020F0502020204030204" pitchFamily="34" charset="0"/>
                <a:cs typeface="Times New Roman" panose="02020603050405020304" pitchFamily="18" charset="0"/>
              </a:rPr>
              <a:t>годы»</a:t>
            </a:r>
            <a:endParaRPr lang="ru-RU" altLang="ru-RU" sz="1400" b="1" u="sng"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85596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37484276"/>
              </p:ext>
            </p:extLst>
          </p:nvPr>
        </p:nvGraphicFramePr>
        <p:xfrm>
          <a:off x="529709" y="696518"/>
          <a:ext cx="8483661" cy="1767322"/>
        </p:xfrm>
        <a:graphic>
          <a:graphicData uri="http://schemas.openxmlformats.org/drawingml/2006/table">
            <a:tbl>
              <a:tblPr>
                <a:tableStyleId>{616DA210-FB5B-4158-B5E0-FEB733F419BA}</a:tableStyleId>
              </a:tblPr>
              <a:tblGrid>
                <a:gridCol w="6656929"/>
                <a:gridCol w="907763"/>
                <a:gridCol w="918969"/>
              </a:tblGrid>
              <a:tr h="126637">
                <a:tc>
                  <a:txBody>
                    <a:bodyPr/>
                    <a:lstStyle/>
                    <a:p>
                      <a:pPr algn="ctr" fontAlgn="ctr"/>
                      <a:r>
                        <a:rPr lang="ru-RU" sz="1000" b="1" i="0" u="none" strike="noStrike" dirty="0" smtClean="0">
                          <a:solidFill>
                            <a:srgbClr val="000000"/>
                          </a:solidFill>
                          <a:effectLst/>
                          <a:latin typeface="+mn-lt"/>
                        </a:rPr>
                        <a:t>Целевые показатели реализации государственной программы</a:t>
                      </a:r>
                      <a:endParaRPr lang="ru-RU" sz="1000" b="1" i="0" u="none" strike="noStrike" dirty="0">
                        <a:solidFill>
                          <a:srgbClr val="000000"/>
                        </a:solidFill>
                        <a:effectLst/>
                        <a:latin typeface="+mn-lt"/>
                      </a:endParaRPr>
                    </a:p>
                  </a:txBody>
                  <a:tcPr marL="6044" marR="6044" marT="60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2020 </a:t>
                      </a:r>
                      <a:r>
                        <a:rPr lang="ru-RU" sz="1000" b="1" u="none" strike="noStrike" dirty="0">
                          <a:solidFill>
                            <a:schemeClr val="tx1"/>
                          </a:solidFill>
                          <a:effectLst/>
                        </a:rPr>
                        <a:t>год (план)</a:t>
                      </a:r>
                      <a:endParaRPr lang="ru-RU" sz="1000" b="1" i="0" u="none" strike="noStrike" dirty="0">
                        <a:solidFill>
                          <a:schemeClr val="tx1"/>
                        </a:solidFill>
                        <a:effectLst/>
                        <a:latin typeface="Times New Roman" panose="02020603050405020304" pitchFamily="18" charset="0"/>
                      </a:endParaRPr>
                    </a:p>
                  </a:txBody>
                  <a:tcPr marL="6044" marR="6044" marT="60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2020 </a:t>
                      </a:r>
                      <a:r>
                        <a:rPr lang="ru-RU" sz="1000" b="1" u="none" strike="noStrike" dirty="0">
                          <a:solidFill>
                            <a:schemeClr val="tx1"/>
                          </a:solidFill>
                          <a:effectLst/>
                        </a:rPr>
                        <a:t>год (факт)</a:t>
                      </a:r>
                      <a:endParaRPr lang="ru-RU" sz="1000" b="1" i="0" u="none" strike="noStrike" dirty="0">
                        <a:solidFill>
                          <a:schemeClr val="tx1"/>
                        </a:solidFill>
                        <a:effectLst/>
                        <a:latin typeface="Times New Roman" panose="02020603050405020304" pitchFamily="18" charset="0"/>
                      </a:endParaRPr>
                    </a:p>
                  </a:txBody>
                  <a:tcPr marL="6044" marR="6044" marT="60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89366">
                <a:tc>
                  <a:txBody>
                    <a:bodyPr/>
                    <a:lstStyle/>
                    <a:p>
                      <a:pPr algn="just" fontAlgn="ctr"/>
                      <a:r>
                        <a:rPr lang="ru-RU" sz="800" b="0" i="0" u="none" strike="noStrike" dirty="0" smtClean="0">
                          <a:solidFill>
                            <a:schemeClr val="tx1"/>
                          </a:solidFill>
                          <a:effectLst/>
                          <a:latin typeface="+mn-lt"/>
                        </a:rPr>
                        <a:t>Количество социально ориентированных некоммерческих организаций, которым оказана поддержка, единиц</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35</a:t>
                      </a:r>
                      <a:r>
                        <a:rPr lang="en-US" sz="800" b="0" i="0" u="none" strike="noStrike" dirty="0" smtClean="0">
                          <a:solidFill>
                            <a:schemeClr val="tx1"/>
                          </a:solidFill>
                          <a:effectLst/>
                          <a:latin typeface="+mn-lt"/>
                        </a:rPr>
                        <a:t>1</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352</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89366">
                <a:tc>
                  <a:txBody>
                    <a:bodyPr/>
                    <a:lstStyle/>
                    <a:p>
                      <a:pPr algn="just" fontAlgn="ctr"/>
                      <a:r>
                        <a:rPr lang="ru-RU" sz="800" b="0" i="0" u="none" strike="noStrike" dirty="0" smtClean="0">
                          <a:solidFill>
                            <a:schemeClr val="tx1"/>
                          </a:solidFill>
                          <a:effectLst/>
                          <a:latin typeface="+mn-lt"/>
                        </a:rPr>
                        <a:t>Количество средних и крупных предприятий базовых </a:t>
                      </a:r>
                      <a:r>
                        <a:rPr lang="ru-RU" sz="800" b="0" i="0" u="none" strike="noStrike" dirty="0" err="1" smtClean="0">
                          <a:solidFill>
                            <a:schemeClr val="tx1"/>
                          </a:solidFill>
                          <a:effectLst/>
                          <a:latin typeface="+mn-lt"/>
                        </a:rPr>
                        <a:t>несырьевых</a:t>
                      </a:r>
                      <a:r>
                        <a:rPr lang="ru-RU" sz="800" b="0" i="0" u="none" strike="noStrike" dirty="0" smtClean="0">
                          <a:solidFill>
                            <a:schemeClr val="tx1"/>
                          </a:solidFill>
                          <a:effectLst/>
                          <a:latin typeface="+mn-lt"/>
                        </a:rPr>
                        <a:t> отраслей экономики, вовлеченных в реализацию мероприятий национального проекта и подписавших соглашения о взаимодействии с Министерством промышленности и торговли Республики Татарстан, единиц (нарастающим итогом)</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не менее </a:t>
                      </a:r>
                    </a:p>
                    <a:p>
                      <a:pPr algn="ctr" fontAlgn="ctr"/>
                      <a:r>
                        <a:rPr lang="ru-RU" sz="800" b="0" i="0" u="none" strike="noStrike" dirty="0" smtClean="0">
                          <a:solidFill>
                            <a:schemeClr val="tx1"/>
                          </a:solidFill>
                          <a:effectLst/>
                          <a:latin typeface="+mn-lt"/>
                        </a:rPr>
                        <a:t>89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105</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30888">
                <a:tc>
                  <a:txBody>
                    <a:bodyPr/>
                    <a:lstStyle/>
                    <a:p>
                      <a:pPr algn="just" fontAlgn="ctr"/>
                      <a:r>
                        <a:rPr lang="ru-RU" sz="800" b="0" i="0" u="none" strike="noStrike" dirty="0">
                          <a:solidFill>
                            <a:schemeClr val="tx1"/>
                          </a:solidFill>
                          <a:effectLst/>
                          <a:latin typeface="+mn-lt"/>
                        </a:rPr>
                        <a:t>Количество предприятий, участвующих в создании систем управления правами на интеллектуальную собственность предприятий, </a:t>
                      </a:r>
                      <a:r>
                        <a:rPr lang="ru-RU" sz="800" b="0" i="0" u="none" strike="noStrike" dirty="0" smtClean="0">
                          <a:solidFill>
                            <a:schemeClr val="tx1"/>
                          </a:solidFill>
                          <a:effectLst/>
                          <a:latin typeface="+mn-lt"/>
                        </a:rPr>
                        <a:t>единиц</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3</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3</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89366">
                <a:tc>
                  <a:txBody>
                    <a:bodyPr/>
                    <a:lstStyle/>
                    <a:p>
                      <a:pPr algn="just" fontAlgn="ctr"/>
                      <a:r>
                        <a:rPr lang="ru-RU" sz="800" b="0" i="0" u="none" strike="noStrike" dirty="0">
                          <a:solidFill>
                            <a:schemeClr val="tx1"/>
                          </a:solidFill>
                          <a:effectLst/>
                          <a:latin typeface="+mn-lt"/>
                        </a:rPr>
                        <a:t>Количество специалистов, прошедших подготовку и переподготовку кадров в сфере управления интеллектуальной собственностью, </a:t>
                      </a:r>
                      <a:r>
                        <a:rPr lang="ru-RU" sz="800" b="0" i="0" u="none" strike="noStrike" dirty="0" smtClean="0">
                          <a:solidFill>
                            <a:schemeClr val="tx1"/>
                          </a:solidFill>
                          <a:effectLst/>
                          <a:latin typeface="+mn-lt"/>
                        </a:rPr>
                        <a:t>человек</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100</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18208">
                <a:tc>
                  <a:txBody>
                    <a:bodyPr/>
                    <a:lstStyle/>
                    <a:p>
                      <a:pPr algn="just" fontAlgn="ctr"/>
                      <a:r>
                        <a:rPr lang="ru-RU" sz="800" b="0" i="0" u="none" strike="noStrike" dirty="0">
                          <a:solidFill>
                            <a:schemeClr val="tx1"/>
                          </a:solidFill>
                          <a:effectLst/>
                          <a:latin typeface="+mn-lt"/>
                        </a:rPr>
                        <a:t>Количество созданных центров поддержки технологий и инноваций Республики Татарстан, </a:t>
                      </a:r>
                      <a:r>
                        <a:rPr lang="ru-RU" sz="800" b="0" i="0" u="none" strike="noStrike" dirty="0" smtClean="0">
                          <a:solidFill>
                            <a:schemeClr val="tx1"/>
                          </a:solidFill>
                          <a:effectLst/>
                          <a:latin typeface="+mn-lt"/>
                        </a:rPr>
                        <a:t>единиц</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28</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28</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89366">
                <a:tc>
                  <a:txBody>
                    <a:bodyPr/>
                    <a:lstStyle/>
                    <a:p>
                      <a:pPr algn="just" fontAlgn="t"/>
                      <a:r>
                        <a:rPr lang="ru-RU" sz="800" b="0" i="0" u="none" strike="noStrike" dirty="0">
                          <a:solidFill>
                            <a:schemeClr val="tx1"/>
                          </a:solidFill>
                          <a:effectLst/>
                          <a:latin typeface="+mn-lt"/>
                        </a:rPr>
                        <a:t>Количество получателей государственной поддержки, </a:t>
                      </a:r>
                      <a:r>
                        <a:rPr lang="ru-RU" sz="800" b="0" i="0" u="none" strike="noStrike" dirty="0" smtClean="0">
                          <a:solidFill>
                            <a:schemeClr val="tx1"/>
                          </a:solidFill>
                          <a:effectLst/>
                          <a:latin typeface="+mn-lt"/>
                        </a:rPr>
                        <a:t>единиц</a:t>
                      </a:r>
                      <a:endParaRPr lang="ru-RU" sz="800" b="0" i="0" u="none" strike="noStrike" dirty="0">
                        <a:solidFill>
                          <a:schemeClr val="tx1"/>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10</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5" name="Скругленный прямоугольник 4"/>
          <p:cNvSpPr/>
          <p:nvPr/>
        </p:nvSpPr>
        <p:spPr>
          <a:xfrm>
            <a:off x="529710" y="59139"/>
            <a:ext cx="7943850" cy="527804"/>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lgn="ctr" eaLnBrk="0" fontAlgn="base" hangingPunct="0">
              <a:lnSpc>
                <a:spcPts val="1500"/>
              </a:lnSpc>
              <a:spcBef>
                <a:spcPct val="0"/>
              </a:spcBef>
              <a:spcAft>
                <a:spcPct val="0"/>
              </a:spcAft>
            </a:pPr>
            <a:r>
              <a:rPr lang="ru-RU" altLang="ru-RU" sz="1400" b="1" dirty="0" smtClean="0">
                <a:solidFill>
                  <a:schemeClr val="tx1"/>
                </a:solidFill>
                <a:ea typeface="Calibri" panose="020F0502020204030204" pitchFamily="34" charset="0"/>
                <a:cs typeface="Times New Roman" panose="02020603050405020304" pitchFamily="18" charset="0"/>
              </a:rPr>
              <a:t>10. Государственная </a:t>
            </a:r>
            <a:r>
              <a:rPr lang="ru-RU" altLang="ru-RU" sz="1400" b="1" dirty="0">
                <a:solidFill>
                  <a:schemeClr val="tx1"/>
                </a:solidFill>
                <a:ea typeface="Calibri" panose="020F0502020204030204" pitchFamily="34" charset="0"/>
                <a:cs typeface="Times New Roman" panose="02020603050405020304" pitchFamily="18" charset="0"/>
              </a:rPr>
              <a:t>программа </a:t>
            </a:r>
            <a:r>
              <a:rPr lang="ru-RU" altLang="ru-RU" sz="1400" b="1" dirty="0" smtClean="0">
                <a:ea typeface="Calibri" panose="020F0502020204030204" pitchFamily="34" charset="0"/>
                <a:cs typeface="Times New Roman" panose="02020603050405020304" pitchFamily="18" charset="0"/>
              </a:rPr>
              <a:t>«</a:t>
            </a:r>
            <a:r>
              <a:rPr lang="ru-RU" altLang="ru-RU" sz="1400" b="1" dirty="0">
                <a:ea typeface="Calibri" panose="020F0502020204030204" pitchFamily="34" charset="0"/>
                <a:cs typeface="Times New Roman" panose="02020603050405020304" pitchFamily="18" charset="0"/>
              </a:rPr>
              <a:t>Экономическое развитие и инновационная экономика Республики Татарстан на 2014 </a:t>
            </a:r>
            <a:r>
              <a:rPr lang="ru-RU" altLang="ru-RU" sz="1400" b="1" dirty="0">
                <a:solidFill>
                  <a:schemeClr val="tx1"/>
                </a:solidFill>
                <a:ea typeface="Calibri" panose="020F0502020204030204" pitchFamily="34" charset="0"/>
                <a:cs typeface="Times New Roman" panose="02020603050405020304" pitchFamily="18" charset="0"/>
              </a:rPr>
              <a:t>–</a:t>
            </a:r>
            <a:r>
              <a:rPr lang="ru-RU" altLang="ru-RU" sz="1400" b="1" dirty="0" smtClean="0">
                <a:ea typeface="Calibri" panose="020F0502020204030204" pitchFamily="34" charset="0"/>
                <a:cs typeface="Times New Roman" panose="02020603050405020304" pitchFamily="18" charset="0"/>
              </a:rPr>
              <a:t> 2024 </a:t>
            </a:r>
            <a:r>
              <a:rPr lang="ru-RU" altLang="ru-RU" sz="1400" b="1" dirty="0">
                <a:ea typeface="Calibri" panose="020F0502020204030204" pitchFamily="34" charset="0"/>
                <a:cs typeface="Times New Roman" panose="02020603050405020304" pitchFamily="18" charset="0"/>
              </a:rPr>
              <a:t>годы</a:t>
            </a:r>
            <a:r>
              <a:rPr lang="ru-RU" altLang="ru-RU" sz="1400" b="1" dirty="0" smtClean="0">
                <a:ea typeface="Calibri" panose="020F0502020204030204" pitchFamily="34" charset="0"/>
                <a:cs typeface="Times New Roman" panose="02020603050405020304" pitchFamily="18" charset="0"/>
              </a:rPr>
              <a:t>» (продолжение)</a:t>
            </a:r>
            <a:endParaRPr lang="ru-RU" altLang="ru-RU" sz="1400" b="1" u="sng" dirty="0">
              <a:ea typeface="Times New Roman" panose="02020603050405020304" pitchFamily="18" charset="0"/>
              <a:cs typeface="Times New Roman" panose="02020603050405020304" pitchFamily="18" charset="0"/>
            </a:endParaRPr>
          </a:p>
        </p:txBody>
      </p:sp>
      <p:sp>
        <p:nvSpPr>
          <p:cNvPr id="4" name="Прямоугольник 3"/>
          <p:cNvSpPr/>
          <p:nvPr/>
        </p:nvSpPr>
        <p:spPr>
          <a:xfrm>
            <a:off x="529710" y="5886875"/>
            <a:ext cx="8534400" cy="246221"/>
          </a:xfrm>
          <a:prstGeom prst="rect">
            <a:avLst/>
          </a:prstGeom>
        </p:spPr>
        <p:txBody>
          <a:bodyPr wrap="square">
            <a:spAutoFit/>
          </a:bodyPr>
          <a:lstStyle/>
          <a:p>
            <a:r>
              <a:rPr lang="ru-RU" sz="1000" b="1" i="1" dirty="0">
                <a:solidFill>
                  <a:schemeClr val="accent1"/>
                </a:solidFill>
              </a:rPr>
              <a:t>Ответственный исполнитель </a:t>
            </a:r>
            <a:r>
              <a:rPr lang="ru-RU" sz="1000" b="1" i="1" dirty="0" smtClean="0">
                <a:solidFill>
                  <a:schemeClr val="accent1"/>
                </a:solidFill>
              </a:rPr>
              <a:t>ГП: </a:t>
            </a:r>
            <a:r>
              <a:rPr lang="ru-RU" sz="1000" b="1" i="1" dirty="0">
                <a:solidFill>
                  <a:schemeClr val="accent1"/>
                </a:solidFill>
              </a:rPr>
              <a:t>Министерство </a:t>
            </a:r>
            <a:r>
              <a:rPr lang="ru-RU" sz="1000" b="1" i="1" dirty="0" smtClean="0">
                <a:solidFill>
                  <a:schemeClr val="accent1"/>
                </a:solidFill>
              </a:rPr>
              <a:t>экономики Республики </a:t>
            </a:r>
            <a:r>
              <a:rPr lang="ru-RU" sz="1000" b="1" i="1" dirty="0">
                <a:solidFill>
                  <a:schemeClr val="accent1"/>
                </a:solidFill>
              </a:rPr>
              <a:t>Татарстан</a:t>
            </a:r>
          </a:p>
        </p:txBody>
      </p:sp>
      <p:sp>
        <p:nvSpPr>
          <p:cNvPr id="6" name="Прямоугольник 5"/>
          <p:cNvSpPr/>
          <p:nvPr/>
        </p:nvSpPr>
        <p:spPr>
          <a:xfrm>
            <a:off x="485775" y="6133096"/>
            <a:ext cx="8001000" cy="400110"/>
          </a:xfrm>
          <a:prstGeom prst="rect">
            <a:avLst/>
          </a:prstGeom>
        </p:spPr>
        <p:txBody>
          <a:bodyPr wrap="square">
            <a:spAutoFit/>
          </a:bodyPr>
          <a:lstStyle/>
          <a:p>
            <a:r>
              <a:rPr lang="ru-RU" sz="1000" b="1" i="1" dirty="0">
                <a:solidFill>
                  <a:schemeClr val="accent6"/>
                </a:solidFill>
              </a:rPr>
              <a:t>Официальный сайт, на котором размещена государственная </a:t>
            </a:r>
            <a:r>
              <a:rPr lang="ru-RU" sz="1000" b="1" i="1" dirty="0" smtClean="0">
                <a:solidFill>
                  <a:schemeClr val="accent6"/>
                </a:solidFill>
              </a:rPr>
              <a:t>программа и отчеты о ходе ее реализации, </a:t>
            </a:r>
            <a:r>
              <a:rPr lang="ru-RU" sz="1000" b="1" i="1" dirty="0">
                <a:solidFill>
                  <a:schemeClr val="accent6"/>
                </a:solidFill>
              </a:rPr>
              <a:t>находится </a:t>
            </a:r>
            <a:r>
              <a:rPr lang="ru-RU" sz="1000" b="1" i="1" dirty="0" smtClean="0">
                <a:solidFill>
                  <a:schemeClr val="accent6"/>
                </a:solidFill>
              </a:rPr>
              <a:t>по </a:t>
            </a:r>
            <a:r>
              <a:rPr lang="ru-RU" sz="1000" b="1" i="1" dirty="0">
                <a:solidFill>
                  <a:schemeClr val="accent6"/>
                </a:solidFill>
              </a:rPr>
              <a:t>адресу</a:t>
            </a:r>
            <a:r>
              <a:rPr lang="ru-RU" sz="1000" b="1" i="1" dirty="0" smtClean="0">
                <a:solidFill>
                  <a:schemeClr val="accent6"/>
                </a:solidFill>
              </a:rPr>
              <a:t>:</a:t>
            </a:r>
            <a:r>
              <a:rPr lang="en-US" sz="1000" b="1" i="1" dirty="0">
                <a:solidFill>
                  <a:schemeClr val="accent6"/>
                </a:solidFill>
              </a:rPr>
              <a:t> http://</a:t>
            </a:r>
            <a:r>
              <a:rPr lang="en-US" sz="1000" b="1" i="1" dirty="0" smtClean="0">
                <a:solidFill>
                  <a:schemeClr val="accent6"/>
                </a:solidFill>
              </a:rPr>
              <a:t>mert.tatarstan.ru</a:t>
            </a:r>
            <a:endParaRPr lang="ru-RU" sz="1000" b="1" i="1" dirty="0">
              <a:solidFill>
                <a:schemeClr val="accent6"/>
              </a:solidFill>
            </a:endParaRPr>
          </a:p>
        </p:txBody>
      </p:sp>
    </p:spTree>
    <p:extLst>
      <p:ext uri="{BB962C8B-B14F-4D97-AF65-F5344CB8AC3E}">
        <p14:creationId xmlns:p14="http://schemas.microsoft.com/office/powerpoint/2010/main" val="21625125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609599" y="89286"/>
            <a:ext cx="8042623" cy="919401"/>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t"/>
            <a:r>
              <a:rPr lang="ru-RU" altLang="ru-RU" sz="1600" b="1" dirty="0" smtClean="0">
                <a:latin typeface="Arial" panose="020B0604020202020204" pitchFamily="34" charset="0"/>
                <a:ea typeface="Times New Roman" panose="02020603050405020304" pitchFamily="18" charset="0"/>
              </a:rPr>
              <a:t>11. </a:t>
            </a:r>
            <a:r>
              <a:rPr lang="ru-RU" sz="1600" b="1" dirty="0" smtClean="0"/>
              <a:t>Государственная </a:t>
            </a:r>
            <a:r>
              <a:rPr lang="ru-RU" sz="1600" b="1" dirty="0"/>
              <a:t>программа </a:t>
            </a:r>
            <a:r>
              <a:rPr lang="ru-RU" sz="1600" b="1" dirty="0" smtClean="0"/>
              <a:t>«Развитие </a:t>
            </a:r>
            <a:r>
              <a:rPr lang="ru-RU" sz="1600" b="1" dirty="0"/>
              <a:t>информационных и коммуникационных технологий в Республике Татарстан «Открытый Татарстан» на 2014 – </a:t>
            </a:r>
            <a:r>
              <a:rPr lang="ru-RU" sz="1600" b="1" dirty="0" smtClean="0"/>
              <a:t>2023 годы»</a:t>
            </a:r>
            <a:endParaRPr lang="ru-RU" sz="1600" b="1" dirty="0">
              <a:solidFill>
                <a:srgbClr val="000000"/>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523214866"/>
              </p:ext>
            </p:extLst>
          </p:nvPr>
        </p:nvGraphicFramePr>
        <p:xfrm>
          <a:off x="537883" y="1670300"/>
          <a:ext cx="8476147" cy="420455"/>
        </p:xfrm>
        <a:graphic>
          <a:graphicData uri="http://schemas.openxmlformats.org/drawingml/2006/table">
            <a:tbl>
              <a:tblPr firstRow="1" firstCol="1" bandRow="1">
                <a:tableStyleId>{5C22544A-7EE6-4342-B048-85BDC9FD1C3A}</a:tableStyleId>
              </a:tblPr>
              <a:tblGrid>
                <a:gridCol w="6539113"/>
                <a:gridCol w="968188"/>
                <a:gridCol w="968846"/>
              </a:tblGrid>
              <a:tr h="243024">
                <a:tc rowSpan="2">
                  <a:txBody>
                    <a:bodyPr/>
                    <a:lstStyle/>
                    <a:p>
                      <a:pPr algn="ctr">
                        <a:spcAft>
                          <a:spcPts val="0"/>
                        </a:spcAft>
                      </a:pPr>
                      <a:r>
                        <a:rPr lang="ru-RU" sz="800" dirty="0">
                          <a:solidFill>
                            <a:schemeClr val="tx1"/>
                          </a:solidFill>
                          <a:effectLst/>
                        </a:rPr>
                        <a:t>Объем финансирования государственной программы (тыс</a:t>
                      </a:r>
                      <a:r>
                        <a:rPr lang="ru-RU" sz="800" dirty="0" smtClean="0">
                          <a:solidFill>
                            <a:schemeClr val="tx1"/>
                          </a:solidFill>
                          <a:effectLst/>
                        </a:rPr>
                        <a:t>. рублей</a:t>
                      </a:r>
                      <a:r>
                        <a:rPr lang="ru-RU" sz="800" dirty="0">
                          <a:solidFill>
                            <a:schemeClr val="tx1"/>
                          </a:solidFill>
                          <a:effectLst/>
                        </a:rPr>
                        <a:t>)</a:t>
                      </a:r>
                      <a:endParaRPr lang="ru-RU" sz="8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800" dirty="0" smtClean="0">
                          <a:solidFill>
                            <a:schemeClr val="tx1"/>
                          </a:solidFill>
                          <a:effectLst/>
                        </a:rPr>
                        <a:t>2020 </a:t>
                      </a:r>
                      <a:r>
                        <a:rPr lang="ru-RU" sz="800" dirty="0">
                          <a:solidFill>
                            <a:schemeClr val="tx1"/>
                          </a:solidFill>
                          <a:effectLst/>
                        </a:rPr>
                        <a:t>год</a:t>
                      </a:r>
                    </a:p>
                    <a:p>
                      <a:pPr algn="ctr">
                        <a:spcAft>
                          <a:spcPts val="0"/>
                        </a:spcAft>
                      </a:pPr>
                      <a:r>
                        <a:rPr lang="ru-RU" sz="800" dirty="0">
                          <a:solidFill>
                            <a:schemeClr val="tx1"/>
                          </a:solidFill>
                          <a:effectLst/>
                        </a:rPr>
                        <a:t>(план)</a:t>
                      </a:r>
                      <a:endParaRPr lang="ru-RU" sz="8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800" dirty="0" smtClean="0">
                          <a:solidFill>
                            <a:schemeClr val="tx1"/>
                          </a:solidFill>
                          <a:effectLst/>
                        </a:rPr>
                        <a:t>2020 </a:t>
                      </a:r>
                      <a:r>
                        <a:rPr lang="ru-RU" sz="800" dirty="0">
                          <a:solidFill>
                            <a:schemeClr val="tx1"/>
                          </a:solidFill>
                          <a:effectLst/>
                        </a:rPr>
                        <a:t>год</a:t>
                      </a:r>
                    </a:p>
                    <a:p>
                      <a:pPr algn="ctr">
                        <a:spcAft>
                          <a:spcPts val="0"/>
                        </a:spcAft>
                      </a:pPr>
                      <a:r>
                        <a:rPr lang="ru-RU" sz="800" dirty="0">
                          <a:solidFill>
                            <a:schemeClr val="tx1"/>
                          </a:solidFill>
                          <a:effectLst/>
                        </a:rPr>
                        <a:t>(факт)</a:t>
                      </a:r>
                      <a:endParaRPr lang="ru-RU" sz="8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6615">
                <a:tc vMerge="1">
                  <a:txBody>
                    <a:bodyPr/>
                    <a:lstStyle/>
                    <a:p>
                      <a:endParaRPr lang="ru-RU"/>
                    </a:p>
                  </a:txBody>
                  <a:tcPr/>
                </a:tc>
                <a:tc>
                  <a:txBody>
                    <a:bodyPr/>
                    <a:lstStyle/>
                    <a:p>
                      <a:pPr algn="ctr" fontAlgn="b"/>
                      <a:r>
                        <a:rPr lang="ru-RU" sz="800" b="1" i="0" u="none" strike="noStrike" dirty="0" smtClean="0">
                          <a:solidFill>
                            <a:schemeClr val="tx1"/>
                          </a:solidFill>
                          <a:effectLst/>
                          <a:latin typeface="+mn-lt"/>
                        </a:rPr>
                        <a:t>3 891 993,4</a:t>
                      </a:r>
                      <a:endParaRPr lang="ru-RU" sz="800" b="1" i="0" u="none" strike="noStrike" dirty="0">
                        <a:solidFill>
                          <a:schemeClr val="tx1"/>
                        </a:solidFill>
                        <a:effectLst/>
                        <a:latin typeface="+mn-lt"/>
                      </a:endParaRP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ru-RU" sz="800" b="1" i="0" u="none" strike="noStrike" dirty="0" smtClean="0">
                          <a:solidFill>
                            <a:schemeClr val="tx1"/>
                          </a:solidFill>
                          <a:effectLst/>
                          <a:latin typeface="+mn-lt"/>
                        </a:rPr>
                        <a:t>3 598 803,8</a:t>
                      </a:r>
                      <a:endParaRPr lang="ru-RU" sz="800" b="1" i="0" u="none" strike="noStrike" dirty="0">
                        <a:solidFill>
                          <a:schemeClr val="tx1"/>
                        </a:solidFill>
                        <a:effectLst/>
                        <a:latin typeface="+mn-lt"/>
                      </a:endParaRP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6" name="Rectangle 4"/>
          <p:cNvSpPr>
            <a:spLocks noChangeArrowheads="1"/>
          </p:cNvSpPr>
          <p:nvPr/>
        </p:nvSpPr>
        <p:spPr bwMode="auto">
          <a:xfrm>
            <a:off x="609599" y="996098"/>
            <a:ext cx="840443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ru-RU" altLang="ru-RU" sz="1200" b="1" dirty="0">
                <a:latin typeface="Arial" panose="020B0604020202020204" pitchFamily="34" charset="0"/>
                <a:ea typeface="Times New Roman" panose="02020603050405020304" pitchFamily="18" charset="0"/>
              </a:rPr>
              <a:t>Цель</a:t>
            </a:r>
            <a:r>
              <a:rPr lang="ru-RU" altLang="ru-RU" sz="1200" b="1" dirty="0" smtClean="0">
                <a:latin typeface="Arial" panose="020B0604020202020204" pitchFamily="34" charset="0"/>
                <a:ea typeface="Times New Roman" panose="02020603050405020304" pitchFamily="18" charset="0"/>
              </a:rPr>
              <a:t>:</a:t>
            </a:r>
            <a:r>
              <a:rPr lang="en-US" altLang="ru-RU" sz="1200" b="1" dirty="0" smtClean="0">
                <a:latin typeface="Arial" panose="020B0604020202020204" pitchFamily="34" charset="0"/>
                <a:ea typeface="Times New Roman" panose="02020603050405020304" pitchFamily="18" charset="0"/>
              </a:rPr>
              <a:t> </a:t>
            </a:r>
            <a:r>
              <a:rPr lang="ru-RU" altLang="ru-RU" sz="1200" dirty="0" smtClean="0">
                <a:latin typeface="Arial" panose="020B0604020202020204" pitchFamily="34" charset="0"/>
                <a:ea typeface="Times New Roman" panose="02020603050405020304" pitchFamily="18" charset="0"/>
              </a:rPr>
              <a:t>внедрение и широкое использование инфокоммуникационных и инновационных технологий во всех сферах деятельности, создание единого информационного общества Республики Татарстан и интеграция Республики Татарстан в глобальное информационное общество</a:t>
            </a:r>
            <a:endParaRPr kumimoji="0" lang="ru-RU" altLang="ru-RU" sz="1200" i="0" u="none" strike="noStrike" cap="none" normalizeH="0" baseline="0" dirty="0" smtClean="0">
              <a:ln>
                <a:noFill/>
              </a:ln>
              <a:solidFill>
                <a:schemeClr val="tx1"/>
              </a:solidFill>
              <a:effectLst/>
              <a:latin typeface="Arial" panose="020B0604020202020204" pitchFamily="34"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493306028"/>
              </p:ext>
            </p:extLst>
          </p:nvPr>
        </p:nvGraphicFramePr>
        <p:xfrm>
          <a:off x="522515" y="2167361"/>
          <a:ext cx="8491517" cy="4530820"/>
        </p:xfrm>
        <a:graphic>
          <a:graphicData uri="http://schemas.openxmlformats.org/drawingml/2006/table">
            <a:tbl>
              <a:tblPr>
                <a:tableStyleId>{5C22544A-7EE6-4342-B048-85BDC9FD1C3A}</a:tableStyleId>
              </a:tblPr>
              <a:tblGrid>
                <a:gridCol w="1353894"/>
                <a:gridCol w="5945227"/>
                <a:gridCol w="568619"/>
                <a:gridCol w="623777"/>
              </a:tblGrid>
              <a:tr h="356155">
                <a:tc>
                  <a:txBody>
                    <a:bodyPr/>
                    <a:lstStyle/>
                    <a:p>
                      <a:pPr algn="ctr" fontAlgn="ctr"/>
                      <a:r>
                        <a:rPr lang="ru-RU" sz="800" b="1" i="0" u="none" strike="noStrike" dirty="0" smtClean="0">
                          <a:solidFill>
                            <a:srgbClr val="000000"/>
                          </a:solidFill>
                          <a:effectLst/>
                          <a:latin typeface="+mn-lt"/>
                        </a:rPr>
                        <a:t>Наименование</a:t>
                      </a:r>
                      <a:endParaRPr lang="ru-RU" sz="800" b="1" i="0" u="none" strike="noStrike" dirty="0">
                        <a:solidFill>
                          <a:srgbClr val="000000"/>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i="0" u="none" strike="noStrike" dirty="0" smtClean="0">
                          <a:solidFill>
                            <a:srgbClr val="000000"/>
                          </a:solidFill>
                          <a:effectLst/>
                          <a:latin typeface="+mn-lt"/>
                        </a:rPr>
                        <a:t>Целевые показатели реализации государственной программы</a:t>
                      </a:r>
                      <a:endParaRPr lang="ru-RU" sz="800" b="1" i="0" u="none" strike="noStrike" dirty="0">
                        <a:solidFill>
                          <a:srgbClr val="000000"/>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latin typeface="+mn-lt"/>
                        </a:rPr>
                        <a:t>2020 </a:t>
                      </a:r>
                      <a:r>
                        <a:rPr lang="ru-RU" sz="800" b="1" u="none" strike="noStrike" dirty="0">
                          <a:solidFill>
                            <a:schemeClr val="tx1"/>
                          </a:solidFill>
                          <a:effectLst/>
                          <a:latin typeface="+mn-lt"/>
                        </a:rPr>
                        <a:t>год</a:t>
                      </a:r>
                      <a:br>
                        <a:rPr lang="ru-RU" sz="800" b="1" u="none" strike="noStrike" dirty="0">
                          <a:solidFill>
                            <a:schemeClr val="tx1"/>
                          </a:solidFill>
                          <a:effectLst/>
                          <a:latin typeface="+mn-lt"/>
                        </a:rPr>
                      </a:br>
                      <a:r>
                        <a:rPr lang="ru-RU" sz="800" b="1" u="none" strike="noStrike" dirty="0">
                          <a:solidFill>
                            <a:schemeClr val="tx1"/>
                          </a:solidFill>
                          <a:effectLst/>
                          <a:latin typeface="+mn-lt"/>
                        </a:rPr>
                        <a:t>(план)</a:t>
                      </a:r>
                      <a:endParaRPr lang="ru-RU" sz="800" b="1" i="0" u="none" strike="noStrike" dirty="0">
                        <a:solidFill>
                          <a:schemeClr val="tx1"/>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latin typeface="+mn-lt"/>
                        </a:rPr>
                        <a:t>2020 </a:t>
                      </a:r>
                      <a:r>
                        <a:rPr lang="ru-RU" sz="800" b="1" u="none" strike="noStrike" dirty="0">
                          <a:solidFill>
                            <a:schemeClr val="tx1"/>
                          </a:solidFill>
                          <a:effectLst/>
                          <a:latin typeface="+mn-lt"/>
                        </a:rPr>
                        <a:t>год</a:t>
                      </a:r>
                      <a:br>
                        <a:rPr lang="ru-RU" sz="800" b="1" u="none" strike="noStrike" dirty="0">
                          <a:solidFill>
                            <a:schemeClr val="tx1"/>
                          </a:solidFill>
                          <a:effectLst/>
                          <a:latin typeface="+mn-lt"/>
                        </a:rPr>
                      </a:br>
                      <a:r>
                        <a:rPr lang="ru-RU" sz="800" b="1" u="none" strike="noStrike" dirty="0">
                          <a:solidFill>
                            <a:schemeClr val="tx1"/>
                          </a:solidFill>
                          <a:effectLst/>
                          <a:latin typeface="+mn-lt"/>
                        </a:rPr>
                        <a:t>(факт)</a:t>
                      </a:r>
                      <a:endParaRPr lang="ru-RU" sz="800" b="1" i="0" u="none" strike="noStrike" dirty="0">
                        <a:solidFill>
                          <a:schemeClr val="tx1"/>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27937">
                <a:tc gridSpan="4">
                  <a:txBody>
                    <a:bodyPr/>
                    <a:lstStyle/>
                    <a:p>
                      <a:pPr algn="ctr" fontAlgn="ctr"/>
                      <a:r>
                        <a:rPr lang="ru-RU" sz="800" b="0" i="0" u="none" strike="noStrike" dirty="0" smtClean="0">
                          <a:solidFill>
                            <a:schemeClr val="tx1"/>
                          </a:solidFill>
                          <a:effectLst/>
                          <a:latin typeface="+mn-lt"/>
                        </a:rPr>
                        <a:t>Подпрограмма "Информационный Татарстан на 2014 – 2022 годы"</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hMerge="1">
                  <a:txBody>
                    <a:bodyPr/>
                    <a:lstStyle/>
                    <a:p>
                      <a:endParaRPr lang="ru-RU"/>
                    </a:p>
                  </a:txBody>
                  <a:tcPr/>
                </a:tc>
              </a:tr>
              <a:tr h="181037">
                <a:tc rowSpan="5">
                  <a:txBody>
                    <a:bodyPr/>
                    <a:lstStyle/>
                    <a:p>
                      <a:pPr marL="0" algn="l" defTabSz="685800" rtl="0" eaLnBrk="1" fontAlgn="t" latinLnBrk="0" hangingPunct="1"/>
                      <a:r>
                        <a:rPr lang="ru-RU" sz="800" b="0" i="0" u="none" strike="noStrike" kern="1200" dirty="0">
                          <a:solidFill>
                            <a:srgbClr val="000000"/>
                          </a:solidFill>
                          <a:effectLst/>
                          <a:latin typeface="+mn-lt"/>
                          <a:ea typeface="+mn-ea"/>
                          <a:cs typeface="+mn-cs"/>
                        </a:rPr>
                        <a:t>Организация перевода государственных,  муниципальных и социально значимых услуг в электронный вид, а также создание </a:t>
                      </a:r>
                      <a:r>
                        <a:rPr lang="ru-RU" sz="800" b="0" i="0" u="none" strike="noStrike" kern="1200" dirty="0" err="1">
                          <a:solidFill>
                            <a:srgbClr val="000000"/>
                          </a:solidFill>
                          <a:effectLst/>
                          <a:latin typeface="+mn-lt"/>
                          <a:ea typeface="+mn-ea"/>
                          <a:cs typeface="+mn-cs"/>
                        </a:rPr>
                        <a:t>информационнои</a:t>
                      </a:r>
                      <a:r>
                        <a:rPr lang="ru-RU" sz="800" b="0" i="0" u="none" strike="noStrike" kern="1200" dirty="0">
                          <a:solidFill>
                            <a:srgbClr val="000000"/>
                          </a:solidFill>
                          <a:effectLst/>
                          <a:latin typeface="+mn-lt"/>
                          <a:ea typeface="+mn-ea"/>
                          <a:cs typeface="+mn-cs"/>
                        </a:rPr>
                        <a:t>̆ инфраструктуры МФЦ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mn-lt"/>
                          <a:ea typeface="+mn-ea"/>
                          <a:cs typeface="+mn-cs"/>
                        </a:rPr>
                        <a:t>Отношение количества оказанных государственных, муниципальных и социально значимых услуг в электронном виде к количеству таких услуг за аналогичный период прошлого года,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mn-lt"/>
                          <a:ea typeface="+mn-ea"/>
                          <a:cs typeface="+mn-cs"/>
                        </a:rPr>
                        <a:t>115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mn-lt"/>
                          <a:ea typeface="+mn-ea"/>
                          <a:cs typeface="+mn-cs"/>
                        </a:rPr>
                        <a:t>105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41970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mn-lt"/>
                          <a:ea typeface="+mn-ea"/>
                          <a:cs typeface="+mn-cs"/>
                        </a:rPr>
                        <a:t>Доля МФЦ Республики Татарстан, использующих для передачи документов на оказание государственных и муниципальных услуг ГИС Республики Татарстан «Автоматизированная информационная система многофункциональных центров предоставления государственных и муниципальных услуг»,  от общего количества действующих МФЦ с универсальными специалистами, %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5529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mn-lt"/>
                          <a:ea typeface="+mn-ea"/>
                          <a:cs typeface="+mn-cs"/>
                        </a:rPr>
                        <a:t>Доля сотрудников органов местного самоуправления, использующих АИС "УЗАГС КМ РТ",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mn-lt"/>
                          <a:ea typeface="+mn-ea"/>
                          <a:cs typeface="+mn-cs"/>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mn-lt"/>
                          <a:ea typeface="+mn-ea"/>
                          <a:cs typeface="+mn-cs"/>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00510">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mn-lt"/>
                          <a:ea typeface="+mn-ea"/>
                          <a:cs typeface="+mn-cs"/>
                        </a:rPr>
                        <a:t>Доля дошкольных образовательных организаций, запись в которые может осуществляться с использованием электронной очереди,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00510">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mn-lt"/>
                          <a:ea typeface="+mn-ea"/>
                          <a:cs typeface="+mn-cs"/>
                        </a:rPr>
                        <a:t>Доля детей, зачисленных в дошкольные образовательные организации  с использованием информационно-телекоммуникационной сети «Интернет»,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mn-lt"/>
                          <a:ea typeface="+mn-ea"/>
                          <a:cs typeface="+mn-cs"/>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634347">
                <a:tc>
                  <a:txBody>
                    <a:bodyPr/>
                    <a:lstStyle/>
                    <a:p>
                      <a:pPr marL="0" algn="l" defTabSz="685800" rtl="0" eaLnBrk="1" fontAlgn="t" latinLnBrk="0" hangingPunct="1"/>
                      <a:r>
                        <a:rPr lang="ru-RU" sz="800" b="0" i="0" u="none" strike="noStrike" kern="1200" dirty="0">
                          <a:solidFill>
                            <a:srgbClr val="000000"/>
                          </a:solidFill>
                          <a:effectLst/>
                          <a:latin typeface="+mn-lt"/>
                          <a:ea typeface="+mn-ea"/>
                          <a:cs typeface="+mn-cs"/>
                        </a:rPr>
                        <a:t>Реализация пилотного проекта "Карта жителя Республики Татарстан"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mn-lt"/>
                          <a:ea typeface="+mn-ea"/>
                          <a:cs typeface="+mn-cs"/>
                        </a:rPr>
                        <a:t>Количество выпущенных карт жителя Республики Татарстан (нарастающим итогом), единиц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41000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42437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546111">
                <a:tc rowSpan="5">
                  <a:txBody>
                    <a:bodyPr/>
                    <a:lstStyle/>
                    <a:p>
                      <a:pPr marL="0" algn="l" defTabSz="685800" rtl="0" eaLnBrk="1" fontAlgn="t" latinLnBrk="0" hangingPunct="1"/>
                      <a:r>
                        <a:rPr lang="ru-RU" sz="800" b="0" i="0" u="none" strike="noStrike" kern="1200" dirty="0">
                          <a:solidFill>
                            <a:srgbClr val="000000"/>
                          </a:solidFill>
                          <a:effectLst/>
                          <a:latin typeface="+mn-lt"/>
                          <a:ea typeface="+mn-ea"/>
                          <a:cs typeface="+mn-cs"/>
                        </a:rPr>
                        <a:t> Федеральный проект «Информационная безопасность». Развитие и эксплуатация информационных и коммуникационных технологий в органах государственной власти Республики Татарстан и органах местного само-управления Республики Татарстан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mn-lt"/>
                          <a:ea typeface="+mn-ea"/>
                          <a:cs typeface="+mn-cs"/>
                        </a:rPr>
                        <a:t>Количество сотрудников органов государственной власти и органов местного самоуправления муниципальных образований Республики Татарстан, ответственных за обеспечение информационной безопасности, прошедших повышение квалификации,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mn-lt"/>
                          <a:ea typeface="+mn-ea"/>
                          <a:cs typeface="+mn-cs"/>
                        </a:rPr>
                        <a:t>20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mn-lt"/>
                          <a:ea typeface="+mn-ea"/>
                          <a:cs typeface="+mn-cs"/>
                        </a:rPr>
                        <a:t>11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30020">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Количество сотрудников органов государственной власти и органов местного самоуправления муниципальных образований Республики Татарстан, ответственных за обеспечение информационной безопасности, прошедших профессиональную переподготовку по специальности «Информационная безопасность»,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mn-lt"/>
                          <a:ea typeface="+mn-ea"/>
                          <a:cs typeface="+mn-cs"/>
                        </a:rPr>
                        <a:t>10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mn-lt"/>
                          <a:ea typeface="+mn-ea"/>
                          <a:cs typeface="+mn-cs"/>
                        </a:rPr>
                        <a:t>11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30020">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Средний срок простоя государственных информационных систем в результате компьютерных атак, час*</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mn-lt"/>
                          <a:ea typeface="+mn-ea"/>
                          <a:cs typeface="+mn-cs"/>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mn-lt"/>
                          <a:ea typeface="+mn-ea"/>
                          <a:cs typeface="+mn-cs"/>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30020">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Количество подготовленных специалистов по образовательным программам в области информационной безопасности с использованием в образовательном процессе отечественных высокотехнологичных комплексов и средств защиты информации, тыс.чел.*</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mn-lt"/>
                          <a:ea typeface="+mn-ea"/>
                          <a:cs typeface="+mn-cs"/>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mn-lt"/>
                          <a:ea typeface="+mn-ea"/>
                          <a:cs typeface="+mn-cs"/>
                        </a:rPr>
                        <a:t>0,193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47253">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mn-lt"/>
                          <a:ea typeface="+mn-ea"/>
                          <a:cs typeface="+mn-cs"/>
                        </a:rPr>
                        <a:t>Стоимостная доля закупаемого и (или) арендуемого федеральными органами исполнительной власти, органами исполнительной власти субъектов и иными органами государственной власти отечественного программного обеспечения,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83,2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36319183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926207747"/>
              </p:ext>
            </p:extLst>
          </p:nvPr>
        </p:nvGraphicFramePr>
        <p:xfrm>
          <a:off x="529709" y="914975"/>
          <a:ext cx="8313643" cy="5556292"/>
        </p:xfrm>
        <a:graphic>
          <a:graphicData uri="http://schemas.openxmlformats.org/drawingml/2006/table">
            <a:tbl>
              <a:tblPr>
                <a:tableStyleId>{5C22544A-7EE6-4342-B048-85BDC9FD1C3A}</a:tableStyleId>
              </a:tblPr>
              <a:tblGrid>
                <a:gridCol w="1875855"/>
                <a:gridCol w="5108450"/>
                <a:gridCol w="668511"/>
                <a:gridCol w="660827"/>
              </a:tblGrid>
              <a:tr h="336404">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ru-RU" sz="800" b="1" i="0" u="none" strike="noStrike" dirty="0" smtClean="0">
                          <a:solidFill>
                            <a:srgbClr val="000000"/>
                          </a:solidFill>
                          <a:effectLst/>
                          <a:latin typeface="+mn-lt"/>
                        </a:rPr>
                        <a:t>Наименование</a:t>
                      </a: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i="0" u="none" strike="noStrike" dirty="0" smtClean="0">
                          <a:solidFill>
                            <a:srgbClr val="000000"/>
                          </a:solidFill>
                          <a:effectLst/>
                          <a:latin typeface="+mn-lt"/>
                        </a:rPr>
                        <a:t>Целевые показатели реализации государственной программы</a:t>
                      </a:r>
                      <a:endParaRPr lang="ru-RU" sz="800" b="1" i="0" u="none" strike="noStrike" dirty="0">
                        <a:solidFill>
                          <a:srgbClr val="000000"/>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latin typeface="+mn-lt"/>
                        </a:rPr>
                        <a:t>2020 </a:t>
                      </a:r>
                      <a:r>
                        <a:rPr lang="ru-RU" sz="800" b="1" u="none" strike="noStrike" dirty="0">
                          <a:solidFill>
                            <a:schemeClr val="tx1"/>
                          </a:solidFill>
                          <a:effectLst/>
                          <a:latin typeface="+mn-lt"/>
                        </a:rPr>
                        <a:t>год</a:t>
                      </a:r>
                      <a:br>
                        <a:rPr lang="ru-RU" sz="800" b="1" u="none" strike="noStrike" dirty="0">
                          <a:solidFill>
                            <a:schemeClr val="tx1"/>
                          </a:solidFill>
                          <a:effectLst/>
                          <a:latin typeface="+mn-lt"/>
                        </a:rPr>
                      </a:br>
                      <a:r>
                        <a:rPr lang="ru-RU" sz="800" b="1" u="none" strike="noStrike" dirty="0">
                          <a:solidFill>
                            <a:schemeClr val="tx1"/>
                          </a:solidFill>
                          <a:effectLst/>
                          <a:latin typeface="+mn-lt"/>
                        </a:rPr>
                        <a:t>(план)</a:t>
                      </a:r>
                      <a:endParaRPr lang="ru-RU" sz="800" b="1" i="0" u="none" strike="noStrike" dirty="0">
                        <a:solidFill>
                          <a:schemeClr val="tx1"/>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latin typeface="+mn-lt"/>
                        </a:rPr>
                        <a:t>2020 </a:t>
                      </a:r>
                      <a:r>
                        <a:rPr lang="ru-RU" sz="800" b="1" u="none" strike="noStrike" dirty="0">
                          <a:solidFill>
                            <a:schemeClr val="tx1"/>
                          </a:solidFill>
                          <a:effectLst/>
                          <a:latin typeface="+mn-lt"/>
                        </a:rPr>
                        <a:t>год</a:t>
                      </a:r>
                      <a:br>
                        <a:rPr lang="ru-RU" sz="800" b="1" u="none" strike="noStrike" dirty="0">
                          <a:solidFill>
                            <a:schemeClr val="tx1"/>
                          </a:solidFill>
                          <a:effectLst/>
                          <a:latin typeface="+mn-lt"/>
                        </a:rPr>
                      </a:br>
                      <a:r>
                        <a:rPr lang="ru-RU" sz="800" b="1" u="none" strike="noStrike" dirty="0">
                          <a:solidFill>
                            <a:schemeClr val="tx1"/>
                          </a:solidFill>
                          <a:effectLst/>
                          <a:latin typeface="+mn-lt"/>
                        </a:rPr>
                        <a:t>(факт)</a:t>
                      </a:r>
                      <a:endParaRPr lang="ru-RU" sz="800" b="1" i="0" u="none" strike="noStrike" dirty="0">
                        <a:solidFill>
                          <a:schemeClr val="tx1"/>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217264">
                <a:tc rowSpan="4">
                  <a:txBody>
                    <a:bodyPr/>
                    <a:lstStyle/>
                    <a:p>
                      <a:pPr marL="0" algn="l" defTabSz="685800" rtl="0" eaLnBrk="1" fontAlgn="t" latinLnBrk="0" hangingPunct="1"/>
                      <a:r>
                        <a:rPr lang="ru-RU" sz="800" b="0" i="0" u="none" strike="noStrike" kern="1200" dirty="0">
                          <a:solidFill>
                            <a:srgbClr val="000000"/>
                          </a:solidFill>
                          <a:effectLst/>
                          <a:latin typeface="+mn-lt"/>
                          <a:ea typeface="+mn-ea"/>
                          <a:cs typeface="+mn-cs"/>
                        </a:rPr>
                        <a:t>Федеральный проект «Цифровое государственное управление». </a:t>
                      </a:r>
                      <a:r>
                        <a:rPr lang="ru-RU" sz="800" b="0" i="0" u="none" strike="noStrike" kern="1200" dirty="0" err="1">
                          <a:solidFill>
                            <a:srgbClr val="000000"/>
                          </a:solidFill>
                          <a:effectLst/>
                          <a:latin typeface="+mn-lt"/>
                          <a:ea typeface="+mn-ea"/>
                          <a:cs typeface="+mn-cs"/>
                        </a:rPr>
                        <a:t>Софинансируемые</a:t>
                      </a:r>
                      <a:r>
                        <a:rPr lang="ru-RU" sz="800" b="0" i="0" u="none" strike="noStrike" kern="1200" dirty="0">
                          <a:solidFill>
                            <a:srgbClr val="000000"/>
                          </a:solidFill>
                          <a:effectLst/>
                          <a:latin typeface="+mn-lt"/>
                          <a:ea typeface="+mn-ea"/>
                          <a:cs typeface="+mn-cs"/>
                        </a:rPr>
                        <a:t> расходы на развитие и модернизацию системы межведомственного электронного взаимодействия</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mn-lt"/>
                          <a:ea typeface="+mn-ea"/>
                          <a:cs typeface="+mn-cs"/>
                        </a:rPr>
                        <a:t>Доля взаимодействия граждан и коммерческих организаций с государственными (муниципальными) органами и бюджетными учреждениями, осуществляемого в цифровом виде,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mn-lt"/>
                          <a:ea typeface="+mn-ea"/>
                          <a:cs typeface="+mn-cs"/>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mn-lt"/>
                          <a:ea typeface="+mn-ea"/>
                          <a:cs typeface="+mn-cs"/>
                        </a:rPr>
                        <a:t>31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17264">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mn-lt"/>
                          <a:ea typeface="+mn-ea"/>
                          <a:cs typeface="+mn-cs"/>
                        </a:rPr>
                        <a:t>Доля приоритетных государственных услуг и сервисов, соответствующих целевой модели цифровой трансформации (предоставление без необходимости личного посещения государственных органов и иных организаций, с применением реестровой модели, онлайн (в автоматическом режиме), </a:t>
                      </a:r>
                      <a:r>
                        <a:rPr lang="ru-RU" sz="800" b="0" i="0" u="none" strike="noStrike" kern="1200" dirty="0" err="1">
                          <a:solidFill>
                            <a:schemeClr val="tx1"/>
                          </a:solidFill>
                          <a:effectLst/>
                          <a:latin typeface="+mn-lt"/>
                          <a:ea typeface="+mn-ea"/>
                          <a:cs typeface="+mn-cs"/>
                        </a:rPr>
                        <a:t>проактивно</a:t>
                      </a:r>
                      <a:r>
                        <a:rPr lang="ru-RU" sz="800" b="0" i="0" u="none" strike="noStrike" kern="1200" dirty="0">
                          <a:solidFill>
                            <a:schemeClr val="tx1"/>
                          </a:solidFill>
                          <a:effectLst/>
                          <a:latin typeface="+mn-lt"/>
                          <a:ea typeface="+mn-ea"/>
                          <a:cs typeface="+mn-cs"/>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15,2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17264">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mn-lt"/>
                          <a:ea typeface="+mn-ea"/>
                          <a:cs typeface="+mn-cs"/>
                        </a:rPr>
                        <a:t>Доля отказов при предоставлении приоритетных государственных услуг и сервисов от числа отказов в 2018 году,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17264">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mn-lt"/>
                          <a:ea typeface="+mn-ea"/>
                          <a:cs typeface="+mn-cs"/>
                        </a:rPr>
                        <a:t>Доля внутриведомственного и межведомственного юридически значимого электронного документооборота государственных и муниципальных органов и бюджетных учреждений,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mn-lt"/>
                          <a:ea typeface="+mn-ea"/>
                          <a:cs typeface="+mn-cs"/>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10,95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17264">
                <a:tc rowSpan="2">
                  <a:txBody>
                    <a:bodyPr/>
                    <a:lstStyle/>
                    <a:p>
                      <a:pPr marL="0" algn="l" defTabSz="685800" rtl="0" eaLnBrk="1" fontAlgn="ctr" latinLnBrk="0" hangingPunct="1"/>
                      <a:r>
                        <a:rPr lang="ru-RU" sz="800" b="0" i="0" u="none" strike="noStrike" kern="1200" dirty="0">
                          <a:solidFill>
                            <a:schemeClr val="tx1"/>
                          </a:solidFill>
                          <a:effectLst/>
                          <a:latin typeface="+mn-lt"/>
                          <a:ea typeface="+mn-ea"/>
                          <a:cs typeface="+mn-cs"/>
                        </a:rPr>
                        <a:t>Развитие и эксплуатация ИКТ в сфере образования</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mn-lt"/>
                          <a:ea typeface="+mn-ea"/>
                          <a:cs typeface="+mn-cs"/>
                        </a:rPr>
                        <a:t>Количество пользователей ГИС  «Электронное образование в Республике Татарстан», </a:t>
                      </a:r>
                      <a:r>
                        <a:rPr lang="ru-RU" sz="800" b="0" i="0" u="none" strike="noStrike" kern="1200" dirty="0" err="1">
                          <a:solidFill>
                            <a:schemeClr val="tx1"/>
                          </a:solidFill>
                          <a:effectLst/>
                          <a:latin typeface="+mn-lt"/>
                          <a:ea typeface="+mn-ea"/>
                          <a:cs typeface="+mn-cs"/>
                        </a:rPr>
                        <a:t>тыс.человек</a:t>
                      </a:r>
                      <a:endParaRPr lang="ru-RU" sz="800" b="0" i="0" u="none" strike="noStrike" kern="1200" dirty="0">
                        <a:solidFill>
                          <a:schemeClr val="tx1"/>
                        </a:solidFill>
                        <a:effectLst/>
                        <a:latin typeface="+mn-lt"/>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1003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1003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17264">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mn-lt"/>
                          <a:ea typeface="+mn-ea"/>
                          <a:cs typeface="+mn-cs"/>
                        </a:rPr>
                        <a:t>Количество проведенных человеко-часов обучения пользователей работе в ГИС «Электронное образование в Республике Татарстан» и на Портале государственных и муниципальных услуг Республики Татарстан, </a:t>
                      </a:r>
                      <a:r>
                        <a:rPr lang="ru-RU" sz="800" b="0" i="0" u="none" strike="noStrike" kern="1200" dirty="0" err="1">
                          <a:solidFill>
                            <a:schemeClr val="tx1"/>
                          </a:solidFill>
                          <a:effectLst/>
                          <a:latin typeface="+mn-lt"/>
                          <a:ea typeface="+mn-ea"/>
                          <a:cs typeface="+mn-cs"/>
                        </a:rPr>
                        <a:t>тыс.человек</a:t>
                      </a:r>
                      <a:r>
                        <a:rPr lang="ru-RU" sz="800" b="0" i="0" u="none" strike="noStrike" kern="1200" dirty="0">
                          <a:solidFill>
                            <a:schemeClr val="tx1"/>
                          </a:solidFill>
                          <a:effectLst/>
                          <a:latin typeface="+mn-lt"/>
                          <a:ea typeface="+mn-ea"/>
                          <a:cs typeface="+mn-cs"/>
                        </a:rPr>
                        <a:t> х </a:t>
                      </a:r>
                      <a:r>
                        <a:rPr lang="ru-RU" sz="800" b="0" i="0" u="none" strike="noStrike" kern="1200" dirty="0" err="1">
                          <a:solidFill>
                            <a:schemeClr val="tx1"/>
                          </a:solidFill>
                          <a:effectLst/>
                          <a:latin typeface="+mn-lt"/>
                          <a:ea typeface="+mn-ea"/>
                          <a:cs typeface="+mn-cs"/>
                        </a:rPr>
                        <a:t>ак.час</a:t>
                      </a:r>
                      <a:endParaRPr lang="ru-RU" sz="800" b="0" i="0" u="none" strike="noStrike" kern="1200" dirty="0">
                        <a:solidFill>
                          <a:schemeClr val="tx1"/>
                        </a:solidFill>
                        <a:effectLst/>
                        <a:latin typeface="+mn-lt"/>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mn-lt"/>
                          <a:ea typeface="+mn-ea"/>
                          <a:cs typeface="+mn-cs"/>
                        </a:rPr>
                        <a:t>240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mn-lt"/>
                          <a:ea typeface="+mn-ea"/>
                          <a:cs typeface="+mn-cs"/>
                        </a:rPr>
                        <a:t>241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17264">
                <a:tc rowSpan="4">
                  <a:txBody>
                    <a:bodyPr/>
                    <a:lstStyle/>
                    <a:p>
                      <a:pPr marL="0" algn="l" defTabSz="685800" rtl="0" eaLnBrk="1" fontAlgn="ctr" latinLnBrk="0" hangingPunct="1"/>
                      <a:r>
                        <a:rPr lang="ru-RU" sz="800" b="0" i="0" u="none" strike="noStrike" kern="1200" dirty="0">
                          <a:solidFill>
                            <a:schemeClr val="tx1"/>
                          </a:solidFill>
                          <a:effectLst/>
                          <a:latin typeface="+mn-lt"/>
                          <a:ea typeface="+mn-ea"/>
                          <a:cs typeface="+mn-cs"/>
                        </a:rPr>
                        <a:t>Развитие и эксплуатация ИКТ в сфере культуры</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mn-lt"/>
                          <a:ea typeface="+mn-ea"/>
                          <a:cs typeface="+mn-cs"/>
                        </a:rPr>
                        <a:t>Доля центральных общедоступных библиотек, подключенных к автоматизированной библиотечной информационной системе,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mn-lt"/>
                          <a:ea typeface="+mn-ea"/>
                          <a:cs typeface="+mn-cs"/>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mn-lt"/>
                          <a:ea typeface="+mn-ea"/>
                          <a:cs typeface="+mn-cs"/>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17264">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mn-lt"/>
                          <a:ea typeface="+mn-ea"/>
                          <a:cs typeface="+mn-cs"/>
                        </a:rPr>
                        <a:t>Доля филиалов центральных общедоступных библиотек, подключенных к автоматизированной библиотечной информационной системе,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mn-lt"/>
                          <a:ea typeface="+mn-ea"/>
                          <a:cs typeface="+mn-cs"/>
                        </a:rPr>
                        <a:t>27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mn-lt"/>
                          <a:ea typeface="+mn-ea"/>
                          <a:cs typeface="+mn-cs"/>
                        </a:rPr>
                        <a:t>33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17264">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mn-lt"/>
                          <a:ea typeface="+mn-ea"/>
                          <a:cs typeface="+mn-cs"/>
                        </a:rPr>
                        <a:t>Количество библиографических записей в сводном электронном каталоге библиотек Республики Татарстан, </a:t>
                      </a:r>
                      <a:r>
                        <a:rPr lang="ru-RU" sz="800" b="0" i="0" u="none" strike="noStrike" kern="1200" dirty="0" err="1">
                          <a:solidFill>
                            <a:schemeClr val="tx1"/>
                          </a:solidFill>
                          <a:effectLst/>
                          <a:latin typeface="+mn-lt"/>
                          <a:ea typeface="+mn-ea"/>
                          <a:cs typeface="+mn-cs"/>
                        </a:rPr>
                        <a:t>тыс.единиц</a:t>
                      </a:r>
                      <a:endParaRPr lang="ru-RU" sz="800" b="0" i="0" u="none" strike="noStrike" kern="1200" dirty="0">
                        <a:solidFill>
                          <a:schemeClr val="tx1"/>
                        </a:solidFill>
                        <a:effectLst/>
                        <a:latin typeface="+mn-lt"/>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873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955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17264">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mn-lt"/>
                          <a:ea typeface="+mn-ea"/>
                          <a:cs typeface="+mn-cs"/>
                        </a:rPr>
                        <a:t>Доля исторических изданий, переведенных в электронный вид,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mn-lt"/>
                          <a:ea typeface="+mn-ea"/>
                          <a:cs typeface="+mn-cs"/>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17264">
                <a:tc rowSpan="3">
                  <a:txBody>
                    <a:bodyPr/>
                    <a:lstStyle/>
                    <a:p>
                      <a:pPr marL="0" algn="l" defTabSz="685800" rtl="0" eaLnBrk="1" fontAlgn="ctr" latinLnBrk="0" hangingPunct="1"/>
                      <a:r>
                        <a:rPr lang="ru-RU" sz="800" b="0" i="0" u="none" strike="noStrike" kern="1200" dirty="0">
                          <a:solidFill>
                            <a:schemeClr val="tx1"/>
                          </a:solidFill>
                          <a:effectLst/>
                          <a:latin typeface="+mn-lt"/>
                          <a:ea typeface="+mn-ea"/>
                          <a:cs typeface="+mn-cs"/>
                        </a:rPr>
                        <a:t>Развитие и эксплуатация ИКТ в сфере труда, занятости и социальной защиты населения</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mn-lt"/>
                          <a:ea typeface="+mn-ea"/>
                          <a:cs typeface="+mn-cs"/>
                        </a:rPr>
                        <a:t>Доля учтенных граждан в ведомственной информационной системе в сфере занятости населения, числящихся нуждающимися в трудоустройстве в органах занятости Республики Татарстан,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17264">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mn-lt"/>
                          <a:ea typeface="+mn-ea"/>
                          <a:cs typeface="+mn-cs"/>
                        </a:rPr>
                        <a:t>Доля актов обследования семей несовершеннолетних, находящихся в социально опасном положении в Республике Татарстан, внесенных в ГИС «Социальный регистр населения Республики Татарстан»,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99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17264">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mn-lt"/>
                          <a:ea typeface="+mn-ea"/>
                          <a:cs typeface="+mn-cs"/>
                        </a:rPr>
                        <a:t>Доля программ реабилитации людей с ограниченными возможностями, зарегистрированных в информационной системе «База данных инвалидов Республики Татарстан»,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94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94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17264">
                <a:tc rowSpan="2">
                  <a:txBody>
                    <a:bodyPr/>
                    <a:lstStyle/>
                    <a:p>
                      <a:pPr marL="0" algn="l" defTabSz="685800" rtl="0" eaLnBrk="1" fontAlgn="ctr" latinLnBrk="0" hangingPunct="1"/>
                      <a:r>
                        <a:rPr lang="ru-RU" sz="800" b="0" i="0" u="none" strike="noStrike" kern="1200" dirty="0">
                          <a:solidFill>
                            <a:schemeClr val="tx1"/>
                          </a:solidFill>
                          <a:effectLst/>
                          <a:latin typeface="+mn-lt"/>
                          <a:ea typeface="+mn-ea"/>
                          <a:cs typeface="+mn-cs"/>
                        </a:rPr>
                        <a:t>Развитие и эксплуатация ИКТ в сфере здравоохранения</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mn-lt"/>
                          <a:ea typeface="+mn-ea"/>
                          <a:cs typeface="+mn-cs"/>
                        </a:rPr>
                        <a:t>Доля пациентов, по которым ведутся электронные медицинские карты, от общего количества пациентов,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17264">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mn-lt"/>
                          <a:ea typeface="+mn-ea"/>
                          <a:cs typeface="+mn-cs"/>
                        </a:rPr>
                        <a:t>Доля медицинских организаций, подключенных к ЕГИС «Электронное здравоохранение Республики Татарстан»,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mn-lt"/>
                          <a:ea typeface="+mn-ea"/>
                          <a:cs typeface="+mn-cs"/>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mn-lt"/>
                          <a:ea typeface="+mn-ea"/>
                          <a:cs typeface="+mn-cs"/>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17264">
                <a:tc rowSpan="3">
                  <a:txBody>
                    <a:bodyPr/>
                    <a:lstStyle/>
                    <a:p>
                      <a:pPr marL="0" algn="l" defTabSz="685800" rtl="0" eaLnBrk="1" fontAlgn="ctr" latinLnBrk="0" hangingPunct="1"/>
                      <a:r>
                        <a:rPr lang="ru-RU" sz="800" b="0" i="0" u="none" strike="noStrike" kern="1200" dirty="0">
                          <a:solidFill>
                            <a:schemeClr val="tx1"/>
                          </a:solidFill>
                          <a:effectLst/>
                          <a:latin typeface="+mn-lt"/>
                          <a:ea typeface="+mn-ea"/>
                          <a:cs typeface="+mn-cs"/>
                        </a:rPr>
                        <a:t>Развитие и эксплуатация ИКТ в сфере жилищно-коммунального хозяйства</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mn-lt"/>
                          <a:ea typeface="+mn-ea"/>
                          <a:cs typeface="+mn-cs"/>
                        </a:rPr>
                        <a:t>Доля освоения годового финансирования по объектам капитального ремонта  в ГИС формирования и мониторинга исполнения государственной программы капитального ремонта и мониторинга состояния объектов жилого фонда,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mn-lt"/>
                          <a:ea typeface="+mn-ea"/>
                          <a:cs typeface="+mn-cs"/>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mn-lt"/>
                          <a:ea typeface="+mn-ea"/>
                          <a:cs typeface="+mn-cs"/>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17264">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mn-lt"/>
                          <a:ea typeface="+mn-ea"/>
                          <a:cs typeface="+mn-cs"/>
                        </a:rPr>
                        <a:t>Доля обработанных обращений веб-сервисами Пакета прикладных программ "Коммунальные платежи", запрошенных пользователями Портала государственных и муниципальных услуг Республики Татарстан,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mn-lt"/>
                          <a:ea typeface="+mn-ea"/>
                          <a:cs typeface="+mn-cs"/>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mn-lt"/>
                          <a:ea typeface="+mn-ea"/>
                          <a:cs typeface="+mn-cs"/>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17264">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mn-lt"/>
                          <a:ea typeface="+mn-ea"/>
                          <a:cs typeface="+mn-cs"/>
                        </a:rPr>
                        <a:t>Количество лицевых счетов, информация по которым выгружена в ГИС формирования и мониторинга исполнения государственной программы капитального ремонта и мониторинга состояния объектов жилищного фонда, </a:t>
                      </a:r>
                      <a:r>
                        <a:rPr lang="ru-RU" sz="800" b="0" i="0" u="none" strike="noStrike" kern="1200" dirty="0" err="1">
                          <a:solidFill>
                            <a:schemeClr val="tx1"/>
                          </a:solidFill>
                          <a:effectLst/>
                          <a:latin typeface="+mn-lt"/>
                          <a:ea typeface="+mn-ea"/>
                          <a:cs typeface="+mn-cs"/>
                        </a:rPr>
                        <a:t>тыс.единиц</a:t>
                      </a:r>
                      <a:endParaRPr lang="ru-RU" sz="800" b="0" i="0" u="none" strike="noStrike" kern="1200" dirty="0">
                        <a:solidFill>
                          <a:schemeClr val="tx1"/>
                        </a:solidFill>
                        <a:effectLst/>
                        <a:latin typeface="+mn-lt"/>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2005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2781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10" name="Скругленный прямоугольник 9"/>
          <p:cNvSpPr/>
          <p:nvPr/>
        </p:nvSpPr>
        <p:spPr>
          <a:xfrm>
            <a:off x="529708" y="59138"/>
            <a:ext cx="8107145" cy="740628"/>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eaLnBrk="0" fontAlgn="base" hangingPunct="0">
              <a:lnSpc>
                <a:spcPts val="1500"/>
              </a:lnSpc>
              <a:spcBef>
                <a:spcPct val="0"/>
              </a:spcBef>
              <a:spcAft>
                <a:spcPct val="0"/>
              </a:spcAft>
            </a:pPr>
            <a:r>
              <a:rPr lang="ru-RU" altLang="ru-RU" sz="1400" b="1" dirty="0">
                <a:latin typeface="Arial" panose="020B0604020202020204" pitchFamily="34" charset="0"/>
                <a:ea typeface="Times New Roman" panose="02020603050405020304" pitchFamily="18" charset="0"/>
              </a:rPr>
              <a:t>11. </a:t>
            </a:r>
            <a:r>
              <a:rPr lang="ru-RU" sz="1400" b="1" dirty="0"/>
              <a:t>Государственная программа «Развитие информационных и </a:t>
            </a:r>
            <a:r>
              <a:rPr lang="ru-RU" sz="1400" b="1" dirty="0" smtClean="0"/>
              <a:t>коммуникационных технологий </a:t>
            </a:r>
            <a:r>
              <a:rPr lang="ru-RU" sz="1400" b="1" dirty="0"/>
              <a:t>в Республике Татарстан «Открытый Татарстан» на 2014 – </a:t>
            </a:r>
            <a:r>
              <a:rPr lang="ru-RU" sz="1400" b="1" dirty="0" smtClean="0"/>
              <a:t>2023 </a:t>
            </a:r>
            <a:r>
              <a:rPr lang="ru-RU" sz="1400" b="1" dirty="0"/>
              <a:t>годы</a:t>
            </a:r>
            <a:r>
              <a:rPr lang="ru-RU" sz="1400" b="1" dirty="0" smtClean="0"/>
              <a:t>»</a:t>
            </a:r>
            <a:r>
              <a:rPr lang="ru-RU" altLang="ru-RU" sz="1400" b="1" dirty="0" smtClean="0">
                <a:ea typeface="Calibri" panose="020F0502020204030204" pitchFamily="34" charset="0"/>
                <a:cs typeface="Times New Roman" panose="02020603050405020304" pitchFamily="18" charset="0"/>
              </a:rPr>
              <a:t> (продолжение)</a:t>
            </a:r>
            <a:endParaRPr lang="ru-RU" altLang="ru-RU" sz="1400" b="1" u="sng"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15752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42028623"/>
              </p:ext>
            </p:extLst>
          </p:nvPr>
        </p:nvGraphicFramePr>
        <p:xfrm>
          <a:off x="544616" y="861187"/>
          <a:ext cx="8313643" cy="5687588"/>
        </p:xfrm>
        <a:graphic>
          <a:graphicData uri="http://schemas.openxmlformats.org/drawingml/2006/table">
            <a:tbl>
              <a:tblPr>
                <a:tableStyleId>{5C22544A-7EE6-4342-B048-85BDC9FD1C3A}</a:tableStyleId>
              </a:tblPr>
              <a:tblGrid>
                <a:gridCol w="1337972"/>
                <a:gridCol w="5939758"/>
                <a:gridCol w="507146"/>
                <a:gridCol w="528767"/>
              </a:tblGrid>
              <a:tr h="336404">
                <a:tc>
                  <a:txBody>
                    <a:bodyPr/>
                    <a:lstStyle/>
                    <a:p>
                      <a:pPr algn="ctr" fontAlgn="ctr"/>
                      <a:r>
                        <a:rPr lang="ru-RU" sz="800" b="1" i="0" u="none" strike="noStrike" dirty="0" smtClean="0">
                          <a:solidFill>
                            <a:srgbClr val="000000"/>
                          </a:solidFill>
                          <a:effectLst/>
                          <a:latin typeface="+mn-lt"/>
                        </a:rPr>
                        <a:t>Наименование</a:t>
                      </a:r>
                      <a:r>
                        <a:rPr lang="ru-RU" sz="1000" b="1" i="0" u="none" strike="noStrike" dirty="0" smtClean="0">
                          <a:solidFill>
                            <a:srgbClr val="000000"/>
                          </a:solidFill>
                          <a:effectLst/>
                          <a:latin typeface="+mn-lt"/>
                        </a:rPr>
                        <a:t> </a:t>
                      </a:r>
                      <a:endParaRPr lang="ru-RU" sz="1000" b="1" i="0" u="none" strike="noStrike" dirty="0">
                        <a:solidFill>
                          <a:srgbClr val="000000"/>
                        </a:solidFill>
                        <a:effectLst/>
                        <a:latin typeface="+mn-lt"/>
                      </a:endParaRPr>
                    </a:p>
                  </a:txBody>
                  <a:tcPr marL="4979" marR="4979" marT="4979"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i="0" u="none" strike="noStrike" dirty="0" smtClean="0">
                          <a:solidFill>
                            <a:srgbClr val="000000"/>
                          </a:solidFill>
                          <a:effectLst/>
                          <a:latin typeface="+mn-lt"/>
                        </a:rPr>
                        <a:t>Целевые показатели реализации государственной программы</a:t>
                      </a:r>
                      <a:endParaRPr lang="ru-RU" sz="800" b="1" i="0" u="none" strike="noStrike" dirty="0">
                        <a:solidFill>
                          <a:srgbClr val="000000"/>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latin typeface="+mn-lt"/>
                        </a:rPr>
                        <a:t>2020 </a:t>
                      </a:r>
                      <a:r>
                        <a:rPr lang="ru-RU" sz="800" b="1" u="none" strike="noStrike" dirty="0">
                          <a:solidFill>
                            <a:schemeClr val="tx1"/>
                          </a:solidFill>
                          <a:effectLst/>
                          <a:latin typeface="+mn-lt"/>
                        </a:rPr>
                        <a:t>год</a:t>
                      </a:r>
                      <a:br>
                        <a:rPr lang="ru-RU" sz="800" b="1" u="none" strike="noStrike" dirty="0">
                          <a:solidFill>
                            <a:schemeClr val="tx1"/>
                          </a:solidFill>
                          <a:effectLst/>
                          <a:latin typeface="+mn-lt"/>
                        </a:rPr>
                      </a:br>
                      <a:r>
                        <a:rPr lang="ru-RU" sz="800" b="1" u="none" strike="noStrike" dirty="0">
                          <a:solidFill>
                            <a:schemeClr val="tx1"/>
                          </a:solidFill>
                          <a:effectLst/>
                          <a:latin typeface="+mn-lt"/>
                        </a:rPr>
                        <a:t>(план)</a:t>
                      </a:r>
                      <a:endParaRPr lang="ru-RU" sz="800" b="1" i="0" u="none" strike="noStrike" dirty="0">
                        <a:solidFill>
                          <a:schemeClr val="tx1"/>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latin typeface="+mn-lt"/>
                        </a:rPr>
                        <a:t>2020 </a:t>
                      </a:r>
                      <a:r>
                        <a:rPr lang="ru-RU" sz="800" b="1" u="none" strike="noStrike" dirty="0">
                          <a:solidFill>
                            <a:schemeClr val="tx1"/>
                          </a:solidFill>
                          <a:effectLst/>
                          <a:latin typeface="+mn-lt"/>
                        </a:rPr>
                        <a:t>год</a:t>
                      </a:r>
                      <a:br>
                        <a:rPr lang="ru-RU" sz="800" b="1" u="none" strike="noStrike" dirty="0">
                          <a:solidFill>
                            <a:schemeClr val="tx1"/>
                          </a:solidFill>
                          <a:effectLst/>
                          <a:latin typeface="+mn-lt"/>
                        </a:rPr>
                      </a:br>
                      <a:r>
                        <a:rPr lang="ru-RU" sz="800" b="1" u="none" strike="noStrike" dirty="0">
                          <a:solidFill>
                            <a:schemeClr val="tx1"/>
                          </a:solidFill>
                          <a:effectLst/>
                          <a:latin typeface="+mn-lt"/>
                        </a:rPr>
                        <a:t>(факт)</a:t>
                      </a:r>
                      <a:endParaRPr lang="ru-RU" sz="800" b="1" i="0" u="none" strike="noStrike" dirty="0">
                        <a:solidFill>
                          <a:schemeClr val="tx1"/>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332858">
                <a:tc rowSpan="2">
                  <a:txBody>
                    <a:bodyPr/>
                    <a:lstStyle/>
                    <a:p>
                      <a:pPr marL="0" algn="l" defTabSz="685800" rtl="0" eaLnBrk="1" fontAlgn="ctr" latinLnBrk="0" hangingPunct="1"/>
                      <a:r>
                        <a:rPr lang="ru-RU" sz="800" b="0" i="0" u="none" strike="noStrike" kern="1200" dirty="0">
                          <a:solidFill>
                            <a:schemeClr val="tx1"/>
                          </a:solidFill>
                          <a:effectLst/>
                          <a:latin typeface="+mn-lt"/>
                          <a:ea typeface="+mn-ea"/>
                          <a:cs typeface="+mn-cs"/>
                        </a:rPr>
                        <a:t>Развитие и эксплуатация ИКТ в сфере обеспечения безопасности жизнедеятельности</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Calibri"/>
                          <a:ea typeface="+mn-ea"/>
                          <a:cs typeface="+mn-cs"/>
                        </a:rPr>
                        <a:t>Количество систем, подключенных к ГИС "Интеграционная </a:t>
                      </a:r>
                      <a:r>
                        <a:rPr lang="ru-RU" sz="800" b="0" i="0" u="none" strike="noStrike" kern="1200" dirty="0" err="1">
                          <a:solidFill>
                            <a:schemeClr val="tx1"/>
                          </a:solidFill>
                          <a:effectLst/>
                          <a:latin typeface="Calibri"/>
                          <a:ea typeface="+mn-ea"/>
                          <a:cs typeface="+mn-cs"/>
                        </a:rPr>
                        <a:t>платформадля</a:t>
                      </a:r>
                      <a:r>
                        <a:rPr lang="ru-RU" sz="800" b="0" i="0" u="none" strike="noStrike" kern="1200" dirty="0">
                          <a:solidFill>
                            <a:schemeClr val="tx1"/>
                          </a:solidFill>
                          <a:effectLst/>
                          <a:latin typeface="Calibri"/>
                          <a:ea typeface="+mn-ea"/>
                          <a:cs typeface="+mn-cs"/>
                        </a:rPr>
                        <a:t> сегментов АПК "Безопасный город",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Calibri"/>
                          <a:ea typeface="+mn-ea"/>
                          <a:cs typeface="+mn-cs"/>
                        </a:rPr>
                        <a:t>10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Calibri"/>
                          <a:ea typeface="+mn-ea"/>
                          <a:cs typeface="+mn-cs"/>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17264">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Calibri"/>
                          <a:ea typeface="+mn-ea"/>
                          <a:cs typeface="+mn-cs"/>
                        </a:rPr>
                        <a:t>Количество камер видеонаблюдения, по которым оказывается услуга «распознавание лиц» в рамках пилотного проекта,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Calibri"/>
                          <a:ea typeface="+mn-ea"/>
                          <a:cs typeface="+mn-cs"/>
                        </a:rPr>
                        <a:t>-</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Calibri"/>
                          <a:ea typeface="+mn-ea"/>
                          <a:cs typeface="+mn-cs"/>
                        </a:rPr>
                        <a:t>-</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434528">
                <a:tc rowSpan="3">
                  <a:txBody>
                    <a:bodyPr/>
                    <a:lstStyle/>
                    <a:p>
                      <a:pPr marL="0" algn="l" defTabSz="685800" rtl="0" eaLnBrk="1" fontAlgn="ctr" latinLnBrk="0" hangingPunct="1"/>
                      <a:r>
                        <a:rPr lang="ru-RU" sz="800" b="0" i="0" u="none" strike="noStrike" kern="1200" dirty="0">
                          <a:solidFill>
                            <a:schemeClr val="tx1"/>
                          </a:solidFill>
                          <a:effectLst/>
                          <a:latin typeface="+mn-lt"/>
                          <a:ea typeface="+mn-ea"/>
                          <a:cs typeface="+mn-cs"/>
                        </a:rPr>
                        <a:t>Повышение уровня открытости деятельности органов государственной власти и органов местного самоуправления муниципальных образований Республики Татарстан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Calibri"/>
                          <a:ea typeface="+mn-ea"/>
                          <a:cs typeface="+mn-cs"/>
                        </a:rPr>
                        <a:t>Количество активных пользователей сервисов информационной открытости, </a:t>
                      </a:r>
                      <a:r>
                        <a:rPr lang="ru-RU" sz="800" b="0" i="0" u="none" strike="noStrike" kern="1200" dirty="0" err="1">
                          <a:solidFill>
                            <a:schemeClr val="tx1"/>
                          </a:solidFill>
                          <a:effectLst/>
                          <a:latin typeface="Calibri"/>
                          <a:ea typeface="+mn-ea"/>
                          <a:cs typeface="+mn-cs"/>
                        </a:rPr>
                        <a:t>тыс.единиц</a:t>
                      </a:r>
                      <a:r>
                        <a:rPr lang="ru-RU" sz="800" b="0" i="0" u="none" strike="noStrike" kern="1200" dirty="0">
                          <a:solidFill>
                            <a:schemeClr val="tx1"/>
                          </a:solidFill>
                          <a:effectLst/>
                          <a:latin typeface="Calibri"/>
                          <a:ea typeface="+mn-ea"/>
                          <a:cs typeface="+mn-cs"/>
                        </a:rPr>
                        <a:t> в год</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Calibri"/>
                          <a:ea typeface="+mn-ea"/>
                          <a:cs typeface="+mn-cs"/>
                        </a:rPr>
                        <a:t>48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Calibri"/>
                          <a:ea typeface="+mn-ea"/>
                          <a:cs typeface="+mn-cs"/>
                        </a:rPr>
                        <a:t>66,6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49180">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Calibri"/>
                          <a:ea typeface="+mn-ea"/>
                          <a:cs typeface="+mn-cs"/>
                        </a:rPr>
                        <a:t>Доля государственных органов власти и органов местного самоуправления подключенных к государственной информационной системе "Мониторинг контрольно-надзорной деятельности", от общего числа подлежащих подключению,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Calibri"/>
                          <a:ea typeface="+mn-ea"/>
                          <a:cs typeface="+mn-cs"/>
                        </a:rPr>
                        <a:t>60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Calibri"/>
                          <a:ea typeface="+mn-ea"/>
                          <a:cs typeface="+mn-cs"/>
                        </a:rPr>
                        <a:t>60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34020">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Calibri"/>
                          <a:ea typeface="+mn-ea"/>
                          <a:cs typeface="+mn-cs"/>
                        </a:rPr>
                        <a:t>Доля граждан, имеющих личные кабинеты на портале государственных и муниципальных услуг РТ , от общего количества граждан,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Calibri"/>
                          <a:ea typeface="+mn-ea"/>
                          <a:cs typeface="+mn-cs"/>
                        </a:rPr>
                        <a:t>68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Calibri"/>
                          <a:ea typeface="+mn-ea"/>
                          <a:cs typeface="+mn-cs"/>
                        </a:rPr>
                        <a:t>67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17264">
                <a:tc rowSpan="13">
                  <a:txBody>
                    <a:bodyPr/>
                    <a:lstStyle/>
                    <a:p>
                      <a:pPr marL="0" algn="l" defTabSz="685800" rtl="0" eaLnBrk="1" fontAlgn="ctr" latinLnBrk="0" hangingPunct="1"/>
                      <a:r>
                        <a:rPr lang="ru-RU" sz="800" b="0" i="0" u="none" strike="noStrike" kern="1200" dirty="0" smtClean="0">
                          <a:solidFill>
                            <a:schemeClr val="tx1"/>
                          </a:solidFill>
                          <a:effectLst/>
                          <a:latin typeface="+mn-lt"/>
                          <a:ea typeface="+mn-ea"/>
                          <a:cs typeface="+mn-cs"/>
                        </a:rPr>
                        <a:t>Развитие и эксплуатация ИКТ в органах государственной и муниципальной власти</a:t>
                      </a:r>
                      <a:endParaRPr lang="ru-RU" sz="800" b="0" i="0" u="none" strike="noStrike" kern="1200" dirty="0">
                        <a:solidFill>
                          <a:schemeClr val="tx1"/>
                        </a:solidFill>
                        <a:effectLst/>
                        <a:latin typeface="+mn-lt"/>
                        <a:ea typeface="+mn-ea"/>
                        <a:cs typeface="+mn-cs"/>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Calibri"/>
                          <a:ea typeface="+mn-ea"/>
                          <a:cs typeface="+mn-cs"/>
                        </a:rPr>
                        <a:t>Доля органов государственной власти и органов местного самоуправления муниципальных образований Республики Татарстан, подключенных к ИАС «Социально-экономическое развитие Республики Татарстан», от общего числа подлежащих подключению, %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Calibri"/>
                          <a:ea typeface="+mn-ea"/>
                          <a:cs typeface="+mn-cs"/>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Calibri"/>
                          <a:ea typeface="+mn-ea"/>
                          <a:cs typeface="+mn-cs"/>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88117">
                <a:tc vMerge="1">
                  <a:txBody>
                    <a:bodyPr/>
                    <a:lstStyle/>
                    <a:p>
                      <a:pPr algn="l" fontAlgn="t"/>
                      <a:endParaRPr lang="ru-RU" sz="900" b="0" i="0" u="none" strike="noStrike" dirty="0">
                        <a:solidFill>
                          <a:srgbClr val="000000"/>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Calibri"/>
                          <a:ea typeface="+mn-ea"/>
                          <a:cs typeface="+mn-cs"/>
                        </a:rPr>
                        <a:t>Доля отчетов, сформированных в электронном виде в ИАС «Агропромышленный комплекс Республики Татарстан», от общего числа отчетов, предусмотренных действующим законодательством,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Calibri"/>
                          <a:ea typeface="+mn-ea"/>
                          <a:cs typeface="+mn-cs"/>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Calibri"/>
                          <a:ea typeface="+mn-ea"/>
                          <a:cs typeface="+mn-cs"/>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66513">
                <a:tc vMerge="1">
                  <a:txBody>
                    <a:bodyPr/>
                    <a:lstStyle/>
                    <a:p>
                      <a:pPr algn="l" fontAlgn="t"/>
                      <a:endParaRPr lang="ru-RU" sz="900" b="0" i="0" u="none" strike="noStrike" dirty="0">
                        <a:solidFill>
                          <a:srgbClr val="000000"/>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Calibri"/>
                          <a:ea typeface="+mn-ea"/>
                          <a:cs typeface="+mn-cs"/>
                        </a:rPr>
                        <a:t>Доля исходящих документов, созданных и подписанных исполнительными органами государственной власти и органами местного самоуправления муниципальных образований Республики Татарстан в ЕМСЭД в электронном виде и адресованных организациям, подключенным к  ЕМСЭД, от общего количества исходящих документов, направленных при помощи ЕМСЭД в адрес организаций, подключенных к ЕМСЭД,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Calibri"/>
                          <a:ea typeface="+mn-ea"/>
                          <a:cs typeface="+mn-cs"/>
                        </a:rPr>
                        <a:t>92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Calibri"/>
                          <a:ea typeface="+mn-ea"/>
                          <a:cs typeface="+mn-cs"/>
                        </a:rPr>
                        <a:t>78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17264">
                <a:tc vMerge="1">
                  <a:txBody>
                    <a:bodyPr/>
                    <a:lstStyle/>
                    <a:p>
                      <a:pPr algn="l" fontAlgn="t"/>
                      <a:endParaRPr lang="ru-RU" sz="900" b="0" i="0" u="none" strike="noStrike" dirty="0">
                        <a:solidFill>
                          <a:srgbClr val="000000"/>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Calibri"/>
                          <a:ea typeface="+mn-ea"/>
                          <a:cs typeface="+mn-cs"/>
                        </a:rPr>
                        <a:t>Доля государственных программ Республики Татарстан, включенных в Государственную автоматизированную систему управления целевыми программами, от общего количества утвержденных государственных программ,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Calibri"/>
                          <a:ea typeface="+mn-ea"/>
                          <a:cs typeface="+mn-cs"/>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Calibri"/>
                          <a:ea typeface="+mn-ea"/>
                          <a:cs typeface="+mn-cs"/>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17264">
                <a:tc vMerge="1">
                  <a:txBody>
                    <a:bodyPr/>
                    <a:lstStyle/>
                    <a:p>
                      <a:pPr algn="l" fontAlgn="t"/>
                      <a:endParaRPr lang="ru-RU" sz="900" b="0" i="0" u="none" strike="noStrike" dirty="0">
                        <a:solidFill>
                          <a:srgbClr val="000000"/>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Calibri"/>
                          <a:ea typeface="+mn-ea"/>
                          <a:cs typeface="+mn-cs"/>
                        </a:rPr>
                        <a:t>Доля министерств Республики Татарстан, собирающих информацию от подведомственных организаций посредством ИАС мониторинга деятельности сети подведомственных бюджетных учреждений в социально значимых отраслях,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Calibri"/>
                          <a:ea typeface="+mn-ea"/>
                          <a:cs typeface="+mn-cs"/>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Calibri"/>
                          <a:ea typeface="+mn-ea"/>
                          <a:cs typeface="+mn-cs"/>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17264">
                <a:tc vMerge="1">
                  <a:txBody>
                    <a:bodyPr/>
                    <a:lstStyle/>
                    <a:p>
                      <a:pPr algn="l" fontAlgn="t"/>
                      <a:endParaRPr lang="ru-RU" sz="900" b="0" i="0" u="none" strike="noStrike" dirty="0">
                        <a:solidFill>
                          <a:srgbClr val="000000"/>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Calibri"/>
                          <a:ea typeface="+mn-ea"/>
                          <a:cs typeface="+mn-cs"/>
                        </a:rPr>
                        <a:t>Доля хозяйств в ИАС «Электронная </a:t>
                      </a:r>
                      <a:r>
                        <a:rPr lang="ru-RU" sz="800" b="0" i="0" u="none" strike="noStrike" kern="1200" dirty="0" err="1">
                          <a:solidFill>
                            <a:schemeClr val="tx1"/>
                          </a:solidFill>
                          <a:effectLst/>
                          <a:latin typeface="Calibri"/>
                          <a:ea typeface="+mn-ea"/>
                          <a:cs typeface="+mn-cs"/>
                        </a:rPr>
                        <a:t>похозяйственная</a:t>
                      </a:r>
                      <a:r>
                        <a:rPr lang="ru-RU" sz="800" b="0" i="0" u="none" strike="noStrike" kern="1200" dirty="0">
                          <a:solidFill>
                            <a:schemeClr val="tx1"/>
                          </a:solidFill>
                          <a:effectLst/>
                          <a:latin typeface="Calibri"/>
                          <a:ea typeface="+mn-ea"/>
                          <a:cs typeface="+mn-cs"/>
                        </a:rPr>
                        <a:t> книга» с достаточной информацией для формирования электронной </a:t>
                      </a:r>
                      <a:r>
                        <a:rPr lang="ru-RU" sz="800" b="0" i="0" u="none" strike="noStrike" kern="1200" dirty="0" err="1">
                          <a:solidFill>
                            <a:schemeClr val="tx1"/>
                          </a:solidFill>
                          <a:effectLst/>
                          <a:latin typeface="Calibri"/>
                          <a:ea typeface="+mn-ea"/>
                          <a:cs typeface="+mn-cs"/>
                        </a:rPr>
                        <a:t>похозяйственной</a:t>
                      </a:r>
                      <a:r>
                        <a:rPr lang="ru-RU" sz="800" b="0" i="0" u="none" strike="noStrike" kern="1200" dirty="0">
                          <a:solidFill>
                            <a:schemeClr val="tx1"/>
                          </a:solidFill>
                          <a:effectLst/>
                          <a:latin typeface="Calibri"/>
                          <a:ea typeface="+mn-ea"/>
                          <a:cs typeface="+mn-cs"/>
                        </a:rPr>
                        <a:t> книги,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Calibri"/>
                          <a:ea typeface="+mn-ea"/>
                          <a:cs typeface="+mn-cs"/>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Calibri"/>
                          <a:ea typeface="+mn-ea"/>
                          <a:cs typeface="+mn-cs"/>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17264">
                <a:tc vMerge="1">
                  <a:txBody>
                    <a:bodyPr/>
                    <a:lstStyle/>
                    <a:p>
                      <a:pPr algn="l" fontAlgn="t"/>
                      <a:endParaRPr lang="ru-RU" sz="900" b="0" i="0" u="none" strike="noStrike" dirty="0">
                        <a:solidFill>
                          <a:srgbClr val="000000"/>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Calibri"/>
                          <a:ea typeface="+mn-ea"/>
                          <a:cs typeface="+mn-cs"/>
                        </a:rPr>
                        <a:t>Доля государственных и муниципальных учреждений, сдающих бюджетную отчетность посредством информационной системы бюджетного учета и отчетности для учреждений Республики Татарстан,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Calibri"/>
                          <a:ea typeface="+mn-ea"/>
                          <a:cs typeface="+mn-cs"/>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Calibri"/>
                          <a:ea typeface="+mn-ea"/>
                          <a:cs typeface="+mn-cs"/>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17264">
                <a:tc vMerge="1">
                  <a:txBody>
                    <a:bodyPr/>
                    <a:lstStyle/>
                    <a:p>
                      <a:pPr algn="l" fontAlgn="t"/>
                      <a:endParaRPr lang="ru-RU" sz="900" b="0" i="0" u="none" strike="noStrike" dirty="0">
                        <a:solidFill>
                          <a:srgbClr val="000000"/>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Calibri"/>
                          <a:ea typeface="+mn-ea"/>
                          <a:cs typeface="+mn-cs"/>
                        </a:rPr>
                        <a:t>Доля государственных и муниципальных учреждений, осуществляющих формирование, согласование и размещение заказов для государственных и муниципальных нужд в электронном виде,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Calibri"/>
                          <a:ea typeface="+mn-ea"/>
                          <a:cs typeface="+mn-cs"/>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Calibri"/>
                          <a:ea typeface="+mn-ea"/>
                          <a:cs typeface="+mn-cs"/>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17264">
                <a:tc vMerge="1">
                  <a:txBody>
                    <a:bodyPr/>
                    <a:lstStyle/>
                    <a:p>
                      <a:pPr marL="0" algn="l" defTabSz="685800" rtl="0" eaLnBrk="1" fontAlgn="ctr" latinLnBrk="0" hangingPunct="1"/>
                      <a:endParaRPr lang="ru-RU" sz="800" b="0" i="0" u="none" strike="noStrike" kern="1200" dirty="0">
                        <a:solidFill>
                          <a:schemeClr val="tx1"/>
                        </a:solidFill>
                        <a:effectLst/>
                        <a:latin typeface="+mn-lt"/>
                        <a:ea typeface="+mn-ea"/>
                        <a:cs typeface="+mn-cs"/>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Calibri"/>
                          <a:ea typeface="+mn-ea"/>
                          <a:cs typeface="+mn-cs"/>
                        </a:rPr>
                        <a:t>Доля государственных и муниципальных учреждений, сформировавших государственное (муниципальное) задание в ИАС расчета нормативного финансирования государственных и муниципальных учреждений, бюджетной потребности на содержание и предоставление услуг государственными и муниципальными учреждениями в Республике Татарстан,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Calibri"/>
                          <a:ea typeface="+mn-ea"/>
                          <a:cs typeface="+mn-cs"/>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Calibri"/>
                          <a:ea typeface="+mn-ea"/>
                          <a:cs typeface="+mn-cs"/>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17264">
                <a:tc vMerge="1">
                  <a:txBody>
                    <a:bodyPr/>
                    <a:lstStyle/>
                    <a:p>
                      <a:pPr marL="0" algn="l" defTabSz="685800" rtl="0" eaLnBrk="1" fontAlgn="ctr" latinLnBrk="0" hangingPunct="1"/>
                      <a:endParaRPr lang="ru-RU" sz="800" b="0" i="0" u="none" strike="noStrike" kern="1200" dirty="0">
                        <a:solidFill>
                          <a:schemeClr val="tx1"/>
                        </a:solidFill>
                        <a:effectLst/>
                        <a:latin typeface="+mn-lt"/>
                        <a:ea typeface="+mn-ea"/>
                        <a:cs typeface="+mn-cs"/>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Calibri"/>
                          <a:ea typeface="+mn-ea"/>
                          <a:cs typeface="+mn-cs"/>
                        </a:rPr>
                        <a:t>Доля государственных и муниципальных учреждений Республики Татарстан, сдающих налоговую и другие виды отчетности в электронном виде,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Calibri"/>
                          <a:ea typeface="+mn-ea"/>
                          <a:cs typeface="+mn-cs"/>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Calibri"/>
                          <a:ea typeface="+mn-ea"/>
                          <a:cs typeface="+mn-cs"/>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17264">
                <a:tc vMerge="1">
                  <a:txBody>
                    <a:bodyPr/>
                    <a:lstStyle/>
                    <a:p>
                      <a:pPr marL="0" algn="l" defTabSz="685800" rtl="0" eaLnBrk="1" fontAlgn="ctr" latinLnBrk="0" hangingPunct="1"/>
                      <a:endParaRPr lang="ru-RU" sz="800" b="0" i="0" u="none" strike="noStrike" kern="1200" dirty="0">
                        <a:solidFill>
                          <a:schemeClr val="tx1"/>
                        </a:solidFill>
                        <a:effectLst/>
                        <a:latin typeface="+mn-lt"/>
                        <a:ea typeface="+mn-ea"/>
                        <a:cs typeface="+mn-cs"/>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Calibri"/>
                          <a:ea typeface="+mn-ea"/>
                          <a:cs typeface="+mn-cs"/>
                        </a:rPr>
                        <a:t>Доля государственных и муниципальных учреждений, обслуживаемых в части казначейского исполнения бюджетов в рамках единого программного продукта АЦК для государственных нужд Республики Татарстан,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Calibri"/>
                          <a:ea typeface="+mn-ea"/>
                          <a:cs typeface="+mn-cs"/>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Calibri"/>
                          <a:ea typeface="+mn-ea"/>
                          <a:cs typeface="+mn-cs"/>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17264">
                <a:tc vMerge="1">
                  <a:txBody>
                    <a:bodyPr/>
                    <a:lstStyle/>
                    <a:p>
                      <a:pPr marL="0" algn="l" defTabSz="685800" rtl="0" eaLnBrk="1" fontAlgn="ctr" latinLnBrk="0" hangingPunct="1"/>
                      <a:endParaRPr lang="ru-RU" sz="800" b="0" i="0" u="none" strike="noStrike" kern="1200" dirty="0">
                        <a:solidFill>
                          <a:schemeClr val="tx1"/>
                        </a:solidFill>
                        <a:effectLst/>
                        <a:latin typeface="+mn-lt"/>
                        <a:ea typeface="+mn-ea"/>
                        <a:cs typeface="+mn-cs"/>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Calibri"/>
                          <a:ea typeface="+mn-ea"/>
                          <a:cs typeface="+mn-cs"/>
                        </a:rPr>
                        <a:t>Доля актов выполненных работ, предоставленных на проверку в </a:t>
                      </a:r>
                      <a:r>
                        <a:rPr lang="ru-RU" sz="800" b="0" i="0" u="none" strike="noStrike" kern="1200" dirty="0" err="1">
                          <a:solidFill>
                            <a:schemeClr val="tx1"/>
                          </a:solidFill>
                          <a:effectLst/>
                          <a:latin typeface="Calibri"/>
                          <a:ea typeface="+mn-ea"/>
                          <a:cs typeface="+mn-cs"/>
                        </a:rPr>
                        <a:t>итегрированной</a:t>
                      </a:r>
                      <a:r>
                        <a:rPr lang="ru-RU" sz="800" b="0" i="0" u="none" strike="noStrike" kern="1200" dirty="0">
                          <a:solidFill>
                            <a:schemeClr val="tx1"/>
                          </a:solidFill>
                          <a:effectLst/>
                          <a:latin typeface="Calibri"/>
                          <a:ea typeface="+mn-ea"/>
                          <a:cs typeface="+mn-cs"/>
                        </a:rPr>
                        <a:t> ИАС формирования и мониторинга исполнения государственной программы капитальных вложений и мониторинга состояния объектов капитального строительства и реконструкции,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Calibri"/>
                          <a:ea typeface="+mn-ea"/>
                          <a:cs typeface="+mn-cs"/>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Calibri"/>
                          <a:ea typeface="+mn-ea"/>
                          <a:cs typeface="+mn-cs"/>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17264">
                <a:tc vMerge="1">
                  <a:txBody>
                    <a:bodyPr/>
                    <a:lstStyle/>
                    <a:p>
                      <a:pPr marL="0" algn="l" defTabSz="685800" rtl="0" eaLnBrk="1" fontAlgn="ctr" latinLnBrk="0" hangingPunct="1"/>
                      <a:endParaRPr lang="ru-RU" sz="800" b="0" i="0" u="none" strike="noStrike" kern="1200" dirty="0">
                        <a:solidFill>
                          <a:schemeClr val="tx1"/>
                        </a:solidFill>
                        <a:effectLst/>
                        <a:latin typeface="+mn-lt"/>
                        <a:ea typeface="+mn-ea"/>
                        <a:cs typeface="+mn-cs"/>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Calibri"/>
                          <a:ea typeface="+mn-ea"/>
                          <a:cs typeface="+mn-cs"/>
                        </a:rPr>
                        <a:t>Доля протоколов  о правонарушениях в области строительства,  внесенных в Электронную информационную систему по автоматизации процесса контроля и надзора, осуществляемого ИГСН РТ,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Calibri"/>
                          <a:ea typeface="+mn-ea"/>
                          <a:cs typeface="+mn-cs"/>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Calibri"/>
                          <a:ea typeface="+mn-ea"/>
                          <a:cs typeface="+mn-cs"/>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10" name="Скругленный прямоугольник 9"/>
          <p:cNvSpPr/>
          <p:nvPr/>
        </p:nvSpPr>
        <p:spPr>
          <a:xfrm>
            <a:off x="529709" y="59139"/>
            <a:ext cx="8145565" cy="740628"/>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eaLnBrk="0" fontAlgn="base" hangingPunct="0">
              <a:lnSpc>
                <a:spcPts val="1500"/>
              </a:lnSpc>
              <a:spcBef>
                <a:spcPct val="0"/>
              </a:spcBef>
              <a:spcAft>
                <a:spcPct val="0"/>
              </a:spcAft>
            </a:pPr>
            <a:r>
              <a:rPr lang="ru-RU" altLang="ru-RU" sz="1400" b="1" dirty="0">
                <a:latin typeface="Arial" panose="020B0604020202020204" pitchFamily="34" charset="0"/>
                <a:ea typeface="Times New Roman" panose="02020603050405020304" pitchFamily="18" charset="0"/>
              </a:rPr>
              <a:t>11. </a:t>
            </a:r>
            <a:r>
              <a:rPr lang="ru-RU" sz="1400" b="1" dirty="0"/>
              <a:t>Государственная программа «Развитие информационных и коммуникационных технологий в Республике Татарстан «Открытый Татарстан» на 2014 – </a:t>
            </a:r>
            <a:r>
              <a:rPr lang="ru-RU" sz="1400" b="1" dirty="0" smtClean="0"/>
              <a:t>2023 </a:t>
            </a:r>
            <a:r>
              <a:rPr lang="ru-RU" sz="1400" b="1" dirty="0"/>
              <a:t>годы»</a:t>
            </a:r>
            <a:endParaRPr lang="ru-RU" sz="1400" b="1" dirty="0">
              <a:solidFill>
                <a:srgbClr val="000000"/>
              </a:solidFill>
            </a:endParaRPr>
          </a:p>
          <a:p>
            <a:pPr lvl="0" algn="ctr" eaLnBrk="0" fontAlgn="base" hangingPunct="0">
              <a:lnSpc>
                <a:spcPts val="1500"/>
              </a:lnSpc>
              <a:spcBef>
                <a:spcPct val="0"/>
              </a:spcBef>
              <a:spcAft>
                <a:spcPct val="0"/>
              </a:spcAft>
            </a:pPr>
            <a:r>
              <a:rPr lang="ru-RU" altLang="ru-RU" sz="1400" b="1" dirty="0" smtClean="0">
                <a:ea typeface="Calibri" panose="020F0502020204030204" pitchFamily="34" charset="0"/>
                <a:cs typeface="Times New Roman" panose="02020603050405020304" pitchFamily="18" charset="0"/>
              </a:rPr>
              <a:t> (продолжение)</a:t>
            </a:r>
            <a:endParaRPr lang="ru-RU" altLang="ru-RU" sz="1400" b="1" u="sng"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493223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4066162388"/>
              </p:ext>
            </p:extLst>
          </p:nvPr>
        </p:nvGraphicFramePr>
        <p:xfrm>
          <a:off x="529709" y="899607"/>
          <a:ext cx="8437558" cy="5317979"/>
        </p:xfrm>
        <a:graphic>
          <a:graphicData uri="http://schemas.openxmlformats.org/drawingml/2006/table">
            <a:tbl>
              <a:tblPr>
                <a:tableStyleId>{5C22544A-7EE6-4342-B048-85BDC9FD1C3A}</a:tableStyleId>
              </a:tblPr>
              <a:tblGrid>
                <a:gridCol w="1237619"/>
                <a:gridCol w="5855233"/>
                <a:gridCol w="637775"/>
                <a:gridCol w="706931"/>
              </a:tblGrid>
              <a:tr h="336404">
                <a:tc>
                  <a:txBody>
                    <a:bodyPr/>
                    <a:lstStyle/>
                    <a:p>
                      <a:pPr algn="ctr" fontAlgn="ctr"/>
                      <a:r>
                        <a:rPr lang="ru-RU" sz="800" b="1" i="0" u="none" strike="noStrike" dirty="0" smtClean="0">
                          <a:solidFill>
                            <a:srgbClr val="000000"/>
                          </a:solidFill>
                          <a:effectLst/>
                          <a:latin typeface="+mn-lt"/>
                        </a:rPr>
                        <a:t>Наименование</a:t>
                      </a:r>
                      <a:endParaRPr lang="ru-RU" sz="800" b="1" i="0" u="none" strike="noStrike" dirty="0">
                        <a:solidFill>
                          <a:srgbClr val="000000"/>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i="0" u="none" strike="noStrike" dirty="0" smtClean="0">
                          <a:solidFill>
                            <a:srgbClr val="000000"/>
                          </a:solidFill>
                          <a:effectLst/>
                          <a:latin typeface="+mn-lt"/>
                        </a:rPr>
                        <a:t>Целевые показатели реализации государственной программы</a:t>
                      </a:r>
                      <a:endParaRPr lang="ru-RU" sz="800" b="1" i="0" u="none" strike="noStrike" dirty="0">
                        <a:solidFill>
                          <a:srgbClr val="000000"/>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latin typeface="+mn-lt"/>
                        </a:rPr>
                        <a:t>2020 </a:t>
                      </a:r>
                      <a:r>
                        <a:rPr lang="ru-RU" sz="800" b="1" u="none" strike="noStrike" dirty="0">
                          <a:solidFill>
                            <a:schemeClr val="tx1"/>
                          </a:solidFill>
                          <a:effectLst/>
                          <a:latin typeface="+mn-lt"/>
                        </a:rPr>
                        <a:t>год</a:t>
                      </a:r>
                      <a:br>
                        <a:rPr lang="ru-RU" sz="800" b="1" u="none" strike="noStrike" dirty="0">
                          <a:solidFill>
                            <a:schemeClr val="tx1"/>
                          </a:solidFill>
                          <a:effectLst/>
                          <a:latin typeface="+mn-lt"/>
                        </a:rPr>
                      </a:br>
                      <a:r>
                        <a:rPr lang="ru-RU" sz="800" b="1" u="none" strike="noStrike" dirty="0">
                          <a:solidFill>
                            <a:schemeClr val="tx1"/>
                          </a:solidFill>
                          <a:effectLst/>
                          <a:latin typeface="+mn-lt"/>
                        </a:rPr>
                        <a:t>(план)</a:t>
                      </a:r>
                      <a:endParaRPr lang="ru-RU" sz="800" b="1" i="0" u="none" strike="noStrike" dirty="0">
                        <a:solidFill>
                          <a:schemeClr val="tx1"/>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latin typeface="+mn-lt"/>
                        </a:rPr>
                        <a:t>2020 </a:t>
                      </a:r>
                      <a:r>
                        <a:rPr lang="ru-RU" sz="800" b="1" u="none" strike="noStrike" dirty="0">
                          <a:solidFill>
                            <a:schemeClr val="tx1"/>
                          </a:solidFill>
                          <a:effectLst/>
                          <a:latin typeface="+mn-lt"/>
                        </a:rPr>
                        <a:t>год</a:t>
                      </a:r>
                      <a:br>
                        <a:rPr lang="ru-RU" sz="800" b="1" u="none" strike="noStrike" dirty="0">
                          <a:solidFill>
                            <a:schemeClr val="tx1"/>
                          </a:solidFill>
                          <a:effectLst/>
                          <a:latin typeface="+mn-lt"/>
                        </a:rPr>
                      </a:br>
                      <a:r>
                        <a:rPr lang="ru-RU" sz="800" b="1" u="none" strike="noStrike" dirty="0">
                          <a:solidFill>
                            <a:schemeClr val="tx1"/>
                          </a:solidFill>
                          <a:effectLst/>
                          <a:latin typeface="+mn-lt"/>
                        </a:rPr>
                        <a:t>(факт)</a:t>
                      </a:r>
                      <a:endParaRPr lang="ru-RU" sz="800" b="1" i="0" u="none" strike="noStrike" dirty="0">
                        <a:solidFill>
                          <a:schemeClr val="tx1"/>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0167">
                <a:tc rowSpan="7">
                  <a:txBody>
                    <a:bodyPr/>
                    <a:lstStyle/>
                    <a:p>
                      <a:pPr marL="0" algn="just" defTabSz="685800" rtl="0" eaLnBrk="1" fontAlgn="ctr" latinLnBrk="0" hangingPunct="1"/>
                      <a:r>
                        <a:rPr lang="ru-RU" sz="800" b="0" i="0" u="none" strike="noStrike" kern="1200" dirty="0" smtClean="0">
                          <a:solidFill>
                            <a:srgbClr val="000000"/>
                          </a:solidFill>
                          <a:effectLst/>
                          <a:latin typeface="+mn-lt"/>
                          <a:ea typeface="+mn-ea"/>
                          <a:cs typeface="Calibri" panose="020F0502020204030204" pitchFamily="34" charset="0"/>
                        </a:rPr>
                        <a:t>Развитие и эксплуатация ИКТ в органах государственной и муниципальной власти</a:t>
                      </a:r>
                      <a:endParaRPr lang="ru-RU" sz="800" b="0" i="0" u="none" strike="noStrike" kern="1200" dirty="0">
                        <a:solidFill>
                          <a:srgbClr val="000000"/>
                        </a:solidFill>
                        <a:effectLst/>
                        <a:latin typeface="+mn-lt"/>
                        <a:ea typeface="+mn-ea"/>
                        <a:cs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Calibri"/>
                          <a:ea typeface="+mn-ea"/>
                          <a:cs typeface="+mn-cs"/>
                        </a:rPr>
                        <a:t>Доля государственных и муниципальных служащих Республики Татарстан, чьи личные дела ведутся с использованием единой информационной системы кадрового состава государственной гражданской службы </a:t>
                      </a:r>
                      <a:r>
                        <a:rPr lang="ru-RU" sz="800" b="0" i="0" u="none" strike="noStrike" kern="1200" dirty="0" err="1">
                          <a:solidFill>
                            <a:schemeClr val="tx1"/>
                          </a:solidFill>
                          <a:effectLst/>
                          <a:latin typeface="Calibri"/>
                          <a:ea typeface="+mn-ea"/>
                          <a:cs typeface="+mn-cs"/>
                        </a:rPr>
                        <a:t>Респулики</a:t>
                      </a:r>
                      <a:r>
                        <a:rPr lang="ru-RU" sz="800" b="0" i="0" u="none" strike="noStrike" kern="1200" dirty="0">
                          <a:solidFill>
                            <a:schemeClr val="tx1"/>
                          </a:solidFill>
                          <a:effectLst/>
                          <a:latin typeface="Calibri"/>
                          <a:ea typeface="+mn-ea"/>
                          <a:cs typeface="+mn-cs"/>
                        </a:rPr>
                        <a:t> Татарстан и муниципальной службы в Республике Татарстан (от общего количества государственных и муниципальных служащих Республики Татарстан),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Calibri"/>
                          <a:ea typeface="+mn-ea"/>
                          <a:cs typeface="+mn-cs"/>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Calibri"/>
                          <a:ea typeface="+mn-ea"/>
                          <a:cs typeface="+mn-cs"/>
                        </a:rPr>
                        <a:t>95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0167">
                <a:tc vMerge="1">
                  <a:txBody>
                    <a:bodyPr/>
                    <a:lstStyle/>
                    <a:p>
                      <a:pPr marL="0" algn="just" defTabSz="685800" rtl="0" eaLnBrk="1" fontAlgn="ctr" latinLnBrk="0" hangingPunct="1"/>
                      <a:endParaRPr lang="ru-RU" sz="800" b="0" i="0" u="none" strike="noStrike" kern="1200" dirty="0">
                        <a:solidFill>
                          <a:srgbClr val="000000"/>
                        </a:solidFill>
                        <a:effectLst/>
                        <a:latin typeface="+mn-lt"/>
                        <a:ea typeface="+mn-ea"/>
                        <a:cs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Calibri"/>
                          <a:ea typeface="+mn-ea"/>
                          <a:cs typeface="+mn-cs"/>
                        </a:rPr>
                        <a:t>Доля </a:t>
                      </a:r>
                      <a:r>
                        <a:rPr lang="ru-RU" sz="800" b="0" i="0" u="none" strike="noStrike" kern="1200" dirty="0" err="1">
                          <a:solidFill>
                            <a:schemeClr val="tx1"/>
                          </a:solidFill>
                          <a:effectLst/>
                          <a:latin typeface="Calibri"/>
                          <a:ea typeface="+mn-ea"/>
                          <a:cs typeface="+mn-cs"/>
                        </a:rPr>
                        <a:t>огранов</a:t>
                      </a:r>
                      <a:r>
                        <a:rPr lang="ru-RU" sz="800" b="0" i="0" u="none" strike="noStrike" kern="1200" dirty="0">
                          <a:solidFill>
                            <a:schemeClr val="tx1"/>
                          </a:solidFill>
                          <a:effectLst/>
                          <a:latin typeface="Calibri"/>
                          <a:ea typeface="+mn-ea"/>
                          <a:cs typeface="+mn-cs"/>
                        </a:rPr>
                        <a:t> государственной власти и органов местного самоуправления муниципальных образований Республики Татарстан, у которых есть техническая возможность ввода информации о гражданах, </a:t>
                      </a:r>
                      <a:r>
                        <a:rPr lang="ru-RU" sz="800" b="0" i="0" u="none" strike="noStrike" kern="1200" dirty="0" err="1">
                          <a:solidFill>
                            <a:schemeClr val="tx1"/>
                          </a:solidFill>
                          <a:effectLst/>
                          <a:latin typeface="Calibri"/>
                          <a:ea typeface="+mn-ea"/>
                          <a:cs typeface="+mn-cs"/>
                        </a:rPr>
                        <a:t>вынужденнго</a:t>
                      </a:r>
                      <a:r>
                        <a:rPr lang="ru-RU" sz="800" b="0" i="0" u="none" strike="noStrike" kern="1200" dirty="0">
                          <a:solidFill>
                            <a:schemeClr val="tx1"/>
                          </a:solidFill>
                          <a:effectLst/>
                          <a:latin typeface="Calibri"/>
                          <a:ea typeface="+mn-ea"/>
                          <a:cs typeface="+mn-cs"/>
                        </a:rPr>
                        <a:t> покинувших территорию Украины и прибывших на территорию Республики Татарстан, в ИАС "Единая база данных граждан, вынужденно покинувших территорию Украины и прибывших на территорию Республики Татарстан",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Calibri"/>
                          <a:ea typeface="+mn-ea"/>
                          <a:cs typeface="+mn-cs"/>
                        </a:rPr>
                        <a:t>-</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Calibri"/>
                          <a:ea typeface="+mn-ea"/>
                          <a:cs typeface="+mn-cs"/>
                        </a:rPr>
                        <a:t>-</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0167">
                <a:tc vMerge="1">
                  <a:txBody>
                    <a:bodyPr/>
                    <a:lstStyle/>
                    <a:p>
                      <a:pPr marL="0" algn="just" defTabSz="685800" rtl="0" eaLnBrk="1" fontAlgn="ctr" latinLnBrk="0" hangingPunct="1"/>
                      <a:endParaRPr lang="ru-RU" sz="800" b="0"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Calibri"/>
                          <a:ea typeface="+mn-ea"/>
                          <a:cs typeface="+mn-cs"/>
                        </a:rPr>
                        <a:t>Доля субъектов Российской Федерации, охваченных в рамках исследования «Продвижение товаров Республики Татарстан на внешние рынки» с использованием ИАС «Продвижение товаров Республики Татарстан на внешние рынки», от общего количества субъектов Российской Федерации,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Calibri"/>
                          <a:ea typeface="+mn-ea"/>
                          <a:cs typeface="+mn-cs"/>
                        </a:rPr>
                        <a:t>90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Calibri"/>
                          <a:ea typeface="+mn-ea"/>
                          <a:cs typeface="+mn-cs"/>
                        </a:rPr>
                        <a:t>90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0167">
                <a:tc vMerge="1">
                  <a:txBody>
                    <a:bodyPr/>
                    <a:lstStyle/>
                    <a:p>
                      <a:pPr marL="0" algn="just" defTabSz="685800" rtl="0" eaLnBrk="1" fontAlgn="ctr" latinLnBrk="0" hangingPunct="1"/>
                      <a:endParaRPr lang="ru-RU" sz="800" b="0" i="0" u="none" strike="noStrike" kern="1200" dirty="0">
                        <a:solidFill>
                          <a:srgbClr val="000000"/>
                        </a:solidFill>
                        <a:effectLst/>
                        <a:latin typeface="+mn-lt"/>
                        <a:ea typeface="+mn-ea"/>
                        <a:cs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Calibri"/>
                          <a:ea typeface="+mn-ea"/>
                          <a:cs typeface="+mn-cs"/>
                        </a:rPr>
                        <a:t>Доля организаций Республики Татарстан в сфере розничной продажи алкогольной продукции, по которым формирование, учет и обработка информации при проведении лицензионного контроля осуществляется с использованием ГИАС Республики Татарстан «Алкогольная инспекция»,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Calibri"/>
                          <a:ea typeface="+mn-ea"/>
                          <a:cs typeface="+mn-cs"/>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Calibri"/>
                          <a:ea typeface="+mn-ea"/>
                          <a:cs typeface="+mn-cs"/>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0167">
                <a:tc vMerge="1">
                  <a:txBody>
                    <a:bodyPr/>
                    <a:lstStyle/>
                    <a:p>
                      <a:pPr marL="0" algn="just" defTabSz="685800" rtl="0" eaLnBrk="1" fontAlgn="ctr" latinLnBrk="0" hangingPunct="1"/>
                      <a:endParaRPr lang="ru-RU" sz="800" b="0"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Calibri"/>
                          <a:ea typeface="+mn-ea"/>
                          <a:cs typeface="+mn-cs"/>
                        </a:rPr>
                        <a:t>Доля органов государственной власти и органов местного самоуправления муниципальных </a:t>
                      </a:r>
                      <a:r>
                        <a:rPr lang="ru-RU" sz="800" b="0" i="0" u="none" strike="noStrike" kern="1200" dirty="0" err="1">
                          <a:solidFill>
                            <a:schemeClr val="tx1"/>
                          </a:solidFill>
                          <a:effectLst/>
                          <a:latin typeface="Calibri"/>
                          <a:ea typeface="+mn-ea"/>
                          <a:cs typeface="+mn-cs"/>
                        </a:rPr>
                        <a:t>образовний</a:t>
                      </a:r>
                      <a:r>
                        <a:rPr lang="ru-RU" sz="800" b="0" i="0" u="none" strike="noStrike" kern="1200" dirty="0">
                          <a:solidFill>
                            <a:schemeClr val="tx1"/>
                          </a:solidFill>
                          <a:effectLst/>
                          <a:latin typeface="Calibri"/>
                          <a:ea typeface="+mn-ea"/>
                          <a:cs typeface="+mn-cs"/>
                        </a:rPr>
                        <a:t> Республики Татарстан, подключенных к ГИС «Система планирования и контроля мероприятий в Республике Татарстан», от общего числа органов государственной власти и органов местного самоуправления </a:t>
                      </a:r>
                      <a:r>
                        <a:rPr lang="ru-RU" sz="800" b="0" i="0" u="none" strike="noStrike" kern="1200" dirty="0" err="1">
                          <a:solidFill>
                            <a:schemeClr val="tx1"/>
                          </a:solidFill>
                          <a:effectLst/>
                          <a:latin typeface="Calibri"/>
                          <a:ea typeface="+mn-ea"/>
                          <a:cs typeface="+mn-cs"/>
                        </a:rPr>
                        <a:t>мунициапальных</a:t>
                      </a:r>
                      <a:r>
                        <a:rPr lang="ru-RU" sz="800" b="0" i="0" u="none" strike="noStrike" kern="1200" dirty="0">
                          <a:solidFill>
                            <a:schemeClr val="tx1"/>
                          </a:solidFill>
                          <a:effectLst/>
                          <a:latin typeface="Calibri"/>
                          <a:ea typeface="+mn-ea"/>
                          <a:cs typeface="+mn-cs"/>
                        </a:rPr>
                        <a:t> образований Республики Татарстан, подлежащих подключению,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Calibri"/>
                          <a:ea typeface="+mn-ea"/>
                          <a:cs typeface="+mn-cs"/>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Calibri"/>
                          <a:ea typeface="+mn-ea"/>
                          <a:cs typeface="+mn-cs"/>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0167">
                <a:tc vMerge="1">
                  <a:txBody>
                    <a:bodyPr/>
                    <a:lstStyle/>
                    <a:p>
                      <a:pPr marL="0" algn="ctr" defTabSz="685800" rtl="0" eaLnBrk="1" fontAlgn="ctr" latinLnBrk="0" hangingPunct="1"/>
                      <a:endParaRPr lang="ru-RU" sz="800" b="0" i="0" u="none" strike="noStrike" kern="1200" dirty="0">
                        <a:solidFill>
                          <a:srgbClr val="FFC000"/>
                        </a:solidFill>
                        <a:effectLst/>
                        <a:latin typeface="Calibri" panose="020F0502020204030204" pitchFamily="34" charset="0"/>
                        <a:ea typeface="+mn-ea"/>
                        <a:cs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Calibri"/>
                          <a:ea typeface="+mn-ea"/>
                          <a:cs typeface="+mn-cs"/>
                        </a:rPr>
                        <a:t>Доля обработанных ЕИАС прогнозирования и анализа тарифов организаций топливно-энергетического комплекса и жилищно-коммунального хозяйства в Республике Татарстан отчетов, направленных в Госкомитет РТ по тарифам через систему,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Calibri"/>
                          <a:ea typeface="+mn-ea"/>
                          <a:cs typeface="+mn-cs"/>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Calibri"/>
                          <a:ea typeface="+mn-ea"/>
                          <a:cs typeface="+mn-cs"/>
                        </a:rPr>
                        <a:t>95,8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0167">
                <a:tc vMerge="1">
                  <a:txBody>
                    <a:bodyPr/>
                    <a:lstStyle/>
                    <a:p>
                      <a:pPr marL="0" algn="just" defTabSz="685800" rtl="0" eaLnBrk="1" fontAlgn="ctr" latinLnBrk="0" hangingPunct="1"/>
                      <a:endParaRPr lang="ru-RU" sz="800" b="0" i="0" u="none" strike="noStrike" kern="1200" dirty="0">
                        <a:solidFill>
                          <a:srgbClr val="000000"/>
                        </a:solidFill>
                        <a:effectLst/>
                        <a:latin typeface="+mn-lt"/>
                        <a:ea typeface="+mn-ea"/>
                        <a:cs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Calibri"/>
                          <a:ea typeface="+mn-ea"/>
                          <a:cs typeface="+mn-cs"/>
                        </a:rPr>
                        <a:t>Доля оказанной участниками государственной системы Республики Татарстан бесплатной юридической помощи с использованием информационной системы «Бесплатная юридическая помощь» от общего количества оказанной участниками государственной системы Республики Татарстан бесплатной юридической помощи,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Calibri"/>
                          <a:ea typeface="+mn-ea"/>
                          <a:cs typeface="+mn-cs"/>
                        </a:rPr>
                        <a:t>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Calibri"/>
                          <a:ea typeface="+mn-ea"/>
                          <a:cs typeface="+mn-cs"/>
                        </a:rPr>
                        <a:t>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40334">
                <a:tc rowSpan="2">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Развитие и поддержка  ЕГИС «ГЛОНАСС+112»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mn-lt"/>
                          <a:ea typeface="+mn-ea"/>
                          <a:cs typeface="+mn-cs"/>
                        </a:rPr>
                        <a:t>Доля населения Республики Татарстан, проживающего на территориях муниципальных образований, в которых развернута система обеспечения вызовов экстренно-оперативных служб по единому номеру «112»  на базе ЕГИС «ГЛОНАСС+112», от общего количества населения Республики Татарстан,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40334">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mn-lt"/>
                          <a:ea typeface="+mn-ea"/>
                          <a:cs typeface="+mn-cs"/>
                        </a:rPr>
                        <a:t>Количество подключенных к ЕГИС «ГЛОНАСС+112» отдельных видов транспортных средств, перечень которых определен постановлением Кабинета Министров Республики Татарстан от 22.09.2010 № 754 (за исключением речных пассажирских и грузовых судов внутреннего водного транспорта Республики Татарстан),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10450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11076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40334">
                <a:tc>
                  <a:txBody>
                    <a:bodyPr/>
                    <a:lstStyle/>
                    <a:p>
                      <a:pPr marL="0" algn="ctr" defTabSz="685800" rtl="0" eaLnBrk="1" fontAlgn="ctr" latinLnBrk="0" hangingPunct="1"/>
                      <a:r>
                        <a:rPr lang="ru-RU" sz="800" b="0" i="0" u="none" strike="noStrike" kern="1200">
                          <a:solidFill>
                            <a:schemeClr val="tx1"/>
                          </a:solidFill>
                          <a:effectLst/>
                          <a:latin typeface="+mn-lt"/>
                          <a:ea typeface="+mn-ea"/>
                          <a:cs typeface="+mn-cs"/>
                        </a:rPr>
                        <a:t>Развитие инфраструктуры пространственных данных</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mn-lt"/>
                          <a:ea typeface="+mn-ea"/>
                          <a:cs typeface="+mn-cs"/>
                        </a:rPr>
                        <a:t>Доля министерств Республики Татарстан, использующих пространственные данные, размещенные на </a:t>
                      </a:r>
                      <a:r>
                        <a:rPr lang="ru-RU" sz="800" b="0" i="0" u="none" strike="noStrike" kern="1200" dirty="0" err="1">
                          <a:solidFill>
                            <a:schemeClr val="tx1"/>
                          </a:solidFill>
                          <a:effectLst/>
                          <a:latin typeface="+mn-lt"/>
                          <a:ea typeface="+mn-ea"/>
                          <a:cs typeface="+mn-cs"/>
                        </a:rPr>
                        <a:t>геопортале</a:t>
                      </a:r>
                      <a:r>
                        <a:rPr lang="ru-RU" sz="800" b="0" i="0" u="none" strike="noStrike" kern="1200" dirty="0">
                          <a:solidFill>
                            <a:schemeClr val="tx1"/>
                          </a:solidFill>
                          <a:effectLst/>
                          <a:latin typeface="+mn-lt"/>
                          <a:ea typeface="+mn-ea"/>
                          <a:cs typeface="+mn-cs"/>
                        </a:rPr>
                        <a:t> Республики Татарстан,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40334">
                <a:tc rowSpan="2">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Лицензирование программного обеспечения в органах государственной и муниципальной власти Республики Татарстан и их подведомственных учреждениях</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mn-lt"/>
                          <a:ea typeface="+mn-ea"/>
                          <a:cs typeface="+mn-cs"/>
                        </a:rPr>
                        <a:t>Количество автоматизированных рабочих мест органов государственной власти Республики Татарстан, обеспеченных антивирусной защитой,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9000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9000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40334">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mn-lt"/>
                          <a:ea typeface="+mn-ea"/>
                          <a:cs typeface="+mn-cs"/>
                        </a:rPr>
                        <a:t>Количество лицензированных автоматизированных рабочих мест органов государственной власти Республики Татарстан,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5700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5700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10" name="Скругленный прямоугольник 9"/>
          <p:cNvSpPr/>
          <p:nvPr/>
        </p:nvSpPr>
        <p:spPr>
          <a:xfrm>
            <a:off x="529709" y="59139"/>
            <a:ext cx="8091777" cy="740628"/>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eaLnBrk="0" fontAlgn="base" hangingPunct="0">
              <a:lnSpc>
                <a:spcPts val="1500"/>
              </a:lnSpc>
              <a:spcBef>
                <a:spcPct val="0"/>
              </a:spcBef>
              <a:spcAft>
                <a:spcPct val="0"/>
              </a:spcAft>
            </a:pPr>
            <a:r>
              <a:rPr lang="ru-RU" altLang="ru-RU" sz="1400" b="1" dirty="0">
                <a:latin typeface="Arial" panose="020B0604020202020204" pitchFamily="34" charset="0"/>
                <a:ea typeface="Times New Roman" panose="02020603050405020304" pitchFamily="18" charset="0"/>
              </a:rPr>
              <a:t>11. </a:t>
            </a:r>
            <a:r>
              <a:rPr lang="ru-RU" sz="1400" b="1" dirty="0"/>
              <a:t>Государственная программа «Развитие информационных и </a:t>
            </a:r>
            <a:r>
              <a:rPr lang="ru-RU" sz="1400" b="1" dirty="0" smtClean="0"/>
              <a:t>коммуникационных технологий в Республике Татарстан «Открытый Татарстан» на 2014 – 2023 годы</a:t>
            </a:r>
            <a:r>
              <a:rPr lang="ru-RU" sz="1400" b="1" dirty="0"/>
              <a:t>»</a:t>
            </a:r>
            <a:endParaRPr lang="ru-RU" sz="1400" b="1" dirty="0">
              <a:solidFill>
                <a:srgbClr val="000000"/>
              </a:solidFill>
            </a:endParaRPr>
          </a:p>
          <a:p>
            <a:pPr lvl="0" algn="ctr" eaLnBrk="0" fontAlgn="base" hangingPunct="0">
              <a:lnSpc>
                <a:spcPts val="1500"/>
              </a:lnSpc>
              <a:spcBef>
                <a:spcPct val="0"/>
              </a:spcBef>
              <a:spcAft>
                <a:spcPct val="0"/>
              </a:spcAft>
            </a:pPr>
            <a:r>
              <a:rPr lang="ru-RU" altLang="ru-RU" sz="1400" b="1" dirty="0" smtClean="0">
                <a:ea typeface="Calibri" panose="020F0502020204030204" pitchFamily="34" charset="0"/>
                <a:cs typeface="Times New Roman" panose="02020603050405020304" pitchFamily="18" charset="0"/>
              </a:rPr>
              <a:t> (продолжение)</a:t>
            </a:r>
            <a:endParaRPr lang="ru-RU" altLang="ru-RU" sz="1400" b="1" u="sng"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067628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3683167235"/>
              </p:ext>
            </p:extLst>
          </p:nvPr>
        </p:nvGraphicFramePr>
        <p:xfrm>
          <a:off x="553490" y="961131"/>
          <a:ext cx="8313643" cy="5686888"/>
        </p:xfrm>
        <a:graphic>
          <a:graphicData uri="http://schemas.openxmlformats.org/drawingml/2006/table">
            <a:tbl>
              <a:tblPr>
                <a:tableStyleId>{5C22544A-7EE6-4342-B048-85BDC9FD1C3A}</a:tableStyleId>
              </a:tblPr>
              <a:tblGrid>
                <a:gridCol w="1329827"/>
                <a:gridCol w="5571386"/>
                <a:gridCol w="683879"/>
                <a:gridCol w="728551"/>
              </a:tblGrid>
              <a:tr h="336404">
                <a:tc>
                  <a:txBody>
                    <a:bodyPr/>
                    <a:lstStyle/>
                    <a:p>
                      <a:pPr algn="ctr" fontAlgn="ctr"/>
                      <a:r>
                        <a:rPr lang="ru-RU" sz="800" b="1" i="0" u="none" strike="noStrike" dirty="0" smtClean="0">
                          <a:solidFill>
                            <a:srgbClr val="000000"/>
                          </a:solidFill>
                          <a:effectLst/>
                          <a:latin typeface="+mn-lt"/>
                        </a:rPr>
                        <a:t>Наименование</a:t>
                      </a:r>
                      <a:endParaRPr lang="ru-RU" sz="800" b="1" i="0" u="none" strike="noStrike" dirty="0">
                        <a:solidFill>
                          <a:srgbClr val="000000"/>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i="0" u="none" strike="noStrike" dirty="0" smtClean="0">
                          <a:solidFill>
                            <a:srgbClr val="000000"/>
                          </a:solidFill>
                          <a:effectLst/>
                          <a:latin typeface="+mn-lt"/>
                        </a:rPr>
                        <a:t>Целевые показатели реализации государственной программы</a:t>
                      </a:r>
                      <a:endParaRPr lang="ru-RU" sz="800" b="1" i="0" u="none" strike="noStrike" dirty="0">
                        <a:solidFill>
                          <a:srgbClr val="000000"/>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latin typeface="+mn-lt"/>
                        </a:rPr>
                        <a:t>2020 </a:t>
                      </a:r>
                      <a:r>
                        <a:rPr lang="ru-RU" sz="800" b="1" u="none" strike="noStrike" dirty="0">
                          <a:solidFill>
                            <a:schemeClr val="tx1"/>
                          </a:solidFill>
                          <a:effectLst/>
                          <a:latin typeface="+mn-lt"/>
                        </a:rPr>
                        <a:t>год</a:t>
                      </a:r>
                      <a:br>
                        <a:rPr lang="ru-RU" sz="800" b="1" u="none" strike="noStrike" dirty="0">
                          <a:solidFill>
                            <a:schemeClr val="tx1"/>
                          </a:solidFill>
                          <a:effectLst/>
                          <a:latin typeface="+mn-lt"/>
                        </a:rPr>
                      </a:br>
                      <a:r>
                        <a:rPr lang="ru-RU" sz="800" b="1" u="none" strike="noStrike" dirty="0">
                          <a:solidFill>
                            <a:schemeClr val="tx1"/>
                          </a:solidFill>
                          <a:effectLst/>
                          <a:latin typeface="+mn-lt"/>
                        </a:rPr>
                        <a:t>(план)</a:t>
                      </a:r>
                      <a:endParaRPr lang="ru-RU" sz="800" b="1" i="0" u="none" strike="noStrike" dirty="0">
                        <a:solidFill>
                          <a:schemeClr val="tx1"/>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latin typeface="+mn-lt"/>
                        </a:rPr>
                        <a:t>2020 </a:t>
                      </a:r>
                      <a:r>
                        <a:rPr lang="ru-RU" sz="800" b="1" u="none" strike="noStrike" dirty="0">
                          <a:solidFill>
                            <a:schemeClr val="tx1"/>
                          </a:solidFill>
                          <a:effectLst/>
                          <a:latin typeface="+mn-lt"/>
                        </a:rPr>
                        <a:t>год</a:t>
                      </a:r>
                      <a:br>
                        <a:rPr lang="ru-RU" sz="800" b="1" u="none" strike="noStrike" dirty="0">
                          <a:solidFill>
                            <a:schemeClr val="tx1"/>
                          </a:solidFill>
                          <a:effectLst/>
                          <a:latin typeface="+mn-lt"/>
                        </a:rPr>
                      </a:br>
                      <a:r>
                        <a:rPr lang="ru-RU" sz="800" b="1" u="none" strike="noStrike" dirty="0">
                          <a:solidFill>
                            <a:schemeClr val="tx1"/>
                          </a:solidFill>
                          <a:effectLst/>
                          <a:latin typeface="+mn-lt"/>
                        </a:rPr>
                        <a:t>(факт)</a:t>
                      </a:r>
                      <a:endParaRPr lang="ru-RU" sz="800" b="1" i="0" u="none" strike="noStrike" dirty="0">
                        <a:solidFill>
                          <a:schemeClr val="tx1"/>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0167">
                <a:tc gridSpan="4">
                  <a:txBody>
                    <a:bodyPr/>
                    <a:lstStyle/>
                    <a:p>
                      <a:pPr marL="0" algn="ctr" defTabSz="685800" rtl="0" eaLnBrk="1" fontAlgn="ctr" latinLnBrk="0" hangingPunct="1"/>
                      <a:r>
                        <a:rPr lang="ru-RU" sz="800" b="0" i="0" u="none" strike="noStrike" kern="1200" dirty="0" smtClean="0">
                          <a:solidFill>
                            <a:schemeClr val="tx1"/>
                          </a:solidFill>
                          <a:effectLst/>
                          <a:latin typeface="+mn-lt"/>
                          <a:ea typeface="+mn-ea"/>
                          <a:cs typeface="Calibri" panose="020F0502020204030204" pitchFamily="34" charset="0"/>
                        </a:rPr>
                        <a:t>Подпрограмма "Развитие информационно-телекоммуникационной инфраструктуры  на территории Республики Татарстан на 2014 2022 годы"</a:t>
                      </a:r>
                      <a:endParaRPr lang="ru-RU" sz="800" b="0" i="0" u="none" strike="noStrike" kern="1200" dirty="0">
                        <a:solidFill>
                          <a:schemeClr val="tx1"/>
                        </a:solidFill>
                        <a:effectLst/>
                        <a:latin typeface="+mn-lt"/>
                        <a:ea typeface="+mn-ea"/>
                        <a:cs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hMerge="1">
                  <a:txBody>
                    <a:bodyPr/>
                    <a:lstStyle/>
                    <a:p>
                      <a:pPr algn="ctr" fontAlgn="ctr"/>
                      <a:endParaRPr lang="ru-RU" sz="9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ru-RU" sz="9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0167">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Развитие сетей мобильной связи</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mn-lt"/>
                          <a:ea typeface="+mn-ea"/>
                          <a:cs typeface="+mn-cs"/>
                        </a:rPr>
                        <a:t>Обеспеченность населения услугами мобильной связи,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mn-lt"/>
                          <a:ea typeface="+mn-ea"/>
                          <a:cs typeface="+mn-cs"/>
                        </a:rPr>
                        <a:t>174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mn-lt"/>
                          <a:ea typeface="+mn-ea"/>
                          <a:cs typeface="+mn-cs"/>
                        </a:rPr>
                        <a:t>189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0167">
                <a:tc rowSpan="6">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Развитие цифрового вещания и широкополосного доступа к информационно-телекоммуникационной сети «Интернет» </a:t>
                      </a:r>
                    </a:p>
                    <a:p>
                      <a:pPr marL="0" algn="ctr" defTabSz="685800" rtl="0" eaLnBrk="1" fontAlgn="ctr" latinLnBrk="0" hangingPunct="1"/>
                      <a:r>
                        <a:rPr lang="ru-RU" sz="800" b="0" i="0" u="none" strike="noStrike" kern="1200" dirty="0">
                          <a:solidFill>
                            <a:schemeClr val="tx1"/>
                          </a:solidFill>
                          <a:effectLst/>
                          <a:latin typeface="+mn-lt"/>
                          <a:ea typeface="+mn-ea"/>
                          <a:cs typeface="+mn-cs"/>
                        </a:rPr>
                        <a:t> </a:t>
                      </a:r>
                    </a:p>
                    <a:p>
                      <a:pPr marL="0" algn="ctr" defTabSz="685800" rtl="0" eaLnBrk="1" fontAlgn="ctr" latinLnBrk="0" hangingPunct="1"/>
                      <a:r>
                        <a:rPr lang="ru-RU" sz="800" b="0" i="0" u="none" strike="noStrike" kern="1200" dirty="0">
                          <a:solidFill>
                            <a:schemeClr val="tx1"/>
                          </a:solidFill>
                          <a:effectLst/>
                          <a:latin typeface="+mn-lt"/>
                          <a:ea typeface="+mn-ea"/>
                          <a:cs typeface="+mn-cs"/>
                        </a:rPr>
                        <a:t> </a:t>
                      </a:r>
                    </a:p>
                    <a:p>
                      <a:pPr marL="0" algn="ctr" defTabSz="685800" rtl="0" eaLnBrk="1" fontAlgn="ctr" latinLnBrk="0" hangingPunct="1"/>
                      <a:r>
                        <a:rPr lang="ru-RU" sz="800" b="0" i="0" u="none" strike="noStrike" kern="1200" dirty="0">
                          <a:solidFill>
                            <a:schemeClr val="tx1"/>
                          </a:solidFill>
                          <a:effectLst/>
                          <a:latin typeface="+mn-lt"/>
                          <a:ea typeface="+mn-ea"/>
                          <a:cs typeface="+mn-cs"/>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mn-lt"/>
                          <a:ea typeface="+mn-ea"/>
                          <a:cs typeface="+mn-cs"/>
                        </a:rPr>
                        <a:t>Обеспеченность населения услугами широкополосного доступа к информационно-телекоммуникационной сети «Интернет» согласно поданным заявлениям,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mn-lt"/>
                          <a:ea typeface="+mn-ea"/>
                          <a:cs typeface="+mn-cs"/>
                        </a:rPr>
                        <a:t>77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mn-lt"/>
                          <a:ea typeface="+mn-ea"/>
                          <a:cs typeface="+mn-cs"/>
                        </a:rPr>
                        <a:t>77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mn-lt"/>
                          <a:ea typeface="+mn-ea"/>
                          <a:cs typeface="+mn-cs"/>
                        </a:rPr>
                        <a:t>Степень интеграции в международное информационное пространство (цифровое вещание, широкополосный доступ к информационно-телекоммуникационной сети «Интернет»),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mn-lt"/>
                          <a:ea typeface="+mn-ea"/>
                          <a:cs typeface="+mn-cs"/>
                        </a:rPr>
                        <a:t>88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mn-lt"/>
                          <a:ea typeface="+mn-ea"/>
                          <a:cs typeface="+mn-cs"/>
                        </a:rPr>
                        <a:t>88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mn-lt"/>
                          <a:ea typeface="+mn-ea"/>
                          <a:cs typeface="+mn-cs"/>
                        </a:rPr>
                        <a:t>Доля медицинских организаций государственной и муниципальной систем здравоохранения (больницы, поликлиники), подключенных к информационно-телекоммуникационной сети "Интернет",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mn-lt"/>
                          <a:ea typeface="+mn-ea"/>
                          <a:cs typeface="+mn-cs"/>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mn-lt"/>
                          <a:ea typeface="+mn-ea"/>
                          <a:cs typeface="+mn-cs"/>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0167">
                <a:tc vMerge="1">
                  <a:txBody>
                    <a:bodyPr/>
                    <a:lstStyle/>
                    <a:p>
                      <a:pPr algn="l" fontAlgn="ctr"/>
                      <a:endParaRPr lang="ru-RU" sz="1100" b="0" i="0" u="none" strike="noStrike" dirty="0">
                        <a:solidFill>
                          <a:srgbClr val="000000"/>
                        </a:solidFill>
                        <a:effectLst/>
                        <a:latin typeface="Calibri"/>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mn-lt"/>
                          <a:ea typeface="+mn-ea"/>
                          <a:cs typeface="+mn-cs"/>
                        </a:rPr>
                        <a:t>Доля фельдшерских и </a:t>
                      </a:r>
                      <a:r>
                        <a:rPr lang="ru-RU" sz="800" b="0" i="0" u="none" strike="noStrike" kern="1200" dirty="0" smtClean="0">
                          <a:solidFill>
                            <a:schemeClr val="tx1"/>
                          </a:solidFill>
                          <a:effectLst/>
                          <a:latin typeface="+mn-lt"/>
                          <a:ea typeface="+mn-ea"/>
                          <a:cs typeface="+mn-cs"/>
                        </a:rPr>
                        <a:t>фельдшерско-акушерских </a:t>
                      </a:r>
                      <a:r>
                        <a:rPr lang="ru-RU" sz="800" b="0" i="0" u="none" strike="noStrike" kern="1200" dirty="0">
                          <a:solidFill>
                            <a:schemeClr val="tx1"/>
                          </a:solidFill>
                          <a:effectLst/>
                          <a:latin typeface="+mn-lt"/>
                          <a:ea typeface="+mn-ea"/>
                          <a:cs typeface="+mn-cs"/>
                        </a:rPr>
                        <a:t>пунктов государственной и муниципальной систем здравоохранения, подключенных к информационно-телекоммуникационной сети "Интернет",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mn-lt"/>
                          <a:ea typeface="+mn-ea"/>
                          <a:cs typeface="+mn-cs"/>
                        </a:rPr>
                        <a:t>17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mn-lt"/>
                          <a:ea typeface="+mn-ea"/>
                          <a:cs typeface="+mn-cs"/>
                        </a:rPr>
                        <a:t>24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0167">
                <a:tc vMerge="1">
                  <a:txBody>
                    <a:bodyPr/>
                    <a:lstStyle/>
                    <a:p>
                      <a:pPr algn="l" fontAlgn="ctr"/>
                      <a:endParaRPr lang="ru-RU" sz="1100" b="0" i="0" u="none" strike="noStrike" dirty="0">
                        <a:solidFill>
                          <a:srgbClr val="000000"/>
                        </a:solidFill>
                        <a:effectLst/>
                        <a:latin typeface="Calibri"/>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mn-lt"/>
                          <a:ea typeface="+mn-ea"/>
                          <a:cs typeface="+mn-cs"/>
                        </a:rPr>
                        <a:t>Доля государственных (муниципальных) образовательных организаций, реализующих образовательные программы общего образования и/или среднего профессионального образования, подключенных к информационно-телекоммуникационной сети "Интернет",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mn-lt"/>
                          <a:ea typeface="+mn-ea"/>
                          <a:cs typeface="+mn-cs"/>
                        </a:rPr>
                        <a:t>74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mn-lt"/>
                          <a:ea typeface="+mn-ea"/>
                          <a:cs typeface="+mn-cs"/>
                        </a:rPr>
                        <a:t>99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0167">
                <a:tc vMerge="1">
                  <a:txBody>
                    <a:bodyPr/>
                    <a:lstStyle/>
                    <a:p>
                      <a:pPr algn="l" fontAlgn="ctr"/>
                      <a:endParaRPr lang="ru-RU" sz="1100" b="0" i="0" u="none" strike="noStrike" dirty="0">
                        <a:solidFill>
                          <a:srgbClr val="000000"/>
                        </a:solidFill>
                        <a:effectLst/>
                        <a:latin typeface="Calibri"/>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mn-lt"/>
                          <a:ea typeface="+mn-ea"/>
                          <a:cs typeface="+mn-cs"/>
                        </a:rPr>
                        <a:t>Доля </a:t>
                      </a:r>
                      <a:r>
                        <a:rPr lang="ru-RU" sz="800" b="0" i="0" u="none" strike="noStrike" kern="1200" dirty="0" smtClean="0">
                          <a:solidFill>
                            <a:schemeClr val="tx1"/>
                          </a:solidFill>
                          <a:effectLst/>
                          <a:latin typeface="+mn-lt"/>
                          <a:ea typeface="+mn-ea"/>
                          <a:cs typeface="+mn-cs"/>
                        </a:rPr>
                        <a:t>органов </a:t>
                      </a:r>
                      <a:r>
                        <a:rPr lang="ru-RU" sz="800" b="0" i="0" u="none" strike="noStrike" kern="1200" dirty="0">
                          <a:solidFill>
                            <a:schemeClr val="tx1"/>
                          </a:solidFill>
                          <a:effectLst/>
                          <a:latin typeface="+mn-lt"/>
                          <a:ea typeface="+mn-ea"/>
                          <a:cs typeface="+mn-cs"/>
                        </a:rPr>
                        <a:t>государственной власти, органов местного самоуправления и государственных внебюджетных фондов, подключенных к информационно-телекоммуникационной сети "Интернет",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mn-lt"/>
                          <a:ea typeface="+mn-ea"/>
                          <a:cs typeface="+mn-cs"/>
                        </a:rPr>
                        <a:t>21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mn-lt"/>
                          <a:ea typeface="+mn-ea"/>
                          <a:cs typeface="+mn-cs"/>
                        </a:rPr>
                        <a:t>31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63899">
                <a:tc rowSpan="2">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Развитие </a:t>
                      </a:r>
                      <a:r>
                        <a:rPr lang="ru-RU" sz="800" b="0" i="0" u="none" strike="noStrike" kern="1200" dirty="0" err="1">
                          <a:solidFill>
                            <a:schemeClr val="tx1"/>
                          </a:solidFill>
                          <a:effectLst/>
                          <a:latin typeface="+mn-lt"/>
                          <a:ea typeface="+mn-ea"/>
                          <a:cs typeface="+mn-cs"/>
                        </a:rPr>
                        <a:t>wi-fi</a:t>
                      </a:r>
                      <a:r>
                        <a:rPr lang="ru-RU" sz="800" b="0" i="0" u="none" strike="noStrike" kern="1200" dirty="0">
                          <a:solidFill>
                            <a:schemeClr val="tx1"/>
                          </a:solidFill>
                          <a:effectLst/>
                          <a:latin typeface="+mn-lt"/>
                          <a:ea typeface="+mn-ea"/>
                          <a:cs typeface="+mn-cs"/>
                        </a:rPr>
                        <a:t> инфраструктуры в образовательных учреждениях и библиотеках Республики Татарстан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mn-lt"/>
                          <a:ea typeface="+mn-ea"/>
                          <a:cs typeface="+mn-cs"/>
                        </a:rPr>
                        <a:t>Количество установленных в образовательных организациях Республики Татарстан точек доступа </a:t>
                      </a:r>
                      <a:r>
                        <a:rPr lang="ru-RU" sz="800" b="0" i="0" u="none" strike="noStrike" kern="1200" dirty="0" err="1">
                          <a:solidFill>
                            <a:schemeClr val="tx1"/>
                          </a:solidFill>
                          <a:effectLst/>
                          <a:latin typeface="+mn-lt"/>
                          <a:ea typeface="+mn-ea"/>
                          <a:cs typeface="+mn-cs"/>
                        </a:rPr>
                        <a:t>Wi-Fi</a:t>
                      </a:r>
                      <a:r>
                        <a:rPr lang="ru-RU" sz="800" b="0" i="0" u="none" strike="noStrike" kern="1200" dirty="0">
                          <a:solidFill>
                            <a:schemeClr val="tx1"/>
                          </a:solidFill>
                          <a:effectLst/>
                          <a:latin typeface="+mn-lt"/>
                          <a:ea typeface="+mn-ea"/>
                          <a:cs typeface="+mn-cs"/>
                        </a:rPr>
                        <a:t>,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12713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12713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mn-lt"/>
                          <a:ea typeface="+mn-ea"/>
                          <a:cs typeface="+mn-cs"/>
                        </a:rPr>
                        <a:t>Доля государственных и центральных библиотек районов Республики Татарстан, имеющих точки доступа </a:t>
                      </a:r>
                      <a:r>
                        <a:rPr lang="ru-RU" sz="800" b="0" i="0" u="none" strike="noStrike" kern="1200" dirty="0" err="1">
                          <a:solidFill>
                            <a:schemeClr val="tx1"/>
                          </a:solidFill>
                          <a:effectLst/>
                          <a:latin typeface="+mn-lt"/>
                          <a:ea typeface="+mn-ea"/>
                          <a:cs typeface="+mn-cs"/>
                        </a:rPr>
                        <a:t>Wi-Fi</a:t>
                      </a:r>
                      <a:r>
                        <a:rPr lang="ru-RU" sz="800" b="0" i="0" u="none" strike="noStrike" kern="1200" dirty="0">
                          <a:solidFill>
                            <a:schemeClr val="tx1"/>
                          </a:solidFill>
                          <a:effectLst/>
                          <a:latin typeface="+mn-lt"/>
                          <a:ea typeface="+mn-ea"/>
                          <a:cs typeface="+mn-cs"/>
                        </a:rPr>
                        <a:t> в читальном зале,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0167">
                <a:tc rowSpan="2">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Развитие Государственной интегрированной системы телекоммуникаций Республики Татарстан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Количество абонентов Государственной интегрированной системы телекоммуникаций Республики Татарстан,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mn-lt"/>
                          <a:ea typeface="+mn-ea"/>
                          <a:cs typeface="+mn-cs"/>
                        </a:rPr>
                        <a:t>10300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mn-lt"/>
                          <a:ea typeface="+mn-ea"/>
                          <a:cs typeface="+mn-cs"/>
                        </a:rPr>
                        <a:t>8616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из них абонентов Государственной интегрированной системы телекоммуникаций Республики Татарстан, подключенных по волоконно-оптическим линиям связи,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1750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3491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0167">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Поддержка и функционирование Удостоверяющего центра Государственного информационного центра Республики Татарстан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mn-lt"/>
                          <a:ea typeface="+mn-ea"/>
                          <a:cs typeface="+mn-cs"/>
                        </a:rPr>
                        <a:t>Количество выпущенных сертификатов ключей электронной подписи,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mn-lt"/>
                          <a:ea typeface="+mn-ea"/>
                          <a:cs typeface="+mn-cs"/>
                        </a:rPr>
                        <a:t>23380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13380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0167">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Поддержка Центра обработки данных Правительства Республики Татарстан и базовых информационных систем</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mn-lt"/>
                          <a:ea typeface="+mn-ea"/>
                          <a:cs typeface="+mn-cs"/>
                        </a:rPr>
                        <a:t>Количество обслуживаемых стоек серверного оборудования,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57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71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0167">
                <a:tc gridSpan="4">
                  <a:txBody>
                    <a:bodyPr/>
                    <a:lstStyle/>
                    <a:p>
                      <a:pPr marL="0" algn="ctr" defTabSz="685800" rtl="0" eaLnBrk="1" fontAlgn="ctr" latinLnBrk="0" hangingPunct="1"/>
                      <a:r>
                        <a:rPr lang="ru-RU" sz="800" b="0" i="0" u="none" strike="noStrike" kern="1200" dirty="0" smtClean="0">
                          <a:solidFill>
                            <a:schemeClr val="tx1"/>
                          </a:solidFill>
                          <a:effectLst/>
                          <a:latin typeface="+mn-lt"/>
                          <a:ea typeface="+mn-ea"/>
                          <a:cs typeface="Calibri" panose="020F0502020204030204" pitchFamily="34" charset="0"/>
                        </a:rPr>
                        <a:t>Подпрограмма "Развитие и совершенствование инфраструктуры информационного пространства Республики Татарстан на 2014 - 2022 годы"</a:t>
                      </a:r>
                      <a:endParaRPr lang="ru-RU" sz="800" b="0" i="0" u="none" strike="noStrike" kern="1200" dirty="0">
                        <a:solidFill>
                          <a:schemeClr val="tx1"/>
                        </a:solidFill>
                        <a:effectLst/>
                        <a:latin typeface="+mn-lt"/>
                        <a:ea typeface="+mn-ea"/>
                        <a:cs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ru-RU" sz="8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ru-RU" sz="8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0167">
                <a:tc rowSpan="2">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Государственная поддержка и развитие периодической печати на конкурсной основе</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Среднее количество полос газет, выпускаемых при финансовой поддержке печатных средств массовой информации за счет средств бюджета Республики Татарстан, в неделю,  полос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1900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1967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mn-lt"/>
                          <a:ea typeface="+mn-ea"/>
                          <a:cs typeface="+mn-cs"/>
                        </a:rPr>
                        <a:t>Среднее количество полос журналов, выпускаемых при финансовой поддержке печатных средств массовой информации за счет средств бюджета Республики Татарстан, в месяц,  полос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mn-lt"/>
                          <a:ea typeface="+mn-ea"/>
                          <a:cs typeface="+mn-cs"/>
                        </a:rPr>
                        <a:t>1200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1432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10" name="Скругленный прямоугольник 9"/>
          <p:cNvSpPr/>
          <p:nvPr/>
        </p:nvSpPr>
        <p:spPr>
          <a:xfrm>
            <a:off x="583987" y="59139"/>
            <a:ext cx="8091287" cy="740628"/>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eaLnBrk="0" fontAlgn="base" hangingPunct="0">
              <a:lnSpc>
                <a:spcPts val="1500"/>
              </a:lnSpc>
              <a:spcBef>
                <a:spcPct val="0"/>
              </a:spcBef>
              <a:spcAft>
                <a:spcPct val="0"/>
              </a:spcAft>
            </a:pPr>
            <a:r>
              <a:rPr lang="ru-RU" altLang="ru-RU" sz="1400" b="1" dirty="0">
                <a:latin typeface="Arial" panose="020B0604020202020204" pitchFamily="34" charset="0"/>
                <a:ea typeface="Times New Roman" panose="02020603050405020304" pitchFamily="18" charset="0"/>
              </a:rPr>
              <a:t>11. </a:t>
            </a:r>
            <a:r>
              <a:rPr lang="ru-RU" sz="1400" b="1" dirty="0"/>
              <a:t>Государственная программа «Развитие информационных и коммуникационных технологий в Республике Татарстан «Открытый Татарстан» на 2014 – </a:t>
            </a:r>
            <a:r>
              <a:rPr lang="ru-RU" sz="1400" b="1" dirty="0" smtClean="0"/>
              <a:t>2023 </a:t>
            </a:r>
            <a:r>
              <a:rPr lang="ru-RU" sz="1400" b="1" dirty="0"/>
              <a:t>годы»</a:t>
            </a:r>
            <a:endParaRPr lang="ru-RU" sz="1400" b="1" dirty="0">
              <a:solidFill>
                <a:srgbClr val="000000"/>
              </a:solidFill>
            </a:endParaRPr>
          </a:p>
          <a:p>
            <a:pPr lvl="0" algn="ctr" eaLnBrk="0" fontAlgn="base" hangingPunct="0">
              <a:lnSpc>
                <a:spcPts val="1500"/>
              </a:lnSpc>
              <a:spcBef>
                <a:spcPct val="0"/>
              </a:spcBef>
              <a:spcAft>
                <a:spcPct val="0"/>
              </a:spcAft>
            </a:pPr>
            <a:r>
              <a:rPr lang="ru-RU" altLang="ru-RU" sz="1400" b="1" dirty="0" smtClean="0">
                <a:ea typeface="Calibri" panose="020F0502020204030204" pitchFamily="34" charset="0"/>
                <a:cs typeface="Times New Roman" panose="02020603050405020304" pitchFamily="18" charset="0"/>
              </a:rPr>
              <a:t> (продолжение)</a:t>
            </a:r>
            <a:endParaRPr lang="ru-RU" altLang="ru-RU" sz="1400" b="1" u="sng"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02784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14350" y="84138"/>
            <a:ext cx="8088112" cy="411161"/>
          </a:xfrm>
        </p:spPr>
        <p:txBody>
          <a:bodyPr>
            <a:normAutofit fontScale="55000" lnSpcReduction="20000"/>
          </a:bodyPr>
          <a:lstStyle/>
          <a:p>
            <a:r>
              <a:rPr lang="ru-RU" dirty="0"/>
              <a:t>Бюджетная политика Республики Татарстан в </a:t>
            </a:r>
            <a:r>
              <a:rPr lang="ru-RU" dirty="0" smtClean="0"/>
              <a:t>2020 </a:t>
            </a:r>
            <a:r>
              <a:rPr lang="ru-RU" dirty="0"/>
              <a:t>году была направлена на:</a:t>
            </a:r>
          </a:p>
          <a:p>
            <a:endParaRPr lang="ru-RU" dirty="0"/>
          </a:p>
        </p:txBody>
      </p:sp>
      <p:sp>
        <p:nvSpPr>
          <p:cNvPr id="4" name="Прямоугольник 3"/>
          <p:cNvSpPr/>
          <p:nvPr/>
        </p:nvSpPr>
        <p:spPr>
          <a:xfrm>
            <a:off x="514350" y="340705"/>
            <a:ext cx="8524875" cy="507831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171450" lvl="0" indent="-171450" algn="just">
              <a:spcAft>
                <a:spcPts val="300"/>
              </a:spcAft>
              <a:buFont typeface="Wingdings" panose="05000000000000000000" pitchFamily="2" charset="2"/>
              <a:buChar char="Ø"/>
            </a:pPr>
            <a:r>
              <a:rPr lang="ru-RU" sz="900" dirty="0">
                <a:ea typeface="Calibri" panose="020F0502020204030204" pitchFamily="34" charset="0"/>
                <a:cs typeface="Times New Roman" panose="02020603050405020304" pitchFamily="18" charset="0"/>
              </a:rPr>
              <a:t>продолжение последовательной реализации мер по наращиванию доходной базы всех уровней бюджетов;</a:t>
            </a:r>
          </a:p>
          <a:p>
            <a:pPr marL="171450" lvl="0" indent="-171450" algn="just">
              <a:spcAft>
                <a:spcPts val="300"/>
              </a:spcAft>
              <a:buFont typeface="Wingdings" panose="05000000000000000000" pitchFamily="2" charset="2"/>
              <a:buChar char="Ø"/>
            </a:pPr>
            <a:r>
              <a:rPr lang="ru-RU" sz="900" dirty="0">
                <a:ea typeface="Calibri" panose="020F0502020204030204" pitchFamily="34" charset="0"/>
                <a:cs typeface="Times New Roman" panose="02020603050405020304" pitchFamily="18" charset="0"/>
              </a:rPr>
              <a:t>проведение работы по оптимизации налоговых льгот на основе их инвентаризации и дополнительного рассмотрения на предмет эффективности;</a:t>
            </a:r>
          </a:p>
          <a:p>
            <a:pPr marL="171450" indent="-171450" algn="just">
              <a:spcAft>
                <a:spcPts val="300"/>
              </a:spcAft>
              <a:buFont typeface="Wingdings" panose="05000000000000000000" pitchFamily="2" charset="2"/>
              <a:buChar char="Ø"/>
            </a:pPr>
            <a:r>
              <a:rPr lang="ru-RU" sz="900" dirty="0">
                <a:ea typeface="Calibri" panose="020F0502020204030204" pitchFamily="34" charset="0"/>
                <a:cs typeface="Times New Roman" panose="02020603050405020304" pitchFamily="18" charset="0"/>
              </a:rPr>
              <a:t>ориентирование на достижение национальных целей развития, установленных Указом Президента Российской Федерации от 7 мая 2018 года № 204 «О национальных целях и стратегических задачах развития Российской Федерации на период до 2024 года»;</a:t>
            </a:r>
          </a:p>
          <a:p>
            <a:pPr marL="171450" indent="-171450" algn="just">
              <a:spcAft>
                <a:spcPts val="300"/>
              </a:spcAft>
              <a:buFont typeface="Wingdings" panose="05000000000000000000" pitchFamily="2" charset="2"/>
              <a:buChar char="Ø"/>
            </a:pPr>
            <a:r>
              <a:rPr lang="ru-RU" sz="900" dirty="0">
                <a:ea typeface="Calibri" panose="020F0502020204030204" pitchFamily="34" charset="0"/>
                <a:cs typeface="Times New Roman" panose="02020603050405020304" pitchFamily="18" charset="0"/>
              </a:rPr>
              <a:t>реализация региональных проектов в рамках национальных (федеральных) проектов с достижением установленных индикаторов оценки эффективности их реализации;</a:t>
            </a:r>
          </a:p>
          <a:p>
            <a:pPr marL="171450" indent="-171450" algn="just">
              <a:spcAft>
                <a:spcPts val="300"/>
              </a:spcAft>
              <a:buFont typeface="Wingdings" panose="05000000000000000000" pitchFamily="2" charset="2"/>
              <a:buChar char="Ø"/>
            </a:pPr>
            <a:r>
              <a:rPr lang="ru-RU" sz="900" dirty="0">
                <a:ea typeface="Calibri" panose="020F0502020204030204" pitchFamily="34" charset="0"/>
                <a:cs typeface="Times New Roman" panose="02020603050405020304" pitchFamily="18" charset="0"/>
              </a:rPr>
              <a:t>сохранение достигнутых целевых показателей по заработной плате отдельных категорий работников бюджетной сферы, установленных Указом Президента Российской Федерации от 7 мая 2012 года № 597 «О мероприятиях по реализации государственной социальной политики»;</a:t>
            </a:r>
          </a:p>
          <a:p>
            <a:pPr marL="171450" indent="-171450" algn="just">
              <a:spcAft>
                <a:spcPts val="300"/>
              </a:spcAft>
              <a:buFont typeface="Wingdings" panose="05000000000000000000" pitchFamily="2" charset="2"/>
              <a:buChar char="Ø"/>
            </a:pPr>
            <a:r>
              <a:rPr lang="ru-RU" sz="900" dirty="0">
                <a:ea typeface="Calibri" panose="020F0502020204030204" pitchFamily="34" charset="0"/>
                <a:cs typeface="Times New Roman" panose="02020603050405020304" pitchFamily="18" charset="0"/>
              </a:rPr>
              <a:t>обеспечение своевременного и в полном объеме увеличения заработной платы работникам бюджетной сферы в меру повышения минимального размера оплаты труда;</a:t>
            </a:r>
          </a:p>
          <a:p>
            <a:pPr marL="171450" lvl="0" indent="-171450" algn="just">
              <a:spcAft>
                <a:spcPts val="300"/>
              </a:spcAft>
              <a:buFont typeface="Wingdings" panose="05000000000000000000" pitchFamily="2" charset="2"/>
              <a:buChar char="Ø"/>
            </a:pPr>
            <a:r>
              <a:rPr lang="ru-RU" sz="900" dirty="0">
                <a:ea typeface="Calibri" panose="020F0502020204030204" pitchFamily="34" charset="0"/>
                <a:cs typeface="Times New Roman" panose="02020603050405020304" pitchFamily="18" charset="0"/>
              </a:rPr>
              <a:t>усиление мер социальной поддержки, в первую очередь – населения с низким уровнем доходов;</a:t>
            </a:r>
          </a:p>
          <a:p>
            <a:pPr marL="171450" indent="-171450" algn="just">
              <a:spcAft>
                <a:spcPts val="300"/>
              </a:spcAft>
              <a:buFont typeface="Wingdings" panose="05000000000000000000" pitchFamily="2" charset="2"/>
              <a:buChar char="Ø"/>
            </a:pPr>
            <a:r>
              <a:rPr lang="ru-RU" sz="900" dirty="0">
                <a:ea typeface="Calibri" panose="020F0502020204030204" pitchFamily="34" charset="0"/>
                <a:cs typeface="Times New Roman" panose="02020603050405020304" pitchFamily="18" charset="0"/>
              </a:rPr>
              <a:t>обеспечение исполнения всех социальных обязательств республики;</a:t>
            </a:r>
          </a:p>
          <a:p>
            <a:pPr marL="171450" indent="-171450" algn="just">
              <a:spcAft>
                <a:spcPts val="300"/>
              </a:spcAft>
              <a:buFont typeface="Wingdings" panose="05000000000000000000" pitchFamily="2" charset="2"/>
              <a:buChar char="Ø"/>
            </a:pPr>
            <a:r>
              <a:rPr lang="ru-RU" sz="900" dirty="0">
                <a:ea typeface="Calibri" panose="020F0502020204030204" pitchFamily="34" charset="0"/>
                <a:cs typeface="Times New Roman" panose="02020603050405020304" pitchFamily="18" charset="0"/>
              </a:rPr>
              <a:t>сохранение социальной ориентации бюджета;</a:t>
            </a:r>
          </a:p>
          <a:p>
            <a:pPr marL="171450" indent="-171450" algn="just">
              <a:spcAft>
                <a:spcPts val="300"/>
              </a:spcAft>
              <a:buFont typeface="Wingdings" panose="05000000000000000000" pitchFamily="2" charset="2"/>
              <a:buChar char="Ø"/>
            </a:pPr>
            <a:r>
              <a:rPr lang="ru-RU" sz="900" dirty="0">
                <a:ea typeface="Calibri" panose="020F0502020204030204" pitchFamily="34" charset="0"/>
                <a:cs typeface="Times New Roman" panose="02020603050405020304" pitchFamily="18" charset="0"/>
              </a:rPr>
              <a:t>безусловное соблюдение подхода, в соответствии с которым не допускается принятие решений, приводящих к увеличению расходных обязательств при отсутствии объективной возможности обеспечения их финансирования;</a:t>
            </a:r>
          </a:p>
          <a:p>
            <a:pPr marL="171450" indent="-171450" algn="just">
              <a:spcAft>
                <a:spcPts val="300"/>
              </a:spcAft>
              <a:buFont typeface="Wingdings" panose="05000000000000000000" pitchFamily="2" charset="2"/>
              <a:buChar char="Ø"/>
            </a:pPr>
            <a:r>
              <a:rPr lang="ru-RU" sz="900" dirty="0">
                <a:ea typeface="Calibri" panose="020F0502020204030204" pitchFamily="34" charset="0"/>
                <a:cs typeface="Times New Roman" panose="02020603050405020304" pitchFamily="18" charset="0"/>
              </a:rPr>
              <a:t>поддержание оптимального соотношения текущих расходов и расходов капитального характера;</a:t>
            </a:r>
          </a:p>
          <a:p>
            <a:pPr marL="171450" indent="-171450" algn="just">
              <a:spcAft>
                <a:spcPts val="300"/>
              </a:spcAft>
              <a:buFont typeface="Wingdings" panose="05000000000000000000" pitchFamily="2" charset="2"/>
              <a:buChar char="Ø"/>
            </a:pPr>
            <a:r>
              <a:rPr lang="ru-RU" sz="900" dirty="0">
                <a:ea typeface="Calibri" panose="020F0502020204030204" pitchFamily="34" charset="0"/>
                <a:cs typeface="Times New Roman" panose="02020603050405020304" pitchFamily="18" charset="0"/>
              </a:rPr>
              <a:t>продолжение реализации политики по повышению эффективности бюджетных расходов;</a:t>
            </a:r>
          </a:p>
          <a:p>
            <a:pPr marL="171450" indent="-171450" algn="just">
              <a:spcAft>
                <a:spcPts val="300"/>
              </a:spcAft>
              <a:buFont typeface="Wingdings" panose="05000000000000000000" pitchFamily="2" charset="2"/>
              <a:buChar char="Ø"/>
            </a:pPr>
            <a:r>
              <a:rPr lang="ru-RU" sz="900" dirty="0">
                <a:ea typeface="Calibri" panose="020F0502020204030204" pitchFamily="34" charset="0"/>
                <a:cs typeface="Times New Roman" panose="02020603050405020304" pitchFamily="18" charset="0"/>
              </a:rPr>
              <a:t>использование преимуществ программно-целевого планирования;</a:t>
            </a:r>
          </a:p>
          <a:p>
            <a:pPr marL="171450" indent="-171450" algn="just">
              <a:spcAft>
                <a:spcPts val="300"/>
              </a:spcAft>
              <a:buFont typeface="Wingdings" panose="05000000000000000000" pitchFamily="2" charset="2"/>
              <a:buChar char="Ø"/>
            </a:pPr>
            <a:r>
              <a:rPr lang="ru-RU" sz="900" dirty="0">
                <a:ea typeface="Calibri" panose="020F0502020204030204" pitchFamily="34" charset="0"/>
                <a:cs typeface="Times New Roman" panose="02020603050405020304" pitchFamily="18" charset="0"/>
              </a:rPr>
              <a:t>усиление работы по обеспечению открытости и прозрачности бюджетов всех уровней и финансовой деятельности публично-правовых образований в целом, систематическое формирование «Бюджета для граждан», размещение необходимой информации на едином портале бюджетной системы;</a:t>
            </a:r>
          </a:p>
          <a:p>
            <a:pPr marL="171450" indent="-171450" algn="just">
              <a:spcAft>
                <a:spcPts val="300"/>
              </a:spcAft>
              <a:buFont typeface="Wingdings" panose="05000000000000000000" pitchFamily="2" charset="2"/>
              <a:buChar char="Ø"/>
            </a:pPr>
            <a:r>
              <a:rPr lang="ru-RU" sz="900" dirty="0">
                <a:ea typeface="Calibri" panose="020F0502020204030204" pitchFamily="34" charset="0"/>
                <a:cs typeface="Times New Roman" panose="02020603050405020304" pitchFamily="18" charset="0"/>
              </a:rPr>
              <a:t>развитие и сопровождение функционирования централизованной системы бухгалтерского учета и расчета заработной платы в учреждениях Республики Татарстан;</a:t>
            </a:r>
          </a:p>
          <a:p>
            <a:pPr marL="171450" indent="-171450" algn="just">
              <a:spcAft>
                <a:spcPts val="300"/>
              </a:spcAft>
              <a:buFont typeface="Wingdings" panose="05000000000000000000" pitchFamily="2" charset="2"/>
              <a:buChar char="Ø"/>
            </a:pPr>
            <a:r>
              <a:rPr lang="ru-RU" sz="900" dirty="0">
                <a:ea typeface="Calibri" panose="020F0502020204030204" pitchFamily="34" charset="0"/>
                <a:cs typeface="Times New Roman" panose="02020603050405020304" pitchFamily="18" charset="0"/>
              </a:rPr>
              <a:t>создание условий для максимальной сбалансированности местных бюджетов всех уровней, с полным обеспечением расходных полномочий, прежде всего по первоочередным и социально-значимым направлениям, доходными источниками;</a:t>
            </a:r>
          </a:p>
          <a:p>
            <a:pPr marL="171450" indent="-171450" algn="just">
              <a:spcAft>
                <a:spcPts val="300"/>
              </a:spcAft>
              <a:buFont typeface="Wingdings" panose="05000000000000000000" pitchFamily="2" charset="2"/>
              <a:buChar char="Ø"/>
            </a:pPr>
            <a:r>
              <a:rPr lang="ru-RU" sz="900" dirty="0">
                <a:ea typeface="Calibri" panose="020F0502020204030204" pitchFamily="34" charset="0"/>
                <a:cs typeface="Times New Roman" panose="02020603050405020304" pitchFamily="18" charset="0"/>
              </a:rPr>
              <a:t>заключение соглашений с муниципальными районами и городскими округами, получающими дотации на выравнивание бюджетной обеспеченности (в том числе путем их замены на дополнительные нормативы отчислений от налога на доходы физических лиц), предусматривающих меры по социально-экономическому развитию и оздоровлению муниципальных финансов района (городского округа);</a:t>
            </a:r>
          </a:p>
          <a:p>
            <a:pPr marL="171450" indent="-171450" algn="just">
              <a:spcAft>
                <a:spcPts val="300"/>
              </a:spcAft>
              <a:buFont typeface="Wingdings" panose="05000000000000000000" pitchFamily="2" charset="2"/>
              <a:buChar char="Ø"/>
            </a:pPr>
            <a:r>
              <a:rPr lang="ru-RU" sz="900" dirty="0">
                <a:ea typeface="Calibri" panose="020F0502020204030204" pitchFamily="34" charset="0"/>
                <a:cs typeface="Times New Roman" panose="02020603050405020304" pitchFamily="18" charset="0"/>
              </a:rPr>
              <a:t>обеспечение сохранения показателя долговой нагрузки на достигнутом уровне; обеспечение своевременного и полного погашения и обслуживания ранее возникших долговых обязательств республики;</a:t>
            </a:r>
          </a:p>
          <a:p>
            <a:pPr marL="171450" indent="-171450" algn="just">
              <a:spcAft>
                <a:spcPts val="300"/>
              </a:spcAft>
              <a:buFont typeface="Wingdings" panose="05000000000000000000" pitchFamily="2" charset="2"/>
              <a:buChar char="Ø"/>
            </a:pPr>
            <a:r>
              <a:rPr lang="ru-RU" sz="900" dirty="0">
                <a:ea typeface="Calibri" panose="020F0502020204030204" pitchFamily="34" charset="0"/>
                <a:cs typeface="Times New Roman" panose="02020603050405020304" pitchFamily="18" charset="0"/>
              </a:rPr>
              <a:t>продолжение практики отказа от привлечения средств на финансовом рынке путем осуществления облигационных займов и кредитов от кредитных организаций.</a:t>
            </a:r>
            <a:endParaRPr lang="ru-RU" sz="900" dirty="0"/>
          </a:p>
        </p:txBody>
      </p:sp>
      <p:sp>
        <p:nvSpPr>
          <p:cNvPr id="5" name="Прямоугольник 4"/>
          <p:cNvSpPr/>
          <p:nvPr/>
        </p:nvSpPr>
        <p:spPr>
          <a:xfrm>
            <a:off x="498501" y="5604724"/>
            <a:ext cx="8524875" cy="41549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1050" b="1" dirty="0"/>
              <a:t>Основная задача в сфере бюджетной политики Республики Татарстан на трехлетний период 2020 – 2022 годов – </a:t>
            </a:r>
            <a:r>
              <a:rPr lang="ru-RU" sz="1050" dirty="0"/>
              <a:t>обеспечение и закрепление условий для сбалансированности и устойчивости бюджетной системы республики.</a:t>
            </a:r>
          </a:p>
        </p:txBody>
      </p:sp>
    </p:spTree>
    <p:extLst>
      <p:ext uri="{BB962C8B-B14F-4D97-AF65-F5344CB8AC3E}">
        <p14:creationId xmlns:p14="http://schemas.microsoft.com/office/powerpoint/2010/main" val="388261146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1891349214"/>
              </p:ext>
            </p:extLst>
          </p:nvPr>
        </p:nvGraphicFramePr>
        <p:xfrm>
          <a:off x="536904" y="870429"/>
          <a:ext cx="8313643" cy="5003615"/>
        </p:xfrm>
        <a:graphic>
          <a:graphicData uri="http://schemas.openxmlformats.org/drawingml/2006/table">
            <a:tbl>
              <a:tblPr>
                <a:tableStyleId>{5C22544A-7EE6-4342-B048-85BDC9FD1C3A}</a:tableStyleId>
              </a:tblPr>
              <a:tblGrid>
                <a:gridCol w="1752938"/>
                <a:gridCol w="5148275"/>
                <a:gridCol w="683879"/>
                <a:gridCol w="728551"/>
              </a:tblGrid>
              <a:tr h="336404">
                <a:tc>
                  <a:txBody>
                    <a:bodyPr/>
                    <a:lstStyle/>
                    <a:p>
                      <a:pPr algn="ctr" fontAlgn="ctr"/>
                      <a:r>
                        <a:rPr lang="ru-RU" sz="800" b="1" i="0" u="none" strike="noStrike" dirty="0" smtClean="0">
                          <a:solidFill>
                            <a:srgbClr val="000000"/>
                          </a:solidFill>
                          <a:effectLst/>
                          <a:latin typeface="+mn-lt"/>
                        </a:rPr>
                        <a:t>Наименование</a:t>
                      </a:r>
                      <a:endParaRPr lang="ru-RU" sz="800" b="1" i="0" u="none" strike="noStrike" dirty="0">
                        <a:solidFill>
                          <a:srgbClr val="000000"/>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i="0" u="none" strike="noStrike" dirty="0" smtClean="0">
                          <a:solidFill>
                            <a:srgbClr val="000000"/>
                          </a:solidFill>
                          <a:effectLst/>
                          <a:latin typeface="+mn-lt"/>
                        </a:rPr>
                        <a:t>Целевые показатели реализации государственной программы</a:t>
                      </a:r>
                      <a:endParaRPr lang="ru-RU" sz="800" b="1" i="0" u="none" strike="noStrike" dirty="0">
                        <a:solidFill>
                          <a:srgbClr val="000000"/>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latin typeface="+mn-lt"/>
                        </a:rPr>
                        <a:t>2020 </a:t>
                      </a:r>
                      <a:r>
                        <a:rPr lang="ru-RU" sz="800" b="1" u="none" strike="noStrike" dirty="0">
                          <a:solidFill>
                            <a:schemeClr val="tx1"/>
                          </a:solidFill>
                          <a:effectLst/>
                          <a:latin typeface="+mn-lt"/>
                        </a:rPr>
                        <a:t>год</a:t>
                      </a:r>
                      <a:br>
                        <a:rPr lang="ru-RU" sz="800" b="1" u="none" strike="noStrike" dirty="0">
                          <a:solidFill>
                            <a:schemeClr val="tx1"/>
                          </a:solidFill>
                          <a:effectLst/>
                          <a:latin typeface="+mn-lt"/>
                        </a:rPr>
                      </a:br>
                      <a:r>
                        <a:rPr lang="ru-RU" sz="800" b="1" u="none" strike="noStrike" dirty="0">
                          <a:solidFill>
                            <a:schemeClr val="tx1"/>
                          </a:solidFill>
                          <a:effectLst/>
                          <a:latin typeface="+mn-lt"/>
                        </a:rPr>
                        <a:t>(план)</a:t>
                      </a:r>
                      <a:endParaRPr lang="ru-RU" sz="800" b="1" i="0" u="none" strike="noStrike" dirty="0">
                        <a:solidFill>
                          <a:schemeClr val="tx1"/>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latin typeface="+mn-lt"/>
                        </a:rPr>
                        <a:t>2020 </a:t>
                      </a:r>
                      <a:r>
                        <a:rPr lang="ru-RU" sz="800" b="1" u="none" strike="noStrike" dirty="0">
                          <a:solidFill>
                            <a:schemeClr val="tx1"/>
                          </a:solidFill>
                          <a:effectLst/>
                          <a:latin typeface="+mn-lt"/>
                        </a:rPr>
                        <a:t>год</a:t>
                      </a:r>
                      <a:br>
                        <a:rPr lang="ru-RU" sz="800" b="1" u="none" strike="noStrike" dirty="0">
                          <a:solidFill>
                            <a:schemeClr val="tx1"/>
                          </a:solidFill>
                          <a:effectLst/>
                          <a:latin typeface="+mn-lt"/>
                        </a:rPr>
                      </a:br>
                      <a:r>
                        <a:rPr lang="ru-RU" sz="800" b="1" u="none" strike="noStrike" dirty="0">
                          <a:solidFill>
                            <a:schemeClr val="tx1"/>
                          </a:solidFill>
                          <a:effectLst/>
                          <a:latin typeface="+mn-lt"/>
                        </a:rPr>
                        <a:t>(факт)</a:t>
                      </a:r>
                      <a:endParaRPr lang="ru-RU" sz="800" b="1" i="0" u="none" strike="noStrike" dirty="0">
                        <a:solidFill>
                          <a:schemeClr val="tx1"/>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0167">
                <a:tc rowSpan="2">
                  <a:txBody>
                    <a:bodyPr/>
                    <a:lstStyle/>
                    <a:p>
                      <a:pPr marL="0" algn="l" defTabSz="685800" rtl="0" eaLnBrk="1" fontAlgn="ctr" latinLnBrk="0" hangingPunct="1"/>
                      <a:r>
                        <a:rPr lang="ru-RU" sz="800" b="0" i="0" u="none" strike="noStrike" kern="1200" dirty="0">
                          <a:solidFill>
                            <a:schemeClr val="tx1"/>
                          </a:solidFill>
                          <a:effectLst/>
                          <a:latin typeface="+mn-lt"/>
                          <a:ea typeface="+mn-ea"/>
                          <a:cs typeface="+mn-cs"/>
                        </a:rPr>
                        <a:t>Государственная поддержка и развитие телерадиовещания на конкурсной основе</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mn-lt"/>
                          <a:ea typeface="+mn-ea"/>
                          <a:cs typeface="+mn-cs"/>
                        </a:rPr>
                        <a:t>Объем телевещания, выпущенного в эфир при финансовой поддержке за счет средств бюджета Республики Татарстан, в год, часов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mn-lt"/>
                          <a:ea typeface="+mn-ea"/>
                          <a:cs typeface="+mn-cs"/>
                        </a:rPr>
                        <a:t>14500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mn-lt"/>
                          <a:ea typeface="+mn-ea"/>
                          <a:cs typeface="+mn-cs"/>
                        </a:rPr>
                        <a:t>16372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mn-lt"/>
                          <a:ea typeface="+mn-ea"/>
                          <a:cs typeface="+mn-cs"/>
                        </a:rPr>
                        <a:t>Объем радиовещания,  выпущенного в эфир при финансовой поддержке за счет средств бюджета Республики Татарстан, в год, часов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6500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6548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0167">
                <a:tc>
                  <a:txBody>
                    <a:bodyPr/>
                    <a:lstStyle/>
                    <a:p>
                      <a:pPr marL="0" algn="l" defTabSz="685800" rtl="0" eaLnBrk="1" fontAlgn="ctr" latinLnBrk="0" hangingPunct="1"/>
                      <a:r>
                        <a:rPr lang="ru-RU" sz="800" b="0" i="0" u="none" strike="noStrike" kern="1200" dirty="0">
                          <a:solidFill>
                            <a:schemeClr val="tx1"/>
                          </a:solidFill>
                          <a:effectLst/>
                          <a:latin typeface="+mn-lt"/>
                          <a:ea typeface="+mn-ea"/>
                          <a:cs typeface="+mn-cs"/>
                        </a:rPr>
                        <a:t>Периодические издания, учрежденные органами законодательной и исполнительной власти Республики Татарстан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mn-lt"/>
                          <a:ea typeface="+mn-ea"/>
                          <a:cs typeface="+mn-cs"/>
                        </a:rPr>
                        <a:t>Среднее количество полос, публикуемых периодическими изданиями, учрежденными органами законодательной и исполнительной власти Республики Татарстан, в неделю, полос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mn-lt"/>
                          <a:ea typeface="+mn-ea"/>
                          <a:cs typeface="+mn-cs"/>
                        </a:rPr>
                        <a:t>75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mn-lt"/>
                          <a:ea typeface="+mn-ea"/>
                          <a:cs typeface="+mn-cs"/>
                        </a:rPr>
                        <a:t>75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0167">
                <a:tc>
                  <a:txBody>
                    <a:bodyPr/>
                    <a:lstStyle/>
                    <a:p>
                      <a:pPr marL="0" algn="l" defTabSz="685800" rtl="0" eaLnBrk="1" fontAlgn="ctr" latinLnBrk="0" hangingPunct="1"/>
                      <a:r>
                        <a:rPr lang="ru-RU" sz="800" b="0" i="0" u="none" strike="noStrike" kern="1200" dirty="0">
                          <a:solidFill>
                            <a:schemeClr val="tx1"/>
                          </a:solidFill>
                          <a:effectLst/>
                          <a:latin typeface="+mn-lt"/>
                          <a:ea typeface="+mn-ea"/>
                          <a:cs typeface="+mn-cs"/>
                        </a:rPr>
                        <a:t>Государственная поддержка издательской деятельности</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mn-lt"/>
                          <a:ea typeface="+mn-ea"/>
                          <a:cs typeface="+mn-cs"/>
                        </a:rPr>
                        <a:t>Количество наименований издаваемой социально значимой литературы в год, штук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160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160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0167">
                <a:tc>
                  <a:txBody>
                    <a:bodyPr/>
                    <a:lstStyle/>
                    <a:p>
                      <a:pPr marL="0" algn="l" defTabSz="685800" rtl="0" eaLnBrk="1" fontAlgn="ctr" latinLnBrk="0" hangingPunct="1"/>
                      <a:r>
                        <a:rPr lang="ru-RU" sz="800" b="0" i="0" u="none" strike="noStrike" kern="1200" dirty="0">
                          <a:solidFill>
                            <a:schemeClr val="tx1"/>
                          </a:solidFill>
                          <a:effectLst/>
                          <a:latin typeface="+mn-lt"/>
                          <a:ea typeface="+mn-ea"/>
                          <a:cs typeface="+mn-cs"/>
                        </a:rPr>
                        <a:t> Общехозяйственная деятельность </a:t>
                      </a:r>
                      <a:r>
                        <a:rPr lang="ru-RU" sz="800" b="0" i="0" u="none" strike="noStrike" kern="1200" dirty="0" err="1">
                          <a:solidFill>
                            <a:schemeClr val="tx1"/>
                          </a:solidFill>
                          <a:effectLst/>
                          <a:latin typeface="+mn-lt"/>
                          <a:ea typeface="+mn-ea"/>
                          <a:cs typeface="+mn-cs"/>
                        </a:rPr>
                        <a:t>Татмедиа</a:t>
                      </a:r>
                      <a:endParaRPr lang="ru-RU" sz="800" b="0" i="0" u="none" strike="noStrike" kern="1200" dirty="0">
                        <a:solidFill>
                          <a:schemeClr val="tx1"/>
                        </a:solidFill>
                        <a:effectLst/>
                        <a:latin typeface="+mn-lt"/>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mn-lt"/>
                          <a:ea typeface="+mn-ea"/>
                          <a:cs typeface="+mn-cs"/>
                        </a:rPr>
                        <a:t>Государственное управление в сфере печати и массовых коммуникаций, %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99,1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0167">
                <a:tc gridSpan="4">
                  <a:txBody>
                    <a:bodyPr/>
                    <a:lstStyle/>
                    <a:p>
                      <a:pPr marL="0" algn="ctr" defTabSz="685800" rtl="0" eaLnBrk="1" fontAlgn="ctr" latinLnBrk="0" hangingPunct="1"/>
                      <a:r>
                        <a:rPr lang="ru-RU" sz="800" b="0" i="0" u="none" strike="noStrike" kern="1200" dirty="0" smtClean="0">
                          <a:solidFill>
                            <a:schemeClr val="tx1"/>
                          </a:solidFill>
                          <a:effectLst/>
                          <a:latin typeface="+mn-lt"/>
                          <a:ea typeface="+mn-ea"/>
                          <a:cs typeface="+mn-cs"/>
                        </a:rPr>
                        <a:t>Подпрограмма "Государственная поддержка развития экономической среды и человеческого капитала в сфере информационных технологий в Республике Татарстан на 2014 - 2022 годы"</a:t>
                      </a:r>
                      <a:endParaRPr lang="ru-RU" sz="800" b="0" i="0" u="none" strike="noStrike" kern="1200" dirty="0">
                        <a:solidFill>
                          <a:schemeClr val="tx1"/>
                        </a:solidFill>
                        <a:effectLst/>
                        <a:latin typeface="+mn-lt"/>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pPr marL="0" algn="ctr" defTabSz="685800" rtl="0" eaLnBrk="1" fontAlgn="ctr" latinLnBrk="0" hangingPunct="1"/>
                      <a:endParaRPr lang="ru-RU" sz="800" b="0" i="0" u="none" strike="noStrike" kern="1200" dirty="0">
                        <a:solidFill>
                          <a:schemeClr val="tx1"/>
                        </a:solidFill>
                        <a:effectLst/>
                        <a:latin typeface="+mn-lt"/>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pPr marL="0" algn="ctr" defTabSz="685800" rtl="0" eaLnBrk="1" fontAlgn="ctr" latinLnBrk="0" hangingPunct="1"/>
                      <a:endParaRPr lang="ru-RU" sz="800" b="0" i="0" u="none" strike="noStrike" kern="1200" dirty="0">
                        <a:solidFill>
                          <a:schemeClr val="tx1"/>
                        </a:solidFill>
                        <a:effectLst/>
                        <a:latin typeface="+mn-lt"/>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pPr marL="0" algn="ctr" defTabSz="685800" rtl="0" eaLnBrk="1" fontAlgn="ctr" latinLnBrk="0" hangingPunct="1"/>
                      <a:endParaRPr lang="ru-RU" sz="800" b="0" i="0" u="none" strike="noStrike" kern="1200" dirty="0">
                        <a:solidFill>
                          <a:schemeClr val="tx1"/>
                        </a:solidFill>
                        <a:effectLst/>
                        <a:latin typeface="+mn-lt"/>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0167">
                <a:tc rowSpan="3">
                  <a:txBody>
                    <a:bodyPr/>
                    <a:lstStyle/>
                    <a:p>
                      <a:pPr marL="0" algn="l" defTabSz="685800" rtl="0" eaLnBrk="1" fontAlgn="ctr" latinLnBrk="0" hangingPunct="1"/>
                      <a:r>
                        <a:rPr lang="ru-RU" sz="800" b="0" i="0" u="none" strike="noStrike" kern="1200" dirty="0">
                          <a:solidFill>
                            <a:schemeClr val="tx1"/>
                          </a:solidFill>
                          <a:effectLst/>
                          <a:latin typeface="+mn-lt"/>
                          <a:ea typeface="+mn-ea"/>
                          <a:cs typeface="+mn-cs"/>
                        </a:rPr>
                        <a:t>Бизнес-</a:t>
                      </a:r>
                      <a:r>
                        <a:rPr lang="ru-RU" sz="800" b="0" i="0" u="none" strike="noStrike" kern="1200" dirty="0" err="1">
                          <a:solidFill>
                            <a:schemeClr val="tx1"/>
                          </a:solidFill>
                          <a:effectLst/>
                          <a:latin typeface="+mn-lt"/>
                          <a:ea typeface="+mn-ea"/>
                          <a:cs typeface="+mn-cs"/>
                        </a:rPr>
                        <a:t>инкубирование</a:t>
                      </a:r>
                      <a:r>
                        <a:rPr lang="ru-RU" sz="800" b="0" i="0" u="none" strike="noStrike" kern="1200" dirty="0">
                          <a:solidFill>
                            <a:schemeClr val="tx1"/>
                          </a:solidFill>
                          <a:effectLst/>
                          <a:latin typeface="+mn-lt"/>
                          <a:ea typeface="+mn-ea"/>
                          <a:cs typeface="+mn-cs"/>
                        </a:rPr>
                        <a:t> субъектов малого предпринимательства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mn-lt"/>
                          <a:ea typeface="+mn-ea"/>
                          <a:cs typeface="+mn-cs"/>
                        </a:rPr>
                        <a:t>Количество резидентов  бизнес-инкубатора в год, штук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40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41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mn-lt"/>
                          <a:ea typeface="+mn-ea"/>
                          <a:cs typeface="+mn-cs"/>
                        </a:rPr>
                        <a:t>Доля инкубированных проектов в сфере информационных технологий, доведенных до реализации за период,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mn-lt"/>
                          <a:ea typeface="+mn-ea"/>
                          <a:cs typeface="+mn-cs"/>
                        </a:rPr>
                        <a:t>40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mn-lt"/>
                          <a:ea typeface="+mn-ea"/>
                          <a:cs typeface="+mn-cs"/>
                        </a:rPr>
                        <a:t>48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mn-lt"/>
                          <a:ea typeface="+mn-ea"/>
                          <a:cs typeface="+mn-cs"/>
                        </a:rPr>
                        <a:t>Увеличение затрат на развитие «сквозных» цифровых технологий, %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mn-lt"/>
                          <a:ea typeface="+mn-ea"/>
                          <a:cs typeface="+mn-cs"/>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mn-lt"/>
                          <a:ea typeface="+mn-ea"/>
                          <a:cs typeface="+mn-cs"/>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0167">
                <a:tc rowSpan="3">
                  <a:txBody>
                    <a:bodyPr/>
                    <a:lstStyle/>
                    <a:p>
                      <a:pPr marL="0" algn="l" defTabSz="685800" rtl="0" eaLnBrk="1" fontAlgn="ctr" latinLnBrk="0" hangingPunct="1"/>
                      <a:r>
                        <a:rPr lang="ru-RU" sz="800" b="0" i="0" u="none" strike="noStrike" kern="1200" dirty="0">
                          <a:solidFill>
                            <a:schemeClr val="tx1"/>
                          </a:solidFill>
                          <a:effectLst/>
                          <a:latin typeface="+mn-lt"/>
                          <a:ea typeface="+mn-ea"/>
                          <a:cs typeface="+mn-cs"/>
                        </a:rPr>
                        <a:t>Выдача грантов на обучение в сфере информационных технологий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mn-lt"/>
                          <a:ea typeface="+mn-ea"/>
                          <a:cs typeface="+mn-cs"/>
                        </a:rPr>
                        <a:t>Количество  грантов, выданных за год на обучение по специальности в сфере информационных технологий, штук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mn-lt"/>
                          <a:ea typeface="+mn-ea"/>
                          <a:cs typeface="+mn-cs"/>
                        </a:rPr>
                        <a:t>200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mn-lt"/>
                          <a:ea typeface="+mn-ea"/>
                          <a:cs typeface="+mn-cs"/>
                        </a:rPr>
                        <a:t>200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mn-lt"/>
                          <a:ea typeface="+mn-ea"/>
                          <a:cs typeface="+mn-cs"/>
                        </a:rPr>
                        <a:t>Количество выпускников системы профессионального образования с ключевыми компетенциями цифровой экономики, </a:t>
                      </a:r>
                      <a:r>
                        <a:rPr lang="ru-RU" sz="800" b="0" i="0" u="none" strike="noStrike" kern="1200" dirty="0" err="1">
                          <a:solidFill>
                            <a:schemeClr val="tx1"/>
                          </a:solidFill>
                          <a:effectLst/>
                          <a:latin typeface="+mn-lt"/>
                          <a:ea typeface="+mn-ea"/>
                          <a:cs typeface="+mn-cs"/>
                        </a:rPr>
                        <a:t>тыс.чел</a:t>
                      </a:r>
                      <a:r>
                        <a:rPr lang="ru-RU" sz="800" b="0" i="0" u="none" strike="noStrike" kern="1200" dirty="0">
                          <a:solidFill>
                            <a:schemeClr val="tx1"/>
                          </a:solidFill>
                          <a:effectLst/>
                          <a:latin typeface="+mn-lt"/>
                          <a:ea typeface="+mn-ea"/>
                          <a:cs typeface="+mn-cs"/>
                        </a:rPr>
                        <a:t>.**</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mn-lt"/>
                          <a:ea typeface="+mn-ea"/>
                          <a:cs typeface="+mn-cs"/>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mn-lt"/>
                          <a:ea typeface="+mn-ea"/>
                          <a:cs typeface="+mn-cs"/>
                        </a:rPr>
                        <a:t>4,21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mn-lt"/>
                          <a:ea typeface="+mn-ea"/>
                          <a:cs typeface="+mn-cs"/>
                        </a:rPr>
                        <a:t>Количество трудоспособных жителей РТ, прошедших переобучение по компетенциям цифровой экономики в рамках дополнительного образования, </a:t>
                      </a:r>
                      <a:r>
                        <a:rPr lang="ru-RU" sz="800" b="0" i="0" u="none" strike="noStrike" kern="1200" dirty="0" err="1">
                          <a:solidFill>
                            <a:schemeClr val="tx1"/>
                          </a:solidFill>
                          <a:effectLst/>
                          <a:latin typeface="+mn-lt"/>
                          <a:ea typeface="+mn-ea"/>
                          <a:cs typeface="+mn-cs"/>
                        </a:rPr>
                        <a:t>тыс.чел</a:t>
                      </a:r>
                      <a:r>
                        <a:rPr lang="ru-RU" sz="800" b="0" i="0" u="none" strike="noStrike" kern="1200" dirty="0">
                          <a:solidFill>
                            <a:schemeClr val="tx1"/>
                          </a:solidFill>
                          <a:effectLst/>
                          <a:latin typeface="+mn-lt"/>
                          <a:ea typeface="+mn-ea"/>
                          <a:cs typeface="+mn-cs"/>
                        </a:rPr>
                        <a:t>.**</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mn-lt"/>
                          <a:ea typeface="+mn-ea"/>
                          <a:cs typeface="+mn-cs"/>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mn-lt"/>
                          <a:ea typeface="+mn-ea"/>
                          <a:cs typeface="+mn-cs"/>
                        </a:rPr>
                        <a:t>14,927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0167">
                <a:tc>
                  <a:txBody>
                    <a:bodyPr/>
                    <a:lstStyle/>
                    <a:p>
                      <a:pPr marL="0" algn="l" defTabSz="685800" rtl="0" eaLnBrk="1" fontAlgn="ctr" latinLnBrk="0" hangingPunct="1"/>
                      <a:r>
                        <a:rPr lang="ru-RU" sz="800" b="0" i="0" u="none" strike="noStrike" kern="1200" dirty="0">
                          <a:solidFill>
                            <a:schemeClr val="tx1"/>
                          </a:solidFill>
                          <a:effectLst/>
                          <a:latin typeface="+mn-lt"/>
                          <a:ea typeface="+mn-ea"/>
                          <a:cs typeface="+mn-cs"/>
                        </a:rPr>
                        <a:t>Проведение мероприятия «Школа Цифровых чемпионов»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mn-lt"/>
                          <a:ea typeface="+mn-ea"/>
                          <a:cs typeface="+mn-cs"/>
                        </a:rPr>
                        <a:t>Количество проектов-участников мероприятия, создающие технологические решения в области цифровой экономики с применением "сквозных" технологий (большие данные, искусственный </a:t>
                      </a:r>
                      <a:r>
                        <a:rPr lang="ru-RU" sz="800" b="0" i="0" u="none" strike="noStrike" kern="1200" dirty="0" err="1">
                          <a:solidFill>
                            <a:schemeClr val="tx1"/>
                          </a:solidFill>
                          <a:effectLst/>
                          <a:latin typeface="+mn-lt"/>
                          <a:ea typeface="+mn-ea"/>
                          <a:cs typeface="+mn-cs"/>
                        </a:rPr>
                        <a:t>интелект</a:t>
                      </a:r>
                      <a:r>
                        <a:rPr lang="ru-RU" sz="800" b="0" i="0" u="none" strike="noStrike" kern="1200" dirty="0">
                          <a:solidFill>
                            <a:schemeClr val="tx1"/>
                          </a:solidFill>
                          <a:effectLst/>
                          <a:latin typeface="+mn-lt"/>
                          <a:ea typeface="+mn-ea"/>
                          <a:cs typeface="+mn-cs"/>
                        </a:rPr>
                        <a:t>, системы распределенного реестра, квантовые вычисления, </a:t>
                      </a:r>
                      <a:r>
                        <a:rPr lang="ru-RU" sz="800" b="0" i="0" u="none" strike="noStrike" kern="1200" dirty="0" err="1">
                          <a:solidFill>
                            <a:schemeClr val="tx1"/>
                          </a:solidFill>
                          <a:effectLst/>
                          <a:latin typeface="+mn-lt"/>
                          <a:ea typeface="+mn-ea"/>
                          <a:cs typeface="+mn-cs"/>
                        </a:rPr>
                        <a:t>сенсорика</a:t>
                      </a:r>
                      <a:r>
                        <a:rPr lang="ru-RU" sz="800" b="0" i="0" u="none" strike="noStrike" kern="1200" dirty="0">
                          <a:solidFill>
                            <a:schemeClr val="tx1"/>
                          </a:solidFill>
                          <a:effectLst/>
                          <a:latin typeface="+mn-lt"/>
                          <a:ea typeface="+mn-ea"/>
                          <a:cs typeface="+mn-cs"/>
                        </a:rPr>
                        <a:t> и компоненты робототехники, беспроводная связь, виртуальная и дополненные реальности и др.), штук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mn-lt"/>
                          <a:ea typeface="+mn-ea"/>
                          <a:cs typeface="+mn-cs"/>
                        </a:rPr>
                        <a:t>15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mn-lt"/>
                          <a:ea typeface="+mn-ea"/>
                          <a:cs typeface="+mn-cs"/>
                        </a:rPr>
                        <a:t>15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0167">
                <a:tc>
                  <a:txBody>
                    <a:bodyPr/>
                    <a:lstStyle/>
                    <a:p>
                      <a:pPr marL="0" algn="l" defTabSz="685800" rtl="0" eaLnBrk="1" fontAlgn="ctr" latinLnBrk="0" hangingPunct="1"/>
                      <a:r>
                        <a:rPr lang="ru-RU" sz="800" b="0" i="0" u="none" strike="noStrike" kern="1200" dirty="0">
                          <a:solidFill>
                            <a:schemeClr val="tx1"/>
                          </a:solidFill>
                          <a:effectLst/>
                          <a:latin typeface="+mn-lt"/>
                          <a:ea typeface="+mn-ea"/>
                          <a:cs typeface="+mn-cs"/>
                        </a:rPr>
                        <a:t>Общехозяйственная деятельность МИС РТ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mn-lt"/>
                          <a:ea typeface="+mn-ea"/>
                          <a:cs typeface="+mn-cs"/>
                        </a:rPr>
                        <a:t>Укомплектованность должностей государственной гражданской службы </a:t>
                      </a:r>
                      <a:r>
                        <a:rPr lang="ru-RU" sz="800" b="0" i="0" u="none" strike="noStrike" kern="1200" dirty="0" err="1">
                          <a:solidFill>
                            <a:schemeClr val="tx1"/>
                          </a:solidFill>
                          <a:effectLst/>
                          <a:latin typeface="+mn-lt"/>
                          <a:ea typeface="+mn-ea"/>
                          <a:cs typeface="+mn-cs"/>
                        </a:rPr>
                        <a:t>Минцифры</a:t>
                      </a:r>
                      <a:r>
                        <a:rPr lang="ru-RU" sz="800" b="0" i="0" u="none" strike="noStrike" kern="1200" dirty="0">
                          <a:solidFill>
                            <a:schemeClr val="tx1"/>
                          </a:solidFill>
                          <a:effectLst/>
                          <a:latin typeface="+mn-lt"/>
                          <a:ea typeface="+mn-ea"/>
                          <a:cs typeface="+mn-cs"/>
                        </a:rPr>
                        <a:t> РТ,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mn-lt"/>
                          <a:ea typeface="+mn-ea"/>
                          <a:cs typeface="+mn-cs"/>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mn-lt"/>
                          <a:ea typeface="+mn-ea"/>
                          <a:cs typeface="+mn-cs"/>
                        </a:rPr>
                        <a:t>93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0167">
                <a:tc rowSpan="2">
                  <a:txBody>
                    <a:bodyPr/>
                    <a:lstStyle/>
                    <a:p>
                      <a:pPr marL="0" algn="l" defTabSz="685800" rtl="0" eaLnBrk="1" fontAlgn="ctr" latinLnBrk="0" hangingPunct="1"/>
                      <a:r>
                        <a:rPr lang="ru-RU" sz="800" b="0" i="0" u="none" strike="noStrike" kern="1200" dirty="0">
                          <a:solidFill>
                            <a:schemeClr val="tx1"/>
                          </a:solidFill>
                          <a:effectLst/>
                          <a:latin typeface="+mn-lt"/>
                          <a:ea typeface="+mn-ea"/>
                          <a:cs typeface="+mn-cs"/>
                        </a:rPr>
                        <a:t>Мероприятия по созданию условий повышения производительности труда</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mn-lt"/>
                          <a:ea typeface="+mn-ea"/>
                          <a:cs typeface="+mn-cs"/>
                        </a:rPr>
                        <a:t>Темпы роста производительности труда по виду экономической деятельности в области информатизации и связи*,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mn-lt"/>
                          <a:ea typeface="+mn-ea"/>
                          <a:cs typeface="+mn-cs"/>
                        </a:rPr>
                        <a:t>103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mn-lt"/>
                          <a:ea typeface="+mn-ea"/>
                          <a:cs typeface="+mn-cs"/>
                        </a:rPr>
                        <a:t>103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mn-lt"/>
                          <a:ea typeface="+mn-ea"/>
                          <a:cs typeface="+mn-cs"/>
                        </a:rPr>
                        <a:t>Темпы роста количества высокопроизводительных рабочих мест**,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mn-lt"/>
                          <a:ea typeface="+mn-ea"/>
                          <a:cs typeface="+mn-cs"/>
                        </a:rPr>
                        <a:t>112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a:solidFill>
                            <a:schemeClr val="tx1"/>
                          </a:solidFill>
                          <a:effectLst/>
                          <a:latin typeface="+mn-lt"/>
                          <a:ea typeface="+mn-ea"/>
                          <a:cs typeface="+mn-cs"/>
                        </a:rPr>
                        <a:t>112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0167">
                <a:tc>
                  <a:txBody>
                    <a:bodyPr/>
                    <a:lstStyle/>
                    <a:p>
                      <a:pPr marL="0" algn="l" defTabSz="685800" rtl="0" eaLnBrk="1" fontAlgn="ctr" latinLnBrk="0" hangingPunct="1"/>
                      <a:r>
                        <a:rPr lang="ru-RU" sz="800" b="0" i="0" u="none" strike="noStrike" kern="1200" dirty="0">
                          <a:solidFill>
                            <a:schemeClr val="tx1"/>
                          </a:solidFill>
                          <a:effectLst/>
                          <a:latin typeface="+mn-lt"/>
                          <a:ea typeface="+mn-ea"/>
                          <a:cs typeface="+mn-cs"/>
                        </a:rPr>
                        <a:t>Развитие системы предоставления государственных и муниципальных услуг в МФЦ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fontAlgn="ctr" latinLnBrk="0" hangingPunct="1"/>
                      <a:r>
                        <a:rPr lang="ru-RU" sz="800" b="0" i="0" u="none" strike="noStrike" kern="1200" dirty="0">
                          <a:solidFill>
                            <a:schemeClr val="tx1"/>
                          </a:solidFill>
                          <a:effectLst/>
                          <a:latin typeface="+mn-lt"/>
                          <a:ea typeface="+mn-ea"/>
                          <a:cs typeface="+mn-cs"/>
                        </a:rPr>
                        <a:t>Количество оказанных государственных, муниципальных и иных услуг в МФЦ (данные предоставляются МФЦ),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5000000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5189607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10" name="Скругленный прямоугольник 9"/>
          <p:cNvSpPr/>
          <p:nvPr/>
        </p:nvSpPr>
        <p:spPr>
          <a:xfrm>
            <a:off x="529709" y="59139"/>
            <a:ext cx="8091777" cy="740628"/>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eaLnBrk="0" fontAlgn="base" hangingPunct="0">
              <a:lnSpc>
                <a:spcPts val="1500"/>
              </a:lnSpc>
              <a:spcBef>
                <a:spcPct val="0"/>
              </a:spcBef>
              <a:spcAft>
                <a:spcPct val="0"/>
              </a:spcAft>
            </a:pPr>
            <a:r>
              <a:rPr lang="ru-RU" altLang="ru-RU" sz="1400" b="1" dirty="0">
                <a:latin typeface="Arial" panose="020B0604020202020204" pitchFamily="34" charset="0"/>
                <a:ea typeface="Times New Roman" panose="02020603050405020304" pitchFamily="18" charset="0"/>
              </a:rPr>
              <a:t>11. </a:t>
            </a:r>
            <a:r>
              <a:rPr lang="ru-RU" sz="1400" b="1" dirty="0"/>
              <a:t>Государственная программа «Развитие информационных и коммуникационных технологий в Республике Татарстан «Открытый Татарстан» на 2014 – </a:t>
            </a:r>
            <a:r>
              <a:rPr lang="ru-RU" sz="1400" b="1" dirty="0" smtClean="0"/>
              <a:t>2023 </a:t>
            </a:r>
            <a:r>
              <a:rPr lang="ru-RU" sz="1400" b="1" dirty="0"/>
              <a:t>годы»</a:t>
            </a:r>
            <a:endParaRPr lang="ru-RU" sz="1400" b="1" dirty="0">
              <a:solidFill>
                <a:srgbClr val="000000"/>
              </a:solidFill>
            </a:endParaRPr>
          </a:p>
          <a:p>
            <a:pPr lvl="0" algn="ctr" eaLnBrk="0" fontAlgn="base" hangingPunct="0">
              <a:lnSpc>
                <a:spcPts val="1500"/>
              </a:lnSpc>
              <a:spcBef>
                <a:spcPct val="0"/>
              </a:spcBef>
              <a:spcAft>
                <a:spcPct val="0"/>
              </a:spcAft>
            </a:pPr>
            <a:r>
              <a:rPr lang="ru-RU" altLang="ru-RU" sz="1400" b="1" dirty="0" smtClean="0">
                <a:ea typeface="Calibri" panose="020F0502020204030204" pitchFamily="34" charset="0"/>
                <a:cs typeface="Times New Roman" panose="02020603050405020304" pitchFamily="18" charset="0"/>
              </a:rPr>
              <a:t> (продолжение)</a:t>
            </a:r>
            <a:endParaRPr lang="ru-RU" altLang="ru-RU" sz="1400" b="1" u="sng" dirty="0">
              <a:ea typeface="Times New Roman" panose="02020603050405020304" pitchFamily="18" charset="0"/>
              <a:cs typeface="Times New Roman" panose="02020603050405020304" pitchFamily="18" charset="0"/>
            </a:endParaRPr>
          </a:p>
        </p:txBody>
      </p:sp>
      <p:sp>
        <p:nvSpPr>
          <p:cNvPr id="5" name="Прямоугольник 4"/>
          <p:cNvSpPr/>
          <p:nvPr/>
        </p:nvSpPr>
        <p:spPr>
          <a:xfrm>
            <a:off x="570691" y="5925128"/>
            <a:ext cx="8534400" cy="369332"/>
          </a:xfrm>
          <a:prstGeom prst="rect">
            <a:avLst/>
          </a:prstGeom>
        </p:spPr>
        <p:txBody>
          <a:bodyPr wrap="square">
            <a:spAutoFit/>
          </a:bodyPr>
          <a:lstStyle/>
          <a:p>
            <a:r>
              <a:rPr lang="ru-RU" sz="900" b="1" i="1" dirty="0">
                <a:solidFill>
                  <a:schemeClr val="accent1"/>
                </a:solidFill>
              </a:rPr>
              <a:t>Ответственный исполнитель </a:t>
            </a:r>
            <a:r>
              <a:rPr lang="ru-RU" sz="900" b="1" i="1" dirty="0" smtClean="0">
                <a:solidFill>
                  <a:schemeClr val="accent1"/>
                </a:solidFill>
              </a:rPr>
              <a:t>ГП: </a:t>
            </a:r>
            <a:r>
              <a:rPr lang="ru-RU" sz="900" b="1" i="1" dirty="0">
                <a:solidFill>
                  <a:schemeClr val="accent1"/>
                </a:solidFill>
              </a:rPr>
              <a:t>Министерство </a:t>
            </a:r>
            <a:r>
              <a:rPr lang="ru-RU" sz="900" b="1" i="1" dirty="0" smtClean="0">
                <a:solidFill>
                  <a:schemeClr val="accent1"/>
                </a:solidFill>
              </a:rPr>
              <a:t>цифрового развития государственного управления, информационных технологий и связи Республики </a:t>
            </a:r>
            <a:r>
              <a:rPr lang="ru-RU" sz="900" b="1" i="1" dirty="0">
                <a:solidFill>
                  <a:schemeClr val="accent1"/>
                </a:solidFill>
              </a:rPr>
              <a:t>Татарстан</a:t>
            </a:r>
          </a:p>
        </p:txBody>
      </p:sp>
      <p:sp>
        <p:nvSpPr>
          <p:cNvPr id="6" name="Прямоугольник 5"/>
          <p:cNvSpPr/>
          <p:nvPr/>
        </p:nvSpPr>
        <p:spPr>
          <a:xfrm>
            <a:off x="504505" y="6294460"/>
            <a:ext cx="8001000" cy="369332"/>
          </a:xfrm>
          <a:prstGeom prst="rect">
            <a:avLst/>
          </a:prstGeom>
        </p:spPr>
        <p:txBody>
          <a:bodyPr wrap="square">
            <a:spAutoFit/>
          </a:bodyPr>
          <a:lstStyle/>
          <a:p>
            <a:r>
              <a:rPr lang="ru-RU" sz="900" b="1" i="1" dirty="0">
                <a:solidFill>
                  <a:schemeClr val="accent6"/>
                </a:solidFill>
              </a:rPr>
              <a:t>Официальный сайт, на котором размещена государственная </a:t>
            </a:r>
            <a:r>
              <a:rPr lang="ru-RU" sz="900" b="1" i="1" dirty="0" smtClean="0">
                <a:solidFill>
                  <a:schemeClr val="accent6"/>
                </a:solidFill>
              </a:rPr>
              <a:t>программа и отчеты о ходе ее реализации, </a:t>
            </a:r>
            <a:r>
              <a:rPr lang="ru-RU" sz="900" b="1" i="1" dirty="0">
                <a:solidFill>
                  <a:schemeClr val="accent6"/>
                </a:solidFill>
              </a:rPr>
              <a:t>находится </a:t>
            </a:r>
            <a:r>
              <a:rPr lang="ru-RU" sz="900" b="1" i="1" dirty="0" smtClean="0">
                <a:solidFill>
                  <a:schemeClr val="accent6"/>
                </a:solidFill>
              </a:rPr>
              <a:t>по </a:t>
            </a:r>
            <a:r>
              <a:rPr lang="ru-RU" sz="900" b="1" i="1" dirty="0">
                <a:solidFill>
                  <a:schemeClr val="accent6"/>
                </a:solidFill>
              </a:rPr>
              <a:t>адресу</a:t>
            </a:r>
            <a:r>
              <a:rPr lang="ru-RU" sz="900" b="1" i="1" dirty="0" smtClean="0">
                <a:solidFill>
                  <a:schemeClr val="accent6"/>
                </a:solidFill>
              </a:rPr>
              <a:t>:</a:t>
            </a:r>
            <a:r>
              <a:rPr lang="en-US" sz="900" b="1" i="1" dirty="0">
                <a:solidFill>
                  <a:schemeClr val="accent6"/>
                </a:solidFill>
              </a:rPr>
              <a:t> https://digital.tatarstan.ru/rus/</a:t>
            </a:r>
            <a:endParaRPr lang="ru-RU" sz="900" b="1" i="1" dirty="0">
              <a:solidFill>
                <a:schemeClr val="accent6"/>
              </a:solidFill>
            </a:endParaRPr>
          </a:p>
        </p:txBody>
      </p:sp>
    </p:spTree>
    <p:extLst>
      <p:ext uri="{BB962C8B-B14F-4D97-AF65-F5344CB8AC3E}">
        <p14:creationId xmlns:p14="http://schemas.microsoft.com/office/powerpoint/2010/main" val="73399619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23875" y="498122"/>
            <a:ext cx="8375650" cy="646331"/>
          </a:xfrm>
          <a:prstGeom prst="rect">
            <a:avLst/>
          </a:prstGeom>
        </p:spPr>
        <p:txBody>
          <a:bodyPr wrap="square">
            <a:spAutoFit/>
          </a:bodyPr>
          <a:lstStyle/>
          <a:p>
            <a:pPr algn="just"/>
            <a:r>
              <a:rPr lang="ru-RU" sz="1200" b="1" dirty="0" smtClean="0">
                <a:solidFill>
                  <a:srgbClr val="000000"/>
                </a:solidFill>
              </a:rPr>
              <a:t>Цель</a:t>
            </a:r>
            <a:r>
              <a:rPr lang="ru-RU" sz="1200" b="1" dirty="0">
                <a:solidFill>
                  <a:srgbClr val="000000"/>
                </a:solidFill>
              </a:rPr>
              <a:t>: </a:t>
            </a:r>
            <a:r>
              <a:rPr lang="ru-RU" sz="1200" dirty="0" smtClean="0">
                <a:solidFill>
                  <a:srgbClr val="000000"/>
                </a:solidFill>
              </a:rPr>
              <a:t>обеспечение </a:t>
            </a:r>
            <a:r>
              <a:rPr lang="ru-RU" sz="1200" dirty="0">
                <a:solidFill>
                  <a:srgbClr val="000000"/>
                </a:solidFill>
              </a:rPr>
              <a:t>дальнейшего развития транспортного комплекса и создание современной инфокоммуникационной транспортной  инфраструктуры для удовлетворения потребностей экономики и опережающего развития общественной инфраструктуры в Республике   Татарстан</a:t>
            </a:r>
            <a:r>
              <a:rPr lang="ru-RU" sz="1200" dirty="0"/>
              <a:t> </a:t>
            </a:r>
          </a:p>
        </p:txBody>
      </p:sp>
      <p:graphicFrame>
        <p:nvGraphicFramePr>
          <p:cNvPr id="5" name="Таблица 4"/>
          <p:cNvGraphicFramePr>
            <a:graphicFrameLocks noGrp="1"/>
          </p:cNvGraphicFramePr>
          <p:nvPr>
            <p:extLst>
              <p:ext uri="{D42A27DB-BD31-4B8C-83A1-F6EECF244321}">
                <p14:modId xmlns:p14="http://schemas.microsoft.com/office/powerpoint/2010/main" val="4290194646"/>
              </p:ext>
            </p:extLst>
          </p:nvPr>
        </p:nvGraphicFramePr>
        <p:xfrm>
          <a:off x="615056" y="1136474"/>
          <a:ext cx="8366383" cy="469490"/>
        </p:xfrm>
        <a:graphic>
          <a:graphicData uri="http://schemas.openxmlformats.org/drawingml/2006/table">
            <a:tbl>
              <a:tblPr>
                <a:tableStyleId>{616DA210-FB5B-4158-B5E0-FEB733F419BA}</a:tableStyleId>
              </a:tblPr>
              <a:tblGrid>
                <a:gridCol w="6466463"/>
                <a:gridCol w="982980"/>
                <a:gridCol w="916940"/>
              </a:tblGrid>
              <a:tr h="243328">
                <a:tc rowSpan="2">
                  <a:txBody>
                    <a:bodyPr/>
                    <a:lstStyle/>
                    <a:p>
                      <a:pPr algn="ctr" fontAlgn="ctr"/>
                      <a:r>
                        <a:rPr lang="ru-RU" sz="1000" b="1" u="none" strike="noStrike" dirty="0">
                          <a:effectLst/>
                        </a:rPr>
                        <a:t>Объем финансирования государственной программы (тыс</a:t>
                      </a:r>
                      <a:r>
                        <a:rPr lang="ru-RU" sz="1000" b="1" u="none" strike="noStrike" dirty="0" smtClean="0">
                          <a:effectLst/>
                        </a:rPr>
                        <a:t>. рублей</a:t>
                      </a:r>
                      <a:r>
                        <a:rPr lang="ru-RU" sz="1000" b="1" u="none" strike="noStrike" dirty="0">
                          <a:effectLst/>
                        </a:rPr>
                        <a:t>)</a:t>
                      </a:r>
                      <a:endParaRPr lang="ru-RU" sz="1000" b="1" i="0" u="none" strike="noStrike" dirty="0">
                        <a:solidFill>
                          <a:srgbClr val="000000"/>
                        </a:solidFill>
                        <a:effectLst/>
                        <a:latin typeface="Times New Roman" panose="02020603050405020304" pitchFamily="18" charset="0"/>
                      </a:endParaRPr>
                    </a:p>
                  </a:txBody>
                  <a:tcPr marL="6145" marR="6145" marT="614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effectLst/>
                        </a:rPr>
                        <a:t>2020 </a:t>
                      </a:r>
                      <a:r>
                        <a:rPr lang="ru-RU" sz="1000" b="1" u="none" strike="noStrike" dirty="0">
                          <a:effectLst/>
                        </a:rPr>
                        <a:t>год </a:t>
                      </a:r>
                      <a:r>
                        <a:rPr lang="ru-RU" sz="1000" b="1" u="none" strike="noStrike" dirty="0" smtClean="0">
                          <a:effectLst/>
                        </a:rPr>
                        <a:t/>
                      </a:r>
                      <a:br>
                        <a:rPr lang="ru-RU" sz="1000" b="1" u="none" strike="noStrike" dirty="0" smtClean="0">
                          <a:effectLst/>
                        </a:rPr>
                      </a:br>
                      <a:r>
                        <a:rPr lang="ru-RU" sz="1000" b="1" u="none" strike="noStrike" dirty="0" smtClean="0">
                          <a:effectLst/>
                        </a:rPr>
                        <a:t>(</a:t>
                      </a:r>
                      <a:r>
                        <a:rPr lang="ru-RU" sz="1000" b="1" u="none" strike="noStrike" dirty="0">
                          <a:effectLst/>
                        </a:rPr>
                        <a:t>план)</a:t>
                      </a:r>
                      <a:endParaRPr lang="ru-RU" sz="1000" b="1" i="0" u="none" strike="noStrike" dirty="0">
                        <a:solidFill>
                          <a:srgbClr val="000000"/>
                        </a:solidFill>
                        <a:effectLst/>
                        <a:latin typeface="Times New Roman" panose="02020603050405020304" pitchFamily="18" charset="0"/>
                      </a:endParaRPr>
                    </a:p>
                  </a:txBody>
                  <a:tcPr marL="6145" marR="6145" marT="614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effectLst/>
                        </a:rPr>
                        <a:t>2020 </a:t>
                      </a:r>
                      <a:r>
                        <a:rPr lang="ru-RU" sz="1000" b="1" u="none" strike="noStrike" dirty="0">
                          <a:effectLst/>
                        </a:rPr>
                        <a:t>год </a:t>
                      </a:r>
                      <a:r>
                        <a:rPr lang="ru-RU" sz="1000" b="1" u="none" strike="noStrike" dirty="0" smtClean="0">
                          <a:effectLst/>
                        </a:rPr>
                        <a:t/>
                      </a:r>
                      <a:br>
                        <a:rPr lang="ru-RU" sz="1000" b="1" u="none" strike="noStrike" dirty="0" smtClean="0">
                          <a:effectLst/>
                        </a:rPr>
                      </a:br>
                      <a:r>
                        <a:rPr lang="ru-RU" sz="1000" b="1" u="none" strike="noStrike" dirty="0" smtClean="0">
                          <a:effectLst/>
                        </a:rPr>
                        <a:t>(</a:t>
                      </a:r>
                      <a:r>
                        <a:rPr lang="ru-RU" sz="1000" b="1" u="none" strike="noStrike" dirty="0">
                          <a:effectLst/>
                        </a:rPr>
                        <a:t>факт)</a:t>
                      </a:r>
                      <a:endParaRPr lang="ru-RU" sz="1000" b="1" i="0" u="none" strike="noStrike" dirty="0">
                        <a:solidFill>
                          <a:srgbClr val="000000"/>
                        </a:solidFill>
                        <a:effectLst/>
                        <a:latin typeface="Times New Roman" panose="02020603050405020304" pitchFamily="18" charset="0"/>
                      </a:endParaRPr>
                    </a:p>
                  </a:txBody>
                  <a:tcPr marL="6145" marR="6145" marT="614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50565">
                <a:tc vMerge="1">
                  <a:txBody>
                    <a:bodyPr/>
                    <a:lstStyle/>
                    <a:p>
                      <a:endParaRPr lang="ru-RU"/>
                    </a:p>
                  </a:txBody>
                  <a:tcPr/>
                </a:tc>
                <a:tc>
                  <a:txBody>
                    <a:bodyPr/>
                    <a:lstStyle/>
                    <a:p>
                      <a:pPr algn="ctr" fontAlgn="ctr"/>
                      <a:r>
                        <a:rPr lang="ru-RU" sz="1000" b="1" i="0" u="none" strike="noStrike" dirty="0" smtClean="0">
                          <a:solidFill>
                            <a:srgbClr val="000000"/>
                          </a:solidFill>
                          <a:effectLst/>
                          <a:latin typeface="+mn-lt"/>
                        </a:rPr>
                        <a:t>51 064 231,3</a:t>
                      </a:r>
                      <a:endParaRPr lang="ru-RU" sz="1000" b="1" i="0" u="none" strike="noStrike" dirty="0">
                        <a:solidFill>
                          <a:srgbClr val="000000"/>
                        </a:solidFill>
                        <a:effectLst/>
                        <a:latin typeface="+mn-lt"/>
                      </a:endParaRPr>
                    </a:p>
                  </a:txBody>
                  <a:tcPr marL="6145" marR="6145" marT="614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1" i="0" u="none" strike="noStrike" dirty="0" smtClean="0">
                          <a:solidFill>
                            <a:srgbClr val="000000"/>
                          </a:solidFill>
                          <a:effectLst/>
                          <a:latin typeface="+mn-lt"/>
                        </a:rPr>
                        <a:t>50 100 384,0</a:t>
                      </a:r>
                      <a:endParaRPr lang="ru-RU" sz="1000" b="1" i="0" u="none" strike="noStrike" dirty="0">
                        <a:solidFill>
                          <a:srgbClr val="000000"/>
                        </a:solidFill>
                        <a:effectLst/>
                        <a:latin typeface="+mn-lt"/>
                      </a:endParaRPr>
                    </a:p>
                  </a:txBody>
                  <a:tcPr marL="6145" marR="6145" marT="614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1648911687"/>
              </p:ext>
            </p:extLst>
          </p:nvPr>
        </p:nvGraphicFramePr>
        <p:xfrm>
          <a:off x="615056" y="1681202"/>
          <a:ext cx="8366384" cy="4949126"/>
        </p:xfrm>
        <a:graphic>
          <a:graphicData uri="http://schemas.openxmlformats.org/drawingml/2006/table">
            <a:tbl>
              <a:tblPr>
                <a:tableStyleId>{616DA210-FB5B-4158-B5E0-FEB733F419BA}</a:tableStyleId>
              </a:tblPr>
              <a:tblGrid>
                <a:gridCol w="6489324"/>
                <a:gridCol w="961114"/>
                <a:gridCol w="915946"/>
              </a:tblGrid>
              <a:tr h="268200">
                <a:tc>
                  <a:txBody>
                    <a:bodyPr/>
                    <a:lstStyle/>
                    <a:p>
                      <a:pPr algn="ctr" fontAlgn="ctr"/>
                      <a:r>
                        <a:rPr lang="ru-RU" sz="1000" b="1" i="0" u="none" strike="noStrike" dirty="0" smtClean="0">
                          <a:solidFill>
                            <a:srgbClr val="000000"/>
                          </a:solidFill>
                          <a:effectLst/>
                          <a:latin typeface="+mn-lt"/>
                        </a:rPr>
                        <a:t>Целевые показатели реализации государственной программы</a:t>
                      </a:r>
                      <a:endParaRPr lang="ru-RU" sz="1000" b="1" i="0" u="none" strike="noStrike" dirty="0">
                        <a:solidFill>
                          <a:srgbClr val="000000"/>
                        </a:solidFill>
                        <a:effectLst/>
                        <a:latin typeface="+mn-lt"/>
                      </a:endParaRPr>
                    </a:p>
                  </a:txBody>
                  <a:tcPr marL="5651" marR="5651" marT="565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effectLst/>
                          <a:latin typeface="+mn-lt"/>
                        </a:rPr>
                        <a:t>2020 год </a:t>
                      </a:r>
                    </a:p>
                    <a:p>
                      <a:pPr algn="ctr" fontAlgn="ctr"/>
                      <a:r>
                        <a:rPr lang="ru-RU" sz="1000" b="1" u="none" strike="noStrike" dirty="0" smtClean="0">
                          <a:effectLst/>
                          <a:latin typeface="+mn-lt"/>
                        </a:rPr>
                        <a:t>(</a:t>
                      </a:r>
                      <a:r>
                        <a:rPr lang="ru-RU" sz="1000" b="1" u="none" strike="noStrike" dirty="0">
                          <a:effectLst/>
                          <a:latin typeface="+mn-lt"/>
                        </a:rPr>
                        <a:t>план)</a:t>
                      </a:r>
                      <a:endParaRPr lang="ru-RU" sz="1000" b="1" i="0" u="none" strike="noStrike" dirty="0">
                        <a:solidFill>
                          <a:srgbClr val="000000"/>
                        </a:solidFill>
                        <a:effectLst/>
                        <a:latin typeface="+mn-lt"/>
                      </a:endParaRPr>
                    </a:p>
                  </a:txBody>
                  <a:tcPr marL="5651" marR="5651" marT="565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effectLst/>
                          <a:latin typeface="+mn-lt"/>
                        </a:rPr>
                        <a:t>2020 </a:t>
                      </a:r>
                      <a:r>
                        <a:rPr lang="ru-RU" sz="1000" b="1" u="none" strike="noStrike" dirty="0">
                          <a:effectLst/>
                          <a:latin typeface="+mn-lt"/>
                        </a:rPr>
                        <a:t>год (факт)</a:t>
                      </a:r>
                      <a:endParaRPr lang="ru-RU" sz="1000" b="1" i="0" u="none" strike="noStrike" dirty="0">
                        <a:solidFill>
                          <a:srgbClr val="000000"/>
                        </a:solidFill>
                        <a:effectLst/>
                        <a:latin typeface="+mn-lt"/>
                      </a:endParaRPr>
                    </a:p>
                  </a:txBody>
                  <a:tcPr marL="5651" marR="5651" marT="565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04547">
                <a:tc>
                  <a:txBody>
                    <a:bodyPr/>
                    <a:lstStyle/>
                    <a:p>
                      <a:pPr algn="l" fontAlgn="ctr"/>
                      <a:r>
                        <a:rPr lang="ru-RU" sz="1000" b="0" i="0" u="none" strike="noStrike" dirty="0">
                          <a:solidFill>
                            <a:srgbClr val="000000"/>
                          </a:solidFill>
                          <a:effectLst/>
                          <a:latin typeface="+mn-lt"/>
                        </a:rPr>
                        <a:t>Пассажирооборот железнодорожного транспорта пригородного сообщения, млн пасс. км</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rgbClr val="000000"/>
                          </a:solidFill>
                          <a:effectLst/>
                          <a:latin typeface="+mn-lt"/>
                        </a:rPr>
                        <a:t>191,9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rgbClr val="000000"/>
                          </a:solidFill>
                          <a:effectLst/>
                          <a:latin typeface="+mn-lt"/>
                        </a:rPr>
                        <a:t>197,25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04547">
                <a:tc>
                  <a:txBody>
                    <a:bodyPr/>
                    <a:lstStyle/>
                    <a:p>
                      <a:pPr algn="l" fontAlgn="ctr"/>
                      <a:r>
                        <a:rPr lang="ru-RU" sz="1000" b="0" i="0" u="none" strike="noStrike">
                          <a:solidFill>
                            <a:srgbClr val="000000"/>
                          </a:solidFill>
                          <a:effectLst/>
                          <a:latin typeface="+mn-lt"/>
                        </a:rPr>
                        <a:t>Перевозка пассажиров железнодорожным транспортом пригородного сообщения, млн человек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a:solidFill>
                            <a:srgbClr val="000000"/>
                          </a:solidFill>
                          <a:effectLst/>
                          <a:latin typeface="+mn-lt"/>
                        </a:rPr>
                        <a:t>4,7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rgbClr val="000000"/>
                          </a:solidFill>
                          <a:effectLst/>
                          <a:latin typeface="+mn-lt"/>
                        </a:rPr>
                        <a:t>5,032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04547">
                <a:tc>
                  <a:txBody>
                    <a:bodyPr/>
                    <a:lstStyle/>
                    <a:p>
                      <a:pPr algn="l" fontAlgn="ctr"/>
                      <a:r>
                        <a:rPr lang="ru-RU" sz="1000" b="0" i="0" u="none" strike="noStrike">
                          <a:solidFill>
                            <a:srgbClr val="000000"/>
                          </a:solidFill>
                          <a:effectLst/>
                          <a:latin typeface="+mn-lt"/>
                        </a:rPr>
                        <a:t>Перевозка грузов, млн тонн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a:solidFill>
                            <a:srgbClr val="000000"/>
                          </a:solidFill>
                          <a:effectLst/>
                          <a:latin typeface="+mn-lt"/>
                        </a:rPr>
                        <a:t>15,4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rgbClr val="000000"/>
                          </a:solidFill>
                          <a:effectLst/>
                          <a:latin typeface="+mn-lt"/>
                        </a:rPr>
                        <a:t>15,75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04547">
                <a:tc>
                  <a:txBody>
                    <a:bodyPr/>
                    <a:lstStyle/>
                    <a:p>
                      <a:pPr algn="l" fontAlgn="ctr"/>
                      <a:r>
                        <a:rPr lang="ru-RU" sz="1000" b="0" i="0" u="none" strike="noStrike">
                          <a:solidFill>
                            <a:srgbClr val="000000"/>
                          </a:solidFill>
                          <a:effectLst/>
                          <a:latin typeface="+mn-lt"/>
                        </a:rPr>
                        <a:t>Пассажирооборот, млн пасс. км</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rgbClr val="000000"/>
                          </a:solidFill>
                          <a:effectLst/>
                          <a:latin typeface="+mn-lt"/>
                        </a:rPr>
                        <a:t>7,78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rgbClr val="000000"/>
                          </a:solidFill>
                          <a:effectLst/>
                          <a:latin typeface="+mn-lt"/>
                        </a:rPr>
                        <a:t>9,7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04547">
                <a:tc>
                  <a:txBody>
                    <a:bodyPr/>
                    <a:lstStyle/>
                    <a:p>
                      <a:pPr algn="l" fontAlgn="ctr"/>
                      <a:r>
                        <a:rPr lang="ru-RU" sz="1000" b="0" i="0" u="none" strike="noStrike">
                          <a:solidFill>
                            <a:srgbClr val="000000"/>
                          </a:solidFill>
                          <a:effectLst/>
                          <a:latin typeface="+mn-lt"/>
                        </a:rPr>
                        <a:t>Перевозка пассажиров, млн человек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a:solidFill>
                            <a:srgbClr val="000000"/>
                          </a:solidFill>
                          <a:effectLst/>
                          <a:latin typeface="+mn-lt"/>
                        </a:rPr>
                        <a:t>0,29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rgbClr val="000000"/>
                          </a:solidFill>
                          <a:effectLst/>
                          <a:latin typeface="+mn-lt"/>
                        </a:rPr>
                        <a:t>0,34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04547">
                <a:tc>
                  <a:txBody>
                    <a:bodyPr/>
                    <a:lstStyle/>
                    <a:p>
                      <a:pPr algn="l" fontAlgn="ctr"/>
                      <a:r>
                        <a:rPr lang="ru-RU" sz="1000" b="0" i="0" u="none" strike="noStrike">
                          <a:solidFill>
                            <a:srgbClr val="000000"/>
                          </a:solidFill>
                          <a:effectLst/>
                          <a:latin typeface="+mn-lt"/>
                        </a:rPr>
                        <a:t>Обслужено пассажиров (воздушный транспорт), млн. человек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a:solidFill>
                            <a:srgbClr val="000000"/>
                          </a:solidFill>
                          <a:effectLst/>
                          <a:latin typeface="+mn-lt"/>
                        </a:rPr>
                        <a:t>2,44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rgbClr val="000000"/>
                          </a:solidFill>
                          <a:effectLst/>
                          <a:latin typeface="+mn-lt"/>
                        </a:rPr>
                        <a:t>2,64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04547">
                <a:tc>
                  <a:txBody>
                    <a:bodyPr/>
                    <a:lstStyle/>
                    <a:p>
                      <a:pPr algn="l" fontAlgn="ctr"/>
                      <a:r>
                        <a:rPr lang="ru-RU" sz="1000" b="0" i="0" u="none" strike="noStrike">
                          <a:solidFill>
                            <a:srgbClr val="000000"/>
                          </a:solidFill>
                          <a:effectLst/>
                          <a:latin typeface="+mn-lt"/>
                        </a:rPr>
                        <a:t>Обслужено грузов, тонн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a:solidFill>
                            <a:srgbClr val="000000"/>
                          </a:solidFill>
                          <a:effectLst/>
                          <a:latin typeface="+mn-lt"/>
                        </a:rPr>
                        <a:t>3 306,8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rgbClr val="000000"/>
                          </a:solidFill>
                          <a:effectLst/>
                          <a:latin typeface="+mn-lt"/>
                        </a:rPr>
                        <a:t>3 422,6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04547">
                <a:tc>
                  <a:txBody>
                    <a:bodyPr/>
                    <a:lstStyle/>
                    <a:p>
                      <a:pPr algn="l" fontAlgn="ctr"/>
                      <a:r>
                        <a:rPr lang="ru-RU" sz="1000" b="0" i="0" u="none" strike="noStrike">
                          <a:solidFill>
                            <a:srgbClr val="000000"/>
                          </a:solidFill>
                          <a:effectLst/>
                          <a:latin typeface="+mn-lt"/>
                        </a:rPr>
                        <a:t>Перевозка пассажиров метрополитеном, млн человек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a:solidFill>
                            <a:srgbClr val="000000"/>
                          </a:solidFill>
                          <a:effectLst/>
                          <a:latin typeface="+mn-lt"/>
                        </a:rPr>
                        <a:t>20,3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rgbClr val="000000"/>
                          </a:solidFill>
                          <a:effectLst/>
                          <a:latin typeface="+mn-lt"/>
                        </a:rPr>
                        <a:t>21,4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04547">
                <a:tc>
                  <a:txBody>
                    <a:bodyPr/>
                    <a:lstStyle/>
                    <a:p>
                      <a:pPr algn="l" fontAlgn="ctr"/>
                      <a:r>
                        <a:rPr lang="ru-RU" sz="1000" b="0" i="0" u="none" strike="noStrike">
                          <a:solidFill>
                            <a:srgbClr val="000000"/>
                          </a:solidFill>
                          <a:effectLst/>
                          <a:latin typeface="+mn-lt"/>
                        </a:rPr>
                        <a:t>Перевозка пассажиров автобусами (на маршрутах регулярных перевозок (без заказных автобусов)), млн человек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a:solidFill>
                            <a:srgbClr val="000000"/>
                          </a:solidFill>
                          <a:effectLst/>
                          <a:latin typeface="+mn-lt"/>
                        </a:rPr>
                        <a:t>185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rgbClr val="000000"/>
                          </a:solidFill>
                          <a:effectLst/>
                          <a:latin typeface="+mn-lt"/>
                        </a:rPr>
                        <a:t>157,6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04547">
                <a:tc>
                  <a:txBody>
                    <a:bodyPr/>
                    <a:lstStyle/>
                    <a:p>
                      <a:pPr algn="l" fontAlgn="ctr"/>
                      <a:r>
                        <a:rPr lang="ru-RU" sz="1000" b="0" i="0" u="none" strike="noStrike">
                          <a:solidFill>
                            <a:srgbClr val="000000"/>
                          </a:solidFill>
                          <a:effectLst/>
                          <a:latin typeface="+mn-lt"/>
                        </a:rPr>
                        <a:t>Перевозка пассажиров троллейбусами, млн человек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a:solidFill>
                            <a:srgbClr val="000000"/>
                          </a:solidFill>
                          <a:effectLst/>
                          <a:latin typeface="+mn-lt"/>
                        </a:rPr>
                        <a:t>20,40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rgbClr val="000000"/>
                          </a:solidFill>
                          <a:effectLst/>
                          <a:latin typeface="+mn-lt"/>
                        </a:rPr>
                        <a:t>20,80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04547">
                <a:tc>
                  <a:txBody>
                    <a:bodyPr/>
                    <a:lstStyle/>
                    <a:p>
                      <a:pPr algn="l" fontAlgn="ctr"/>
                      <a:r>
                        <a:rPr lang="ru-RU" sz="1000" b="0" i="0" u="none" strike="noStrike">
                          <a:solidFill>
                            <a:srgbClr val="000000"/>
                          </a:solidFill>
                          <a:effectLst/>
                          <a:latin typeface="+mn-lt"/>
                        </a:rPr>
                        <a:t>Пассажирооборот трамваев, млн пасс. км</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a:solidFill>
                            <a:srgbClr val="000000"/>
                          </a:solidFill>
                          <a:effectLst/>
                          <a:latin typeface="+mn-lt"/>
                        </a:rPr>
                        <a:t>90,1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rgbClr val="000000"/>
                          </a:solidFill>
                          <a:effectLst/>
                          <a:latin typeface="+mn-lt"/>
                        </a:rPr>
                        <a:t>92,7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04547">
                <a:tc>
                  <a:txBody>
                    <a:bodyPr/>
                    <a:lstStyle/>
                    <a:p>
                      <a:pPr algn="l" fontAlgn="ctr"/>
                      <a:r>
                        <a:rPr lang="ru-RU" sz="1000" b="0" i="0" u="none" strike="noStrike">
                          <a:solidFill>
                            <a:srgbClr val="000000"/>
                          </a:solidFill>
                          <a:effectLst/>
                          <a:latin typeface="+mn-lt"/>
                        </a:rPr>
                        <a:t>Пассажирооборот автобусов (на маршрутах регулярных перевозок (без заказных автобусов)), млн пасс. км</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a:solidFill>
                            <a:srgbClr val="000000"/>
                          </a:solidFill>
                          <a:effectLst/>
                          <a:latin typeface="+mn-lt"/>
                        </a:rPr>
                        <a:t>1 089,50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rgbClr val="000000"/>
                          </a:solidFill>
                          <a:effectLst/>
                          <a:latin typeface="+mn-lt"/>
                        </a:rPr>
                        <a:t>928,30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04547">
                <a:tc>
                  <a:txBody>
                    <a:bodyPr/>
                    <a:lstStyle/>
                    <a:p>
                      <a:pPr algn="l" fontAlgn="ctr"/>
                      <a:r>
                        <a:rPr lang="ru-RU" sz="1000" b="0" i="0" u="none" strike="noStrike">
                          <a:solidFill>
                            <a:srgbClr val="000000"/>
                          </a:solidFill>
                          <a:effectLst/>
                          <a:latin typeface="+mn-lt"/>
                        </a:rPr>
                        <a:t>Пассажирооборот троллейбусов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a:solidFill>
                            <a:srgbClr val="000000"/>
                          </a:solidFill>
                          <a:effectLst/>
                          <a:latin typeface="+mn-lt"/>
                        </a:rPr>
                        <a:t>70,4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rgbClr val="000000"/>
                          </a:solidFill>
                          <a:effectLst/>
                          <a:latin typeface="+mn-lt"/>
                        </a:rPr>
                        <a:t>72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04547">
                <a:tc>
                  <a:txBody>
                    <a:bodyPr/>
                    <a:lstStyle/>
                    <a:p>
                      <a:pPr algn="l" fontAlgn="ctr"/>
                      <a:r>
                        <a:rPr lang="ru-RU" sz="1000" b="0" i="0" u="none" strike="noStrike" dirty="0">
                          <a:solidFill>
                            <a:srgbClr val="000000"/>
                          </a:solidFill>
                          <a:effectLst/>
                          <a:latin typeface="+mn-lt"/>
                        </a:rPr>
                        <a:t>Пассажирооборот метрополитена, млн пасс. км</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a:solidFill>
                            <a:srgbClr val="000000"/>
                          </a:solidFill>
                          <a:effectLst/>
                          <a:latin typeface="+mn-lt"/>
                        </a:rPr>
                        <a:t>147,9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rgbClr val="000000"/>
                          </a:solidFill>
                          <a:effectLst/>
                          <a:latin typeface="+mn-lt"/>
                        </a:rPr>
                        <a:t>156,22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04547">
                <a:tc>
                  <a:txBody>
                    <a:bodyPr/>
                    <a:lstStyle/>
                    <a:p>
                      <a:pPr algn="l" fontAlgn="ctr"/>
                      <a:r>
                        <a:rPr lang="ru-RU" sz="1000" b="0" i="0" u="none" strike="noStrike">
                          <a:solidFill>
                            <a:srgbClr val="000000"/>
                          </a:solidFill>
                          <a:effectLst/>
                          <a:latin typeface="+mn-lt"/>
                        </a:rPr>
                        <a:t>Перевозка пассажиров трамваями, млн человек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a:solidFill>
                            <a:srgbClr val="000000"/>
                          </a:solidFill>
                          <a:effectLst/>
                          <a:latin typeface="+mn-lt"/>
                        </a:rPr>
                        <a:t>34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rgbClr val="000000"/>
                          </a:solidFill>
                          <a:effectLst/>
                          <a:latin typeface="+mn-lt"/>
                        </a:rPr>
                        <a:t>35,1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04547">
                <a:tc>
                  <a:txBody>
                    <a:bodyPr/>
                    <a:lstStyle/>
                    <a:p>
                      <a:pPr algn="l" fontAlgn="ctr"/>
                      <a:r>
                        <a:rPr lang="ru-RU" sz="1000" b="0" i="0" u="none" strike="noStrike">
                          <a:solidFill>
                            <a:srgbClr val="000000"/>
                          </a:solidFill>
                          <a:effectLst/>
                          <a:latin typeface="+mn-lt"/>
                        </a:rPr>
                        <a:t>Количество рабочих мест в транспортно-логистической сфере, тыс. человек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a:solidFill>
                            <a:srgbClr val="000000"/>
                          </a:solidFill>
                          <a:effectLst/>
                          <a:latin typeface="+mn-lt"/>
                        </a:rPr>
                        <a:t>86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rgbClr val="000000"/>
                          </a:solidFill>
                          <a:effectLst/>
                          <a:latin typeface="+mn-lt"/>
                        </a:rPr>
                        <a:t>86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04547">
                <a:tc>
                  <a:txBody>
                    <a:bodyPr/>
                    <a:lstStyle/>
                    <a:p>
                      <a:pPr algn="l" fontAlgn="ctr"/>
                      <a:r>
                        <a:rPr lang="ru-RU" sz="1000" b="0" i="0" u="none" strike="noStrike">
                          <a:solidFill>
                            <a:srgbClr val="000000"/>
                          </a:solidFill>
                          <a:effectLst/>
                          <a:latin typeface="+mn-lt"/>
                        </a:rPr>
                        <a:t>Количество логистических центров в Республике Татарстан,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a:solidFill>
                            <a:srgbClr val="000000"/>
                          </a:solidFill>
                          <a:effectLst/>
                          <a:latin typeface="+mn-lt"/>
                        </a:rPr>
                        <a:t>10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rgbClr val="000000"/>
                          </a:solidFill>
                          <a:effectLst/>
                          <a:latin typeface="+mn-lt"/>
                        </a:rPr>
                        <a:t>10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04547">
                <a:tc>
                  <a:txBody>
                    <a:bodyPr/>
                    <a:lstStyle/>
                    <a:p>
                      <a:pPr algn="l" fontAlgn="ctr"/>
                      <a:r>
                        <a:rPr lang="ru-RU" sz="1000" b="0" i="0" u="none" strike="noStrike">
                          <a:solidFill>
                            <a:srgbClr val="000000"/>
                          </a:solidFill>
                          <a:effectLst/>
                          <a:latin typeface="+mn-lt"/>
                        </a:rPr>
                        <a:t>Объем грузоперевозок всеми видами транспорта общего пользования, кроме трубопроводного,</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a:solidFill>
                            <a:srgbClr val="000000"/>
                          </a:solidFill>
                          <a:effectLst/>
                          <a:latin typeface="+mn-lt"/>
                        </a:rPr>
                        <a:t>80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rgbClr val="000000"/>
                          </a:solidFill>
                          <a:effectLst/>
                          <a:latin typeface="+mn-lt"/>
                        </a:rPr>
                        <a:t>80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04547">
                <a:tc>
                  <a:txBody>
                    <a:bodyPr/>
                    <a:lstStyle/>
                    <a:p>
                      <a:pPr algn="l" fontAlgn="ctr"/>
                      <a:r>
                        <a:rPr lang="ru-RU" sz="1000" b="0" i="0" u="none" strike="noStrike">
                          <a:solidFill>
                            <a:srgbClr val="000000"/>
                          </a:solidFill>
                          <a:effectLst/>
                          <a:latin typeface="+mn-lt"/>
                        </a:rPr>
                        <a:t>Доля соответствующих нормативным требованиям автомобильных дорог регионального значения и автомобильных дорог в городских агломерациях с учетом загруженности,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a:solidFill>
                            <a:srgbClr val="000000"/>
                          </a:solidFill>
                          <a:effectLst/>
                          <a:latin typeface="+mn-lt"/>
                        </a:rPr>
                        <a:t>51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rgbClr val="000000"/>
                          </a:solidFill>
                          <a:effectLst/>
                          <a:latin typeface="+mn-lt"/>
                        </a:rPr>
                        <a:t>51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04547">
                <a:tc>
                  <a:txBody>
                    <a:bodyPr/>
                    <a:lstStyle/>
                    <a:p>
                      <a:pPr algn="l" fontAlgn="ctr"/>
                      <a:r>
                        <a:rPr lang="ru-RU" sz="1000" b="0" i="0" u="none" strike="noStrike">
                          <a:solidFill>
                            <a:srgbClr val="000000"/>
                          </a:solidFill>
                          <a:effectLst/>
                          <a:latin typeface="+mn-lt"/>
                        </a:rPr>
                        <a:t>Удельный вес населенных пунктов, имеющих дороги с твердым покрытием до сети путей сообщения общего пользования,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a:solidFill>
                            <a:srgbClr val="000000"/>
                          </a:solidFill>
                          <a:effectLst/>
                          <a:latin typeface="+mn-lt"/>
                        </a:rPr>
                        <a:t>83,1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rgbClr val="000000"/>
                          </a:solidFill>
                          <a:effectLst/>
                          <a:latin typeface="+mn-lt"/>
                        </a:rPr>
                        <a:t>83,1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04547">
                <a:tc>
                  <a:txBody>
                    <a:bodyPr/>
                    <a:lstStyle/>
                    <a:p>
                      <a:pPr algn="l" fontAlgn="ctr"/>
                      <a:r>
                        <a:rPr lang="ru-RU" sz="1000" b="0" i="0" u="none" strike="noStrike">
                          <a:solidFill>
                            <a:srgbClr val="000000"/>
                          </a:solidFill>
                          <a:effectLst/>
                          <a:latin typeface="+mn-lt"/>
                        </a:rPr>
                        <a:t>Доля автомобильных дорог регионального значения, соответствующих нормативным требованиям,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a:solidFill>
                            <a:srgbClr val="000000"/>
                          </a:solidFill>
                          <a:effectLst/>
                          <a:latin typeface="+mn-lt"/>
                        </a:rPr>
                        <a:t>47,5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rgbClr val="000000"/>
                          </a:solidFill>
                          <a:effectLst/>
                          <a:latin typeface="+mn-lt"/>
                        </a:rPr>
                        <a:t>47,5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04547">
                <a:tc>
                  <a:txBody>
                    <a:bodyPr/>
                    <a:lstStyle/>
                    <a:p>
                      <a:pPr algn="l" fontAlgn="ctr"/>
                      <a:r>
                        <a:rPr lang="ru-RU" sz="1000" b="0" i="0" u="none" strike="noStrike">
                          <a:solidFill>
                            <a:srgbClr val="000000"/>
                          </a:solidFill>
                          <a:effectLst/>
                          <a:latin typeface="+mn-lt"/>
                        </a:rPr>
                        <a:t>Доля объектов транспортной инфраструктуры, прошедших категорирование и оценку уязвимости, от общего количества объектов транспортной инфраструктуры, подлежащих категорированию и оценке уязвимости в соответствии с приказом Министерства транспорта Российской Федерации от 23 июля 2014 года N 196,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a:solidFill>
                            <a:srgbClr val="000000"/>
                          </a:solidFill>
                          <a:effectLst/>
                          <a:latin typeface="+mn-lt"/>
                        </a:rPr>
                        <a:t>98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rgbClr val="000000"/>
                          </a:solidFill>
                          <a:effectLst/>
                          <a:latin typeface="+mn-lt"/>
                        </a:rPr>
                        <a:t>98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04547">
                <a:tc>
                  <a:txBody>
                    <a:bodyPr/>
                    <a:lstStyle/>
                    <a:p>
                      <a:pPr algn="l" fontAlgn="ctr"/>
                      <a:r>
                        <a:rPr lang="ru-RU" sz="1000" b="0" i="0" u="none" strike="noStrike">
                          <a:solidFill>
                            <a:srgbClr val="000000"/>
                          </a:solidFill>
                          <a:effectLst/>
                          <a:latin typeface="+mn-lt"/>
                        </a:rPr>
                        <a:t>Выполнение государственного задания на управление (дорожным хозяйством),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a:solidFill>
                            <a:srgbClr val="000000"/>
                          </a:solidFill>
                          <a:effectLst/>
                          <a:latin typeface="+mn-lt"/>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rgbClr val="000000"/>
                          </a:solidFill>
                          <a:effectLst/>
                          <a:latin typeface="+mn-lt"/>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8" name="Скругленный прямоугольник 7"/>
          <p:cNvSpPr/>
          <p:nvPr/>
        </p:nvSpPr>
        <p:spPr>
          <a:xfrm>
            <a:off x="615056" y="57075"/>
            <a:ext cx="7943850" cy="445300"/>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ts val="1200"/>
              </a:lnSpc>
            </a:pPr>
            <a:r>
              <a:rPr lang="ru-RU" sz="1400" b="1" dirty="0" smtClean="0"/>
              <a:t>12. Государственная программа</a:t>
            </a:r>
            <a:r>
              <a:rPr lang="ru-RU" sz="1400" b="1" dirty="0"/>
              <a:t/>
            </a:r>
            <a:br>
              <a:rPr lang="ru-RU" sz="1400" b="1" dirty="0"/>
            </a:br>
            <a:r>
              <a:rPr lang="ru-RU" sz="1400" b="1" dirty="0" smtClean="0"/>
              <a:t>«Развитие транспортной системы Республики Татарстан </a:t>
            </a:r>
            <a:r>
              <a:rPr lang="ru-RU" sz="1400" b="1" dirty="0"/>
              <a:t>на </a:t>
            </a:r>
            <a:r>
              <a:rPr lang="ru-RU" sz="1400" b="1" dirty="0" smtClean="0"/>
              <a:t>2014 </a:t>
            </a:r>
            <a:r>
              <a:rPr lang="ru-RU" altLang="ru-RU" sz="1400" b="1" dirty="0">
                <a:solidFill>
                  <a:schemeClr val="tx1"/>
                </a:solidFill>
                <a:ea typeface="Calibri" panose="020F0502020204030204" pitchFamily="34" charset="0"/>
                <a:cs typeface="Times New Roman" panose="02020603050405020304" pitchFamily="18" charset="0"/>
              </a:rPr>
              <a:t>–</a:t>
            </a:r>
            <a:r>
              <a:rPr lang="ru-RU" sz="1400" b="1" dirty="0" smtClean="0"/>
              <a:t> </a:t>
            </a:r>
            <a:r>
              <a:rPr lang="ru-RU" sz="1400" b="1" dirty="0" smtClean="0">
                <a:solidFill>
                  <a:schemeClr val="tx1"/>
                </a:solidFill>
              </a:rPr>
              <a:t>2024 </a:t>
            </a:r>
            <a:r>
              <a:rPr lang="ru-RU" sz="1400" b="1" dirty="0" smtClean="0"/>
              <a:t>годы»</a:t>
            </a:r>
            <a:endParaRPr lang="ru-RU" sz="1400" b="1" dirty="0"/>
          </a:p>
        </p:txBody>
      </p:sp>
    </p:spTree>
    <p:extLst>
      <p:ext uri="{BB962C8B-B14F-4D97-AF65-F5344CB8AC3E}">
        <p14:creationId xmlns:p14="http://schemas.microsoft.com/office/powerpoint/2010/main" val="277322274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2303133650"/>
              </p:ext>
            </p:extLst>
          </p:nvPr>
        </p:nvGraphicFramePr>
        <p:xfrm>
          <a:off x="593199" y="920483"/>
          <a:ext cx="8366384" cy="3272726"/>
        </p:xfrm>
        <a:graphic>
          <a:graphicData uri="http://schemas.openxmlformats.org/drawingml/2006/table">
            <a:tbl>
              <a:tblPr>
                <a:tableStyleId>{616DA210-FB5B-4158-B5E0-FEB733F419BA}</a:tableStyleId>
              </a:tblPr>
              <a:tblGrid>
                <a:gridCol w="6489324"/>
                <a:gridCol w="961114"/>
                <a:gridCol w="915946"/>
              </a:tblGrid>
              <a:tr h="268200">
                <a:tc>
                  <a:txBody>
                    <a:bodyPr/>
                    <a:lstStyle/>
                    <a:p>
                      <a:pPr algn="ctr" fontAlgn="ctr"/>
                      <a:r>
                        <a:rPr lang="ru-RU" sz="1000" b="1" i="0" u="none" strike="noStrike" dirty="0" smtClean="0">
                          <a:solidFill>
                            <a:srgbClr val="000000"/>
                          </a:solidFill>
                          <a:effectLst/>
                          <a:latin typeface="+mn-lt"/>
                        </a:rPr>
                        <a:t>Целевые показатели реализации государственной программы</a:t>
                      </a:r>
                      <a:endParaRPr lang="ru-RU" sz="1000" b="1" i="0" u="none" strike="noStrike" dirty="0">
                        <a:solidFill>
                          <a:srgbClr val="000000"/>
                        </a:solidFill>
                        <a:effectLst/>
                        <a:latin typeface="+mn-lt"/>
                      </a:endParaRPr>
                    </a:p>
                  </a:txBody>
                  <a:tcPr marL="5651" marR="5651" marT="565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latin typeface="+mn-lt"/>
                        </a:rPr>
                        <a:t>2020 год </a:t>
                      </a:r>
                    </a:p>
                    <a:p>
                      <a:pPr algn="ctr" fontAlgn="ctr"/>
                      <a:r>
                        <a:rPr lang="ru-RU" sz="1000" b="1" u="none" strike="noStrike" dirty="0" smtClean="0">
                          <a:solidFill>
                            <a:schemeClr val="tx1"/>
                          </a:solidFill>
                          <a:effectLst/>
                          <a:latin typeface="+mn-lt"/>
                        </a:rPr>
                        <a:t>(</a:t>
                      </a:r>
                      <a:r>
                        <a:rPr lang="ru-RU" sz="1000" b="1" u="none" strike="noStrike" dirty="0">
                          <a:solidFill>
                            <a:schemeClr val="tx1"/>
                          </a:solidFill>
                          <a:effectLst/>
                          <a:latin typeface="+mn-lt"/>
                        </a:rPr>
                        <a:t>план)</a:t>
                      </a:r>
                      <a:endParaRPr lang="ru-RU" sz="1000" b="1" i="0" u="none" strike="noStrike" dirty="0">
                        <a:solidFill>
                          <a:schemeClr val="tx1"/>
                        </a:solidFill>
                        <a:effectLst/>
                        <a:latin typeface="+mn-lt"/>
                      </a:endParaRPr>
                    </a:p>
                  </a:txBody>
                  <a:tcPr marL="5651" marR="5651" marT="565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latin typeface="+mn-lt"/>
                        </a:rPr>
                        <a:t>2020 </a:t>
                      </a:r>
                      <a:r>
                        <a:rPr lang="ru-RU" sz="1000" b="1" u="none" strike="noStrike" dirty="0">
                          <a:solidFill>
                            <a:schemeClr val="tx1"/>
                          </a:solidFill>
                          <a:effectLst/>
                          <a:latin typeface="+mn-lt"/>
                        </a:rPr>
                        <a:t>год (факт)</a:t>
                      </a:r>
                      <a:endParaRPr lang="ru-RU" sz="1000" b="1" i="0" u="none" strike="noStrike" dirty="0">
                        <a:solidFill>
                          <a:schemeClr val="tx1"/>
                        </a:solidFill>
                        <a:effectLst/>
                        <a:latin typeface="+mn-lt"/>
                      </a:endParaRPr>
                    </a:p>
                  </a:txBody>
                  <a:tcPr marL="5651" marR="5651" marT="565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04547">
                <a:tc>
                  <a:txBody>
                    <a:bodyPr/>
                    <a:lstStyle/>
                    <a:p>
                      <a:pPr algn="l" fontAlgn="ctr"/>
                      <a:r>
                        <a:rPr lang="ru-RU" sz="1000" b="0" i="0" u="none" strike="noStrike" dirty="0">
                          <a:solidFill>
                            <a:srgbClr val="000000"/>
                          </a:solidFill>
                          <a:effectLst/>
                          <a:latin typeface="+mn-lt"/>
                        </a:rPr>
                        <a:t>Выполнение государственного задания на управление (транспортом),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rgbClr val="000000"/>
                          </a:solidFill>
                          <a:effectLst/>
                          <a:latin typeface="+mn-lt"/>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a:solidFill>
                            <a:srgbClr val="000000"/>
                          </a:solidFill>
                          <a:effectLst/>
                          <a:latin typeface="+mn-lt"/>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04547">
                <a:tc>
                  <a:txBody>
                    <a:bodyPr/>
                    <a:lstStyle/>
                    <a:p>
                      <a:pPr algn="l" fontAlgn="ctr"/>
                      <a:r>
                        <a:rPr lang="ru-RU" sz="1000" b="0" i="0" u="none" strike="noStrike" dirty="0">
                          <a:solidFill>
                            <a:srgbClr val="000000"/>
                          </a:solidFill>
                          <a:effectLst/>
                          <a:latin typeface="+mn-lt"/>
                        </a:rPr>
                        <a:t>Доля выполненных Министерством транспорта и дорожного хозяйства Республики Татарстан в установленные контрольные сроки поручений вышестоящих организаций в общем объеме поручений, для которых установлен срок исполнения,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rgbClr val="000000"/>
                          </a:solidFill>
                          <a:effectLst/>
                          <a:latin typeface="+mn-lt"/>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rgbClr val="000000"/>
                          </a:solidFill>
                          <a:effectLst/>
                          <a:latin typeface="+mn-lt"/>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04547">
                <a:tc>
                  <a:txBody>
                    <a:bodyPr/>
                    <a:lstStyle/>
                    <a:p>
                      <a:pPr algn="l" fontAlgn="ctr"/>
                      <a:r>
                        <a:rPr lang="ru-RU" sz="1000" b="0" i="0" u="none" strike="noStrike" dirty="0">
                          <a:solidFill>
                            <a:srgbClr val="000000"/>
                          </a:solidFill>
                          <a:effectLst/>
                          <a:latin typeface="+mn-lt"/>
                        </a:rPr>
                        <a:t>Доля выполненных Министерством транспорта и дорожного хозяйства Республики Татарстан персонифицированных поручений в общем количестве персонифицированных поручений, данных в нормативных правовых актах Республики Татарстан,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a:solidFill>
                            <a:srgbClr val="000000"/>
                          </a:solidFill>
                          <a:effectLst/>
                          <a:latin typeface="+mn-lt"/>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rgbClr val="000000"/>
                          </a:solidFill>
                          <a:effectLst/>
                          <a:latin typeface="+mn-lt"/>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1786">
                <a:tc>
                  <a:txBody>
                    <a:bodyPr/>
                    <a:lstStyle/>
                    <a:p>
                      <a:pPr algn="l" fontAlgn="ctr"/>
                      <a:r>
                        <a:rPr lang="ru-RU" sz="1000" b="0" i="0" u="none" strike="noStrike" dirty="0">
                          <a:solidFill>
                            <a:srgbClr val="000000"/>
                          </a:solidFill>
                          <a:effectLst/>
                          <a:latin typeface="+mn-lt"/>
                        </a:rPr>
                        <a:t>Темп роста (снижения) производительности труда на крупных и средних предприятиях дорожно-транспортного комплекса к предыдущему году,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a:solidFill>
                            <a:srgbClr val="000000"/>
                          </a:solidFill>
                          <a:effectLst/>
                          <a:latin typeface="+mn-lt"/>
                        </a:rPr>
                        <a:t>80,5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rgbClr val="000000"/>
                          </a:solidFill>
                          <a:effectLst/>
                          <a:latin typeface="+mn-lt"/>
                        </a:rPr>
                        <a:t>80,5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0500">
                <a:tc>
                  <a:txBody>
                    <a:bodyPr/>
                    <a:lstStyle/>
                    <a:p>
                      <a:pPr algn="l" fontAlgn="ctr"/>
                      <a:r>
                        <a:rPr lang="ru-RU" sz="1000" b="0" i="0" u="none" strike="noStrike" dirty="0">
                          <a:solidFill>
                            <a:srgbClr val="000000"/>
                          </a:solidFill>
                          <a:effectLst/>
                          <a:latin typeface="+mn-lt"/>
                        </a:rPr>
                        <a:t>Темп роста (снижения) количества высокопроизводительных рабочих мест на крупных и средних предприятиях дорожно-транспортного комплекса к предыдущему году,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a:solidFill>
                            <a:srgbClr val="000000"/>
                          </a:solidFill>
                          <a:effectLst/>
                          <a:latin typeface="+mn-lt"/>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rgbClr val="000000"/>
                          </a:solidFill>
                          <a:effectLst/>
                          <a:latin typeface="+mn-lt"/>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04547">
                <a:tc>
                  <a:txBody>
                    <a:bodyPr/>
                    <a:lstStyle/>
                    <a:p>
                      <a:pPr algn="l" fontAlgn="ctr"/>
                      <a:r>
                        <a:rPr lang="ru-RU" sz="1000" b="0" i="0" u="none" strike="noStrike" dirty="0">
                          <a:solidFill>
                            <a:srgbClr val="000000"/>
                          </a:solidFill>
                          <a:effectLst/>
                          <a:latin typeface="+mn-lt"/>
                        </a:rPr>
                        <a:t>Количество транспортных средств, использующих природный газ, газовые смеси, сжиженный углеводородный газ в качестве моторного топлива, регулирование тарифов на услуги по перевозке на которых осуществляется Республикой Татарстан,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a:solidFill>
                            <a:srgbClr val="000000"/>
                          </a:solidFill>
                          <a:effectLst/>
                          <a:latin typeface="+mn-lt"/>
                        </a:rPr>
                        <a:t>870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rgbClr val="000000"/>
                          </a:solidFill>
                          <a:effectLst/>
                          <a:latin typeface="+mn-lt"/>
                        </a:rPr>
                        <a:t>870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04547">
                <a:tc>
                  <a:txBody>
                    <a:bodyPr/>
                    <a:lstStyle/>
                    <a:p>
                      <a:pPr algn="l" fontAlgn="ctr"/>
                      <a:r>
                        <a:rPr lang="ru-RU" sz="1000" b="0" i="0" u="none" strike="noStrike">
                          <a:solidFill>
                            <a:srgbClr val="000000"/>
                          </a:solidFill>
                          <a:effectLst/>
                          <a:latin typeface="+mn-lt"/>
                        </a:rPr>
                        <a:t>Количество транспортных средств, относящихся к общественному транспорту, в отношении которых проведены мероприятия по энергосбережению и повышению энергетической эффективности, в том числе по замещению бензина и дизельного топлива, используемых транспортными средствами в качестве моторного топлива, природным газом, газовыми смесями, сжиженным углеводородным газом, используемых в качестве моторного топлива, и электрической энергией,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rgbClr val="000000"/>
                          </a:solidFill>
                          <a:effectLst/>
                          <a:latin typeface="+mn-lt"/>
                        </a:rPr>
                        <a:t>300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rgbClr val="000000"/>
                          </a:solidFill>
                          <a:effectLst/>
                          <a:latin typeface="+mn-lt"/>
                        </a:rPr>
                        <a:t>300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2" name="Прямоугольник 1"/>
          <p:cNvSpPr/>
          <p:nvPr/>
        </p:nvSpPr>
        <p:spPr>
          <a:xfrm>
            <a:off x="672352" y="6039816"/>
            <a:ext cx="8287231" cy="246221"/>
          </a:xfrm>
          <a:prstGeom prst="rect">
            <a:avLst/>
          </a:prstGeom>
        </p:spPr>
        <p:txBody>
          <a:bodyPr wrap="square">
            <a:spAutoFit/>
          </a:bodyPr>
          <a:lstStyle/>
          <a:p>
            <a:pPr fontAlgn="ctr"/>
            <a:r>
              <a:rPr lang="ru-RU" sz="1000" b="1" i="1" dirty="0">
                <a:solidFill>
                  <a:schemeClr val="accent1"/>
                </a:solidFill>
              </a:rPr>
              <a:t>Ответственный исполнитель ГП: Министерство транспорта и дорожного хозяйства Республики </a:t>
            </a:r>
            <a:r>
              <a:rPr lang="ru-RU" sz="1000" b="1" i="1" dirty="0" smtClean="0">
                <a:solidFill>
                  <a:schemeClr val="accent1"/>
                </a:solidFill>
              </a:rPr>
              <a:t>Татарстан</a:t>
            </a:r>
            <a:endParaRPr lang="ru-RU" sz="1000" b="1" i="1" dirty="0">
              <a:solidFill>
                <a:schemeClr val="accent1"/>
              </a:solidFill>
            </a:endParaRPr>
          </a:p>
        </p:txBody>
      </p:sp>
      <p:sp>
        <p:nvSpPr>
          <p:cNvPr id="3" name="Прямоугольник 2"/>
          <p:cNvSpPr/>
          <p:nvPr/>
        </p:nvSpPr>
        <p:spPr>
          <a:xfrm>
            <a:off x="615056" y="6301426"/>
            <a:ext cx="8344527" cy="400110"/>
          </a:xfrm>
          <a:prstGeom prst="rect">
            <a:avLst/>
          </a:prstGeom>
        </p:spPr>
        <p:txBody>
          <a:bodyPr wrap="square">
            <a:spAutoFit/>
          </a:bodyPr>
          <a:lstStyle/>
          <a:p>
            <a:pPr fontAlgn="ctr"/>
            <a:r>
              <a:rPr lang="ru-RU" sz="1000" b="1" i="1" dirty="0">
                <a:solidFill>
                  <a:schemeClr val="accent6"/>
                </a:solidFill>
              </a:rPr>
              <a:t>Официальный сайт, на котором размещена государственная программа и отчеты о ходе ее реализации, находится по </a:t>
            </a:r>
            <a:r>
              <a:rPr lang="ru-RU" sz="1000" b="1" i="1" dirty="0" smtClean="0">
                <a:solidFill>
                  <a:schemeClr val="accent6"/>
                </a:solidFill>
              </a:rPr>
              <a:t>адресу: http</a:t>
            </a:r>
            <a:r>
              <a:rPr lang="ru-RU" sz="1000" b="1" i="1" dirty="0">
                <a:solidFill>
                  <a:schemeClr val="accent6"/>
                </a:solidFill>
              </a:rPr>
              <a:t>://mindortrans.tatarstan.ru</a:t>
            </a:r>
            <a:endParaRPr lang="ru-RU" sz="1000" b="1" i="1" dirty="0">
              <a:solidFill>
                <a:schemeClr val="accent6"/>
              </a:solidFill>
              <a:latin typeface="Times New Roman" panose="02020603050405020304" pitchFamily="18" charset="0"/>
            </a:endParaRPr>
          </a:p>
        </p:txBody>
      </p:sp>
      <p:sp>
        <p:nvSpPr>
          <p:cNvPr id="9" name="Скругленный прямоугольник 8"/>
          <p:cNvSpPr/>
          <p:nvPr/>
        </p:nvSpPr>
        <p:spPr>
          <a:xfrm>
            <a:off x="672352" y="225799"/>
            <a:ext cx="7943850" cy="527804"/>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eaLnBrk="0" fontAlgn="base" hangingPunct="0">
              <a:lnSpc>
                <a:spcPts val="1500"/>
              </a:lnSpc>
              <a:spcBef>
                <a:spcPct val="0"/>
              </a:spcBef>
              <a:spcAft>
                <a:spcPct val="0"/>
              </a:spcAft>
            </a:pPr>
            <a:r>
              <a:rPr lang="ru-RU" altLang="ru-RU" sz="1400" b="1" dirty="0" smtClean="0">
                <a:solidFill>
                  <a:schemeClr val="tx1"/>
                </a:solidFill>
                <a:ea typeface="Calibri" panose="020F0502020204030204" pitchFamily="34" charset="0"/>
                <a:cs typeface="Times New Roman" panose="02020603050405020304" pitchFamily="18" charset="0"/>
              </a:rPr>
              <a:t>12. </a:t>
            </a:r>
            <a:r>
              <a:rPr lang="ru-RU" sz="1400" b="1" dirty="0"/>
              <a:t>Государственная программа </a:t>
            </a:r>
            <a:r>
              <a:rPr lang="ru-RU" sz="1400" b="1" dirty="0" smtClean="0"/>
              <a:t>«</a:t>
            </a:r>
            <a:r>
              <a:rPr lang="ru-RU" sz="1400" b="1" dirty="0"/>
              <a:t>Развитие транспортной системы Республики </a:t>
            </a:r>
            <a:r>
              <a:rPr lang="ru-RU" sz="1400" b="1" dirty="0" smtClean="0"/>
              <a:t>Татарстан </a:t>
            </a:r>
            <a:r>
              <a:rPr lang="ru-RU" sz="1400" b="1" dirty="0"/>
              <a:t>на 2014 </a:t>
            </a:r>
            <a:r>
              <a:rPr lang="ru-RU" altLang="ru-RU" sz="1400" b="1" dirty="0">
                <a:solidFill>
                  <a:schemeClr val="tx1"/>
                </a:solidFill>
                <a:ea typeface="Calibri" panose="020F0502020204030204" pitchFamily="34" charset="0"/>
                <a:cs typeface="Times New Roman" panose="02020603050405020304" pitchFamily="18" charset="0"/>
              </a:rPr>
              <a:t>–</a:t>
            </a:r>
            <a:r>
              <a:rPr lang="ru-RU" sz="1400" b="1" dirty="0"/>
              <a:t> </a:t>
            </a:r>
            <a:r>
              <a:rPr lang="ru-RU" sz="1400" b="1" dirty="0">
                <a:solidFill>
                  <a:schemeClr val="tx1"/>
                </a:solidFill>
              </a:rPr>
              <a:t>2024 </a:t>
            </a:r>
            <a:r>
              <a:rPr lang="ru-RU" sz="1400" b="1" dirty="0" smtClean="0"/>
              <a:t>годы» </a:t>
            </a:r>
            <a:r>
              <a:rPr lang="ru-RU" altLang="ru-RU" sz="1400" b="1" dirty="0" smtClean="0">
                <a:ea typeface="Calibri" panose="020F0502020204030204" pitchFamily="34" charset="0"/>
                <a:cs typeface="Times New Roman" panose="02020603050405020304" pitchFamily="18" charset="0"/>
              </a:rPr>
              <a:t>(продолжение)</a:t>
            </a:r>
            <a:endParaRPr lang="ru-RU" altLang="ru-RU" sz="1400" b="1" u="sng"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303125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544458166"/>
              </p:ext>
            </p:extLst>
          </p:nvPr>
        </p:nvGraphicFramePr>
        <p:xfrm>
          <a:off x="567656" y="2052178"/>
          <a:ext cx="8220076" cy="503753"/>
        </p:xfrm>
        <a:graphic>
          <a:graphicData uri="http://schemas.openxmlformats.org/drawingml/2006/table">
            <a:tbl>
              <a:tblPr firstRow="1" firstCol="1" bandRow="1">
                <a:tableStyleId>{5940675A-B579-460E-94D1-54222C63F5DA}</a:tableStyleId>
              </a:tblPr>
              <a:tblGrid>
                <a:gridCol w="5857878"/>
                <a:gridCol w="1276350"/>
                <a:gridCol w="1085848"/>
              </a:tblGrid>
              <a:tr h="343733">
                <a:tc rowSpan="2">
                  <a:txBody>
                    <a:bodyPr/>
                    <a:lstStyle/>
                    <a:p>
                      <a:pPr algn="ctr">
                        <a:lnSpc>
                          <a:spcPct val="107000"/>
                        </a:lnSpc>
                        <a:spcAft>
                          <a:spcPts val="0"/>
                        </a:spcAft>
                      </a:pPr>
                      <a:r>
                        <a:rPr lang="ru-RU" sz="1000" b="1" dirty="0" smtClean="0">
                          <a:effectLst/>
                        </a:rPr>
                        <a:t>Объем финансирования государственной программы (</a:t>
                      </a:r>
                      <a:r>
                        <a:rPr lang="ru-RU" sz="1000" b="1" dirty="0" err="1" smtClean="0">
                          <a:effectLst/>
                        </a:rPr>
                        <a:t>тыс.рублей</a:t>
                      </a:r>
                      <a:r>
                        <a:rPr lang="ru-RU" sz="1000" b="1" dirty="0" smtClean="0">
                          <a:effectLst/>
                        </a:rPr>
                        <a:t>)</a:t>
                      </a:r>
                      <a:endParaRPr lang="ru-RU"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1000" b="1" dirty="0" smtClean="0">
                          <a:solidFill>
                            <a:schemeClr val="tx1"/>
                          </a:solidFill>
                          <a:effectLst/>
                        </a:rPr>
                        <a:t>2020 </a:t>
                      </a:r>
                      <a:r>
                        <a:rPr lang="ru-RU" sz="1000" b="1" dirty="0">
                          <a:solidFill>
                            <a:schemeClr val="tx1"/>
                          </a:solidFill>
                          <a:effectLst/>
                        </a:rPr>
                        <a:t>год </a:t>
                      </a:r>
                    </a:p>
                    <a:p>
                      <a:pPr algn="ctr">
                        <a:lnSpc>
                          <a:spcPct val="107000"/>
                        </a:lnSpc>
                        <a:spcAft>
                          <a:spcPts val="0"/>
                        </a:spcAft>
                      </a:pPr>
                      <a:r>
                        <a:rPr lang="ru-RU" sz="1000" b="1" dirty="0">
                          <a:solidFill>
                            <a:schemeClr val="tx1"/>
                          </a:solidFill>
                          <a:effectLst/>
                        </a:rPr>
                        <a:t>(план)</a:t>
                      </a:r>
                      <a:endParaRPr lang="ru-RU"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1000" b="1" dirty="0" smtClean="0">
                          <a:solidFill>
                            <a:schemeClr val="tx1"/>
                          </a:solidFill>
                          <a:effectLst/>
                        </a:rPr>
                        <a:t>2020 </a:t>
                      </a:r>
                      <a:r>
                        <a:rPr lang="ru-RU" sz="1000" b="1" dirty="0">
                          <a:solidFill>
                            <a:schemeClr val="tx1"/>
                          </a:solidFill>
                          <a:effectLst/>
                        </a:rPr>
                        <a:t>год </a:t>
                      </a:r>
                    </a:p>
                    <a:p>
                      <a:pPr algn="ctr">
                        <a:lnSpc>
                          <a:spcPct val="107000"/>
                        </a:lnSpc>
                        <a:spcAft>
                          <a:spcPts val="0"/>
                        </a:spcAft>
                      </a:pPr>
                      <a:r>
                        <a:rPr lang="ru-RU" sz="1000" b="1" dirty="0">
                          <a:solidFill>
                            <a:schemeClr val="tx1"/>
                          </a:solidFill>
                          <a:effectLst/>
                        </a:rPr>
                        <a:t>(факт)</a:t>
                      </a:r>
                      <a:endParaRPr lang="ru-RU"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16226">
                <a:tc vMerge="1">
                  <a:txBody>
                    <a:bodyPr/>
                    <a:lstStyle/>
                    <a:p>
                      <a:endParaRPr lang="ru-RU"/>
                    </a:p>
                  </a:txBody>
                  <a:tcPr/>
                </a:tc>
                <a:tc>
                  <a:txBody>
                    <a:bodyPr/>
                    <a:lstStyle/>
                    <a:p>
                      <a:pPr algn="ctr" fontAlgn="ctr"/>
                      <a:r>
                        <a:rPr lang="ru-RU" sz="1000" b="1" i="0" u="none" strike="noStrike" dirty="0" smtClean="0">
                          <a:solidFill>
                            <a:schemeClr val="tx1"/>
                          </a:solidFill>
                          <a:effectLst/>
                          <a:latin typeface="+mn-lt"/>
                        </a:rPr>
                        <a:t>17 804 816,8</a:t>
                      </a:r>
                      <a:endParaRPr lang="ru-RU" sz="1000" b="1"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1" i="0" u="none" strike="noStrike" dirty="0" smtClean="0">
                          <a:solidFill>
                            <a:schemeClr val="tx1"/>
                          </a:solidFill>
                          <a:effectLst/>
                          <a:latin typeface="+mn-lt"/>
                        </a:rPr>
                        <a:t>18 148 890,3</a:t>
                      </a:r>
                      <a:endParaRPr lang="ru-RU" sz="1000" b="1"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6" name="Rectangle 1"/>
          <p:cNvSpPr>
            <a:spLocks noChangeArrowheads="1"/>
          </p:cNvSpPr>
          <p:nvPr/>
        </p:nvSpPr>
        <p:spPr bwMode="auto">
          <a:xfrm>
            <a:off x="567656" y="790377"/>
            <a:ext cx="846956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lgn="just"/>
            <a:r>
              <a:rPr kumimoji="0" lang="ru-RU" altLang="ru-RU" sz="1200" b="1"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Цели:</a:t>
            </a:r>
            <a:r>
              <a:rPr lang="ru-RU" altLang="ru-RU" sz="1200" b="1" dirty="0" smtClean="0">
                <a:latin typeface="Calibri" panose="020F0502020204030204" pitchFamily="34" charset="0"/>
                <a:ea typeface="Calibri" panose="020F0502020204030204" pitchFamily="34" charset="0"/>
                <a:cs typeface="Times New Roman" panose="02020603050405020304" pitchFamily="18" charset="0"/>
              </a:rPr>
              <a:t> </a:t>
            </a:r>
            <a:r>
              <a:rPr lang="ru-RU" altLang="ru-RU" sz="1200" dirty="0" smtClean="0">
                <a:latin typeface="+mn-lt"/>
                <a:ea typeface="Calibri" panose="020F0502020204030204" pitchFamily="34" charset="0"/>
                <a:cs typeface="Times New Roman" panose="02020603050405020304" pitchFamily="18" charset="0"/>
              </a:rPr>
              <a:t>повышение </a:t>
            </a:r>
            <a:r>
              <a:rPr lang="ru-RU" altLang="ru-RU" sz="1200" dirty="0">
                <a:latin typeface="+mn-lt"/>
                <a:ea typeface="Calibri" panose="020F0502020204030204" pitchFamily="34" charset="0"/>
                <a:cs typeface="Times New Roman" panose="02020603050405020304" pitchFamily="18" charset="0"/>
              </a:rPr>
              <a:t>конкурентоспособности сельскохозяйственной продукции на внутреннем и внешнем рынках на основе инновационного развития агропромышленного комплекса Республики Татарстан</a:t>
            </a:r>
            <a:r>
              <a:rPr lang="ru-RU" altLang="ru-RU" sz="1200" dirty="0" smtClean="0">
                <a:latin typeface="+mn-lt"/>
                <a:ea typeface="Calibri" panose="020F0502020204030204" pitchFamily="34" charset="0"/>
                <a:cs typeface="Times New Roman" panose="02020603050405020304" pitchFamily="18" charset="0"/>
              </a:rPr>
              <a:t>;</a:t>
            </a:r>
          </a:p>
          <a:p>
            <a:pPr lvl="0" indent="0" algn="just"/>
            <a:r>
              <a:rPr lang="ru-RU" altLang="ru-RU" sz="1200" dirty="0" smtClean="0">
                <a:latin typeface="+mn-lt"/>
                <a:ea typeface="Calibri" panose="020F0502020204030204" pitchFamily="34" charset="0"/>
                <a:cs typeface="Times New Roman" panose="02020603050405020304" pitchFamily="18" charset="0"/>
              </a:rPr>
              <a:t>повышение </a:t>
            </a:r>
            <a:r>
              <a:rPr lang="ru-RU" altLang="ru-RU" sz="1200" dirty="0">
                <a:latin typeface="+mn-lt"/>
                <a:ea typeface="Calibri" panose="020F0502020204030204" pitchFamily="34" charset="0"/>
                <a:cs typeface="Times New Roman" panose="02020603050405020304" pitchFamily="18" charset="0"/>
              </a:rPr>
              <a:t>финансовой устойчивости товаропроизводителей агропромышленного комплекса;</a:t>
            </a:r>
          </a:p>
          <a:p>
            <a:pPr lvl="0" indent="0" algn="just"/>
            <a:r>
              <a:rPr lang="ru-RU" altLang="ru-RU" sz="1200" dirty="0" smtClean="0">
                <a:latin typeface="+mn-lt"/>
                <a:ea typeface="Calibri" panose="020F0502020204030204" pitchFamily="34" charset="0"/>
                <a:cs typeface="Times New Roman" panose="02020603050405020304" pitchFamily="18" charset="0"/>
              </a:rPr>
              <a:t>воспроизводство </a:t>
            </a:r>
            <a:r>
              <a:rPr lang="ru-RU" altLang="ru-RU" sz="1200" dirty="0">
                <a:latin typeface="+mn-lt"/>
                <a:ea typeface="Calibri" panose="020F0502020204030204" pitchFamily="34" charset="0"/>
                <a:cs typeface="Times New Roman" panose="02020603050405020304" pitchFamily="18" charset="0"/>
              </a:rPr>
              <a:t>и повышение эффективности использования в сельском хозяйстве земельных и других ресурсов, а также </a:t>
            </a:r>
            <a:r>
              <a:rPr lang="ru-RU" altLang="ru-RU" sz="1200" dirty="0" err="1">
                <a:latin typeface="+mn-lt"/>
                <a:ea typeface="Calibri" panose="020F0502020204030204" pitchFamily="34" charset="0"/>
                <a:cs typeface="Times New Roman" panose="02020603050405020304" pitchFamily="18" charset="0"/>
              </a:rPr>
              <a:t>экологизация</a:t>
            </a:r>
            <a:r>
              <a:rPr lang="ru-RU" altLang="ru-RU" sz="1200" dirty="0">
                <a:latin typeface="+mn-lt"/>
                <a:ea typeface="Calibri" panose="020F0502020204030204" pitchFamily="34" charset="0"/>
                <a:cs typeface="Times New Roman" panose="02020603050405020304" pitchFamily="18" charset="0"/>
              </a:rPr>
              <a:t> производства;</a:t>
            </a:r>
          </a:p>
          <a:p>
            <a:pPr lvl="0" indent="0"/>
            <a:r>
              <a:rPr lang="ru-RU" altLang="ru-RU" sz="1200" dirty="0" smtClean="0">
                <a:latin typeface="+mn-lt"/>
                <a:ea typeface="Calibri" panose="020F0502020204030204" pitchFamily="34" charset="0"/>
                <a:cs typeface="Times New Roman" panose="02020603050405020304" pitchFamily="18" charset="0"/>
              </a:rPr>
              <a:t>устойчивое </a:t>
            </a:r>
            <a:r>
              <a:rPr lang="ru-RU" altLang="ru-RU" sz="1200" dirty="0">
                <a:latin typeface="+mn-lt"/>
                <a:ea typeface="Calibri" panose="020F0502020204030204" pitchFamily="34" charset="0"/>
                <a:cs typeface="Times New Roman" panose="02020603050405020304" pitchFamily="18" charset="0"/>
              </a:rPr>
              <a:t>развитие сельских территорий.</a:t>
            </a:r>
            <a:endParaRPr kumimoji="0" lang="ru-RU" altLang="ru-RU" sz="1200" i="0" u="none" strike="noStrike" cap="none" normalizeH="0" baseline="0" dirty="0" smtClean="0">
              <a:ln>
                <a:noFill/>
              </a:ln>
              <a:solidFill>
                <a:schemeClr val="tx1"/>
              </a:solidFill>
              <a:effectLst/>
              <a:latin typeface="+mn-lt"/>
            </a:endParaRPr>
          </a:p>
        </p:txBody>
      </p:sp>
      <p:graphicFrame>
        <p:nvGraphicFramePr>
          <p:cNvPr id="2" name="Таблица 1"/>
          <p:cNvGraphicFramePr>
            <a:graphicFrameLocks noGrp="1"/>
          </p:cNvGraphicFramePr>
          <p:nvPr>
            <p:extLst>
              <p:ext uri="{D42A27DB-BD31-4B8C-83A1-F6EECF244321}">
                <p14:modId xmlns:p14="http://schemas.microsoft.com/office/powerpoint/2010/main" val="4124249719"/>
              </p:ext>
            </p:extLst>
          </p:nvPr>
        </p:nvGraphicFramePr>
        <p:xfrm>
          <a:off x="600072" y="2626096"/>
          <a:ext cx="8220075" cy="3452379"/>
        </p:xfrm>
        <a:graphic>
          <a:graphicData uri="http://schemas.openxmlformats.org/drawingml/2006/table">
            <a:tbl>
              <a:tblPr>
                <a:tableStyleId>{5940675A-B579-460E-94D1-54222C63F5DA}</a:tableStyleId>
              </a:tblPr>
              <a:tblGrid>
                <a:gridCol w="5854586"/>
                <a:gridCol w="1289167"/>
                <a:gridCol w="1076322"/>
              </a:tblGrid>
              <a:tr h="266700">
                <a:tc>
                  <a:txBody>
                    <a:bodyPr/>
                    <a:lstStyle/>
                    <a:p>
                      <a:pPr algn="ctr" fontAlgn="ctr"/>
                      <a:r>
                        <a:rPr lang="ru-RU" sz="900" b="1" i="0" u="none" strike="noStrike" dirty="0" smtClean="0">
                          <a:solidFill>
                            <a:srgbClr val="000000"/>
                          </a:solidFill>
                          <a:effectLst/>
                          <a:latin typeface="+mn-lt"/>
                        </a:rPr>
                        <a:t>Целевые показатели реализации государственной программы</a:t>
                      </a:r>
                      <a:endParaRPr lang="ru-RU" sz="900" b="1" i="0" u="none" strike="noStrike" dirty="0">
                        <a:solidFill>
                          <a:srgbClr val="000000"/>
                        </a:solidFill>
                        <a:effectLst/>
                        <a:latin typeface="+mn-lt"/>
                      </a:endParaRP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1" u="none" strike="noStrike" dirty="0" smtClean="0">
                          <a:solidFill>
                            <a:schemeClr val="tx1"/>
                          </a:solidFill>
                          <a:effectLst/>
                          <a:latin typeface="+mn-lt"/>
                        </a:rPr>
                        <a:t>2020 год </a:t>
                      </a:r>
                      <a:br>
                        <a:rPr lang="ru-RU" sz="900" b="1" u="none" strike="noStrike" dirty="0" smtClean="0">
                          <a:solidFill>
                            <a:schemeClr val="tx1"/>
                          </a:solidFill>
                          <a:effectLst/>
                          <a:latin typeface="+mn-lt"/>
                        </a:rPr>
                      </a:br>
                      <a:r>
                        <a:rPr lang="ru-RU" sz="900" b="1" u="none" strike="noStrike" dirty="0" smtClean="0">
                          <a:solidFill>
                            <a:schemeClr val="tx1"/>
                          </a:solidFill>
                          <a:effectLst/>
                          <a:latin typeface="+mn-lt"/>
                        </a:rPr>
                        <a:t>(</a:t>
                      </a:r>
                      <a:r>
                        <a:rPr lang="ru-RU" sz="900" b="1" u="none" strike="noStrike" dirty="0">
                          <a:solidFill>
                            <a:schemeClr val="tx1"/>
                          </a:solidFill>
                          <a:effectLst/>
                          <a:latin typeface="+mn-lt"/>
                        </a:rPr>
                        <a:t>план)</a:t>
                      </a:r>
                      <a:endParaRPr lang="ru-RU" sz="900" b="1" i="0" u="none" strike="noStrike" dirty="0">
                        <a:solidFill>
                          <a:schemeClr val="tx1"/>
                        </a:solidFill>
                        <a:effectLst/>
                        <a:latin typeface="+mn-lt"/>
                      </a:endParaRP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1" u="none" strike="noStrike" dirty="0" smtClean="0">
                          <a:solidFill>
                            <a:schemeClr val="tx1"/>
                          </a:solidFill>
                          <a:effectLst/>
                          <a:latin typeface="+mn-lt"/>
                        </a:rPr>
                        <a:t>2020 </a:t>
                      </a:r>
                      <a:r>
                        <a:rPr lang="ru-RU" sz="900" b="1" u="none" strike="noStrike" dirty="0">
                          <a:solidFill>
                            <a:schemeClr val="tx1"/>
                          </a:solidFill>
                          <a:effectLst/>
                          <a:latin typeface="+mn-lt"/>
                        </a:rPr>
                        <a:t>год </a:t>
                      </a:r>
                      <a:r>
                        <a:rPr lang="ru-RU" sz="900" b="1" u="none" strike="noStrike" dirty="0" smtClean="0">
                          <a:solidFill>
                            <a:schemeClr val="tx1"/>
                          </a:solidFill>
                          <a:effectLst/>
                          <a:latin typeface="+mn-lt"/>
                        </a:rPr>
                        <a:t/>
                      </a:r>
                      <a:br>
                        <a:rPr lang="ru-RU" sz="900" b="1" u="none" strike="noStrike" dirty="0" smtClean="0">
                          <a:solidFill>
                            <a:schemeClr val="tx1"/>
                          </a:solidFill>
                          <a:effectLst/>
                          <a:latin typeface="+mn-lt"/>
                        </a:rPr>
                      </a:br>
                      <a:r>
                        <a:rPr lang="ru-RU" sz="900" b="1" u="none" strike="noStrike" dirty="0" smtClean="0">
                          <a:solidFill>
                            <a:schemeClr val="tx1"/>
                          </a:solidFill>
                          <a:effectLst/>
                          <a:latin typeface="+mn-lt"/>
                        </a:rPr>
                        <a:t>(</a:t>
                      </a:r>
                      <a:r>
                        <a:rPr lang="ru-RU" sz="900" b="1" u="none" strike="noStrike" dirty="0">
                          <a:solidFill>
                            <a:schemeClr val="tx1"/>
                          </a:solidFill>
                          <a:effectLst/>
                          <a:latin typeface="+mn-lt"/>
                        </a:rPr>
                        <a:t>факт)</a:t>
                      </a:r>
                      <a:endParaRPr lang="ru-RU" sz="900" b="1" i="0" u="none" strike="noStrike" dirty="0">
                        <a:solidFill>
                          <a:schemeClr val="tx1"/>
                        </a:solidFill>
                        <a:effectLst/>
                        <a:latin typeface="+mn-lt"/>
                      </a:endParaRP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242546">
                <a:tc>
                  <a:txBody>
                    <a:bodyPr/>
                    <a:lstStyle/>
                    <a:p>
                      <a:pPr marL="0" marR="0" indent="0" algn="just" defTabSz="685800" rtl="0" eaLnBrk="1" fontAlgn="ctr" latinLnBrk="0" hangingPunct="1">
                        <a:lnSpc>
                          <a:spcPct val="100000"/>
                        </a:lnSpc>
                        <a:spcBef>
                          <a:spcPts val="0"/>
                        </a:spcBef>
                        <a:spcAft>
                          <a:spcPts val="0"/>
                        </a:spcAft>
                        <a:buClrTx/>
                        <a:buSzTx/>
                        <a:buFontTx/>
                        <a:buNone/>
                        <a:tabLst/>
                        <a:defRPr/>
                      </a:pPr>
                      <a:r>
                        <a:rPr lang="ru-RU" sz="800" b="0" i="0" u="none" strike="noStrike" dirty="0">
                          <a:solidFill>
                            <a:schemeClr val="tx1"/>
                          </a:solidFill>
                          <a:effectLst/>
                          <a:latin typeface="+mn-lt"/>
                        </a:rPr>
                        <a:t>Индекс производства продукции сельского хозяйства в хозяйствах всех категорий (в сопоставимых </a:t>
                      </a:r>
                      <a:r>
                        <a:rPr lang="ru-RU" sz="800" b="0" i="0" u="none" strike="noStrike" dirty="0" smtClean="0">
                          <a:solidFill>
                            <a:schemeClr val="tx1"/>
                          </a:solidFill>
                          <a:effectLst/>
                          <a:latin typeface="+mn-lt"/>
                        </a:rPr>
                        <a:t>ценах) к </a:t>
                      </a:r>
                      <a:r>
                        <a:rPr lang="ru-RU" sz="800" b="0" i="0" u="none" strike="noStrike" dirty="0">
                          <a:solidFill>
                            <a:schemeClr val="tx1"/>
                          </a:solidFill>
                          <a:effectLst/>
                          <a:latin typeface="+mn-lt"/>
                        </a:rPr>
                        <a:t>предыдущему </a:t>
                      </a:r>
                      <a:r>
                        <a:rPr lang="ru-RU" sz="800" b="0" i="0" u="none" strike="noStrike" dirty="0" smtClean="0">
                          <a:solidFill>
                            <a:schemeClr val="tx1"/>
                          </a:solidFill>
                          <a:effectLst/>
                          <a:latin typeface="+mn-lt"/>
                        </a:rPr>
                        <a:t>году, процентов</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101,9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104,0</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69744">
                <a:tc>
                  <a:txBody>
                    <a:bodyPr/>
                    <a:lstStyle/>
                    <a:p>
                      <a:pPr marL="0" marR="0" indent="0" algn="just" defTabSz="685800" rtl="0" eaLnBrk="1" fontAlgn="ctr" latinLnBrk="0" hangingPunct="1">
                        <a:lnSpc>
                          <a:spcPct val="100000"/>
                        </a:lnSpc>
                        <a:spcBef>
                          <a:spcPts val="0"/>
                        </a:spcBef>
                        <a:spcAft>
                          <a:spcPts val="0"/>
                        </a:spcAft>
                        <a:buClrTx/>
                        <a:buSzTx/>
                        <a:buFontTx/>
                        <a:buNone/>
                        <a:tabLst/>
                        <a:defRPr/>
                      </a:pPr>
                      <a:r>
                        <a:rPr lang="ru-RU" sz="800" b="0" i="0" u="none" strike="noStrike" dirty="0">
                          <a:solidFill>
                            <a:schemeClr val="tx1"/>
                          </a:solidFill>
                          <a:effectLst/>
                          <a:latin typeface="+mn-lt"/>
                        </a:rPr>
                        <a:t>Индекс производства продукции растениеводства (в сопоставимых ценах</a:t>
                      </a:r>
                      <a:r>
                        <a:rPr lang="ru-RU" sz="800" b="0" i="0" u="none" strike="noStrike" dirty="0" smtClean="0">
                          <a:solidFill>
                            <a:schemeClr val="tx1"/>
                          </a:solidFill>
                          <a:effectLst/>
                          <a:latin typeface="+mn-lt"/>
                        </a:rPr>
                        <a:t>) к </a:t>
                      </a:r>
                      <a:r>
                        <a:rPr lang="ru-RU" sz="800" b="0" i="0" u="none" strike="noStrike" dirty="0">
                          <a:solidFill>
                            <a:schemeClr val="tx1"/>
                          </a:solidFill>
                          <a:effectLst/>
                          <a:latin typeface="+mn-lt"/>
                        </a:rPr>
                        <a:t>предыдущему </a:t>
                      </a:r>
                      <a:r>
                        <a:rPr lang="ru-RU" sz="800" b="0" i="0" u="none" strike="noStrike" dirty="0" smtClean="0">
                          <a:solidFill>
                            <a:schemeClr val="tx1"/>
                          </a:solidFill>
                          <a:effectLst/>
                          <a:latin typeface="+mn-lt"/>
                        </a:rPr>
                        <a:t>году, процентов</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102,3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106,8</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22716">
                <a:tc>
                  <a:txBody>
                    <a:bodyPr/>
                    <a:lstStyle/>
                    <a:p>
                      <a:pPr algn="just" fontAlgn="ctr"/>
                      <a:r>
                        <a:rPr lang="ru-RU" sz="800" b="0" i="0" u="none" strike="noStrike" dirty="0">
                          <a:solidFill>
                            <a:schemeClr val="tx1"/>
                          </a:solidFill>
                          <a:effectLst/>
                          <a:latin typeface="+mn-lt"/>
                        </a:rPr>
                        <a:t>Индекс производства продукции животноводства (в сопоставимых </a:t>
                      </a:r>
                      <a:r>
                        <a:rPr lang="ru-RU" sz="800" b="0" i="0" u="none" strike="noStrike" dirty="0" smtClean="0">
                          <a:solidFill>
                            <a:schemeClr val="tx1"/>
                          </a:solidFill>
                          <a:effectLst/>
                          <a:latin typeface="+mn-lt"/>
                        </a:rPr>
                        <a:t>ценах) к </a:t>
                      </a:r>
                      <a:r>
                        <a:rPr lang="ru-RU" sz="800" b="0" i="0" u="none" strike="noStrike" dirty="0">
                          <a:solidFill>
                            <a:schemeClr val="tx1"/>
                          </a:solidFill>
                          <a:effectLst/>
                          <a:latin typeface="+mn-lt"/>
                        </a:rPr>
                        <a:t>предыдущему году, </a:t>
                      </a:r>
                      <a:r>
                        <a:rPr lang="ru-RU" sz="800" b="0" i="0" u="none" strike="noStrike" dirty="0" smtClean="0">
                          <a:solidFill>
                            <a:schemeClr val="tx1"/>
                          </a:solidFill>
                          <a:effectLst/>
                          <a:latin typeface="+mn-lt"/>
                        </a:rPr>
                        <a:t>процентов</a:t>
                      </a:r>
                      <a:endParaRPr lang="ru-RU" sz="800" b="0"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101,5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101,5</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14215">
                <a:tc>
                  <a:txBody>
                    <a:bodyPr/>
                    <a:lstStyle/>
                    <a:p>
                      <a:pPr algn="just" fontAlgn="ctr"/>
                      <a:r>
                        <a:rPr lang="ru-RU" sz="800" b="0" i="0" u="none" strike="noStrike" dirty="0">
                          <a:solidFill>
                            <a:schemeClr val="tx1"/>
                          </a:solidFill>
                          <a:effectLst/>
                          <a:latin typeface="+mn-lt"/>
                        </a:rPr>
                        <a:t>Индекс производства пищевых продуктов, включая напитки (в сопоставимых </a:t>
                      </a:r>
                      <a:r>
                        <a:rPr lang="ru-RU" sz="800" b="0" i="0" u="none" strike="noStrike" dirty="0" smtClean="0">
                          <a:solidFill>
                            <a:schemeClr val="tx1"/>
                          </a:solidFill>
                          <a:effectLst/>
                          <a:latin typeface="+mn-lt"/>
                        </a:rPr>
                        <a:t>ценах) </a:t>
                      </a:r>
                      <a:r>
                        <a:rPr lang="ru-RU" sz="800" b="0" i="0" u="none" strike="noStrike" dirty="0">
                          <a:solidFill>
                            <a:schemeClr val="tx1"/>
                          </a:solidFill>
                          <a:effectLst/>
                          <a:latin typeface="+mn-lt"/>
                        </a:rPr>
                        <a:t>к предыдущему году, </a:t>
                      </a:r>
                      <a:r>
                        <a:rPr lang="ru-RU" sz="800" b="0" i="0" u="none" strike="noStrike" dirty="0" smtClean="0">
                          <a:solidFill>
                            <a:schemeClr val="tx1"/>
                          </a:solidFill>
                          <a:effectLst/>
                          <a:latin typeface="+mn-lt"/>
                        </a:rPr>
                        <a:t>процентов</a:t>
                      </a:r>
                      <a:endParaRPr lang="ru-RU" sz="800" b="0"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104,3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114,1</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74979">
                <a:tc>
                  <a:txBody>
                    <a:bodyPr/>
                    <a:lstStyle/>
                    <a:p>
                      <a:pPr algn="just" fontAlgn="ctr"/>
                      <a:r>
                        <a:rPr lang="ru-RU" sz="800" b="0" i="0" u="none" strike="noStrike" dirty="0" smtClean="0">
                          <a:solidFill>
                            <a:schemeClr val="tx1"/>
                          </a:solidFill>
                          <a:effectLst/>
                          <a:latin typeface="+mn-lt"/>
                        </a:rPr>
                        <a:t>Индекс производства напитков (в сопоставимых ценах) к предыдущему году, процентов</a:t>
                      </a:r>
                      <a:endParaRPr lang="ru-RU" sz="800" b="0"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104,02</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107,4</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0">
                <a:tc>
                  <a:txBody>
                    <a:bodyPr/>
                    <a:lstStyle/>
                    <a:p>
                      <a:pPr algn="just" fontAlgn="ctr"/>
                      <a:r>
                        <a:rPr lang="ru-RU" sz="800" b="0" i="0" u="none" strike="noStrike" dirty="0">
                          <a:solidFill>
                            <a:schemeClr val="tx1"/>
                          </a:solidFill>
                          <a:effectLst/>
                          <a:latin typeface="+mn-lt"/>
                        </a:rPr>
                        <a:t>Индекс физического объема инвестиций в основной капитал сельского хозяйства к предыдущему году,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105,0</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105,0</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74616">
                <a:tc>
                  <a:txBody>
                    <a:bodyPr/>
                    <a:lstStyle/>
                    <a:p>
                      <a:pPr algn="just" fontAlgn="ctr"/>
                      <a:r>
                        <a:rPr lang="ru-RU" sz="800" b="0" i="0" u="none" strike="noStrike" dirty="0">
                          <a:solidFill>
                            <a:schemeClr val="tx1"/>
                          </a:solidFill>
                          <a:effectLst/>
                          <a:latin typeface="+mn-lt"/>
                        </a:rPr>
                        <a:t>Рентабельность сельскохозяйственных организаций (с учетом субсидий), </a:t>
                      </a:r>
                      <a:r>
                        <a:rPr lang="ru-RU" sz="800" b="0" i="0" u="none" strike="noStrike" dirty="0" smtClean="0">
                          <a:solidFill>
                            <a:schemeClr val="tx1"/>
                          </a:solidFill>
                          <a:effectLst/>
                          <a:latin typeface="+mn-lt"/>
                        </a:rPr>
                        <a:t>процентов</a:t>
                      </a:r>
                      <a:endParaRPr lang="ru-RU" sz="800" b="0"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19,0</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12,9</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0">
                <a:tc>
                  <a:txBody>
                    <a:bodyPr/>
                    <a:lstStyle/>
                    <a:p>
                      <a:pPr algn="just" fontAlgn="ctr"/>
                      <a:r>
                        <a:rPr lang="ru-RU" sz="800" b="0" i="0" u="none" strike="noStrike" dirty="0">
                          <a:solidFill>
                            <a:schemeClr val="tx1"/>
                          </a:solidFill>
                          <a:effectLst/>
                          <a:latin typeface="+mn-lt"/>
                        </a:rPr>
                        <a:t>Индекс производительности труда к предыдущему году,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107,0</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108,0</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56345">
                <a:tc>
                  <a:txBody>
                    <a:bodyPr/>
                    <a:lstStyle/>
                    <a:p>
                      <a:pPr algn="just" fontAlgn="ctr"/>
                      <a:r>
                        <a:rPr lang="ru-RU" sz="800" b="0" i="0" u="none" strike="noStrike" dirty="0">
                          <a:solidFill>
                            <a:schemeClr val="tx1"/>
                          </a:solidFill>
                          <a:effectLst/>
                          <a:latin typeface="+mn-lt"/>
                        </a:rPr>
                        <a:t>Количество высокопроизводительных рабочих мест, тыс</a:t>
                      </a:r>
                      <a:r>
                        <a:rPr lang="ru-RU" sz="800" b="0" i="0" u="none" strike="noStrike" dirty="0" smtClean="0">
                          <a:solidFill>
                            <a:schemeClr val="tx1"/>
                          </a:solidFill>
                          <a:effectLst/>
                          <a:latin typeface="+mn-lt"/>
                        </a:rPr>
                        <a:t>. единиц</a:t>
                      </a:r>
                      <a:endParaRPr lang="ru-RU" sz="800" b="0"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4,824</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4,824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85261">
                <a:tc>
                  <a:txBody>
                    <a:bodyPr/>
                    <a:lstStyle/>
                    <a:p>
                      <a:pPr algn="just" fontAlgn="ctr"/>
                      <a:r>
                        <a:rPr lang="ru-RU" sz="800" b="0" i="0" u="none" strike="noStrike" dirty="0">
                          <a:solidFill>
                            <a:schemeClr val="tx1"/>
                          </a:solidFill>
                          <a:effectLst/>
                          <a:latin typeface="+mn-lt"/>
                        </a:rPr>
                        <a:t>Располагаемые ресурсы домашних хозяйств (в среднем на 1 члена домашнего хозяйства в месяц) в сельской местности, рублей</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18 000,0</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18 000,0</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2101">
                <a:tc>
                  <a:txBody>
                    <a:bodyPr/>
                    <a:lstStyle/>
                    <a:p>
                      <a:pPr algn="just" fontAlgn="ctr"/>
                      <a:r>
                        <a:rPr lang="ru-RU" sz="800" b="0" i="0" u="none" strike="noStrike" dirty="0">
                          <a:solidFill>
                            <a:schemeClr val="tx1"/>
                          </a:solidFill>
                          <a:effectLst/>
                          <a:latin typeface="+mn-lt"/>
                        </a:rPr>
                        <a:t>Среднемесячная заработная плата работников сельского хозяйства (без субъектов малого предпринимательства), рублей</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22 574,0</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28 170,0</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30521">
                <a:tc>
                  <a:txBody>
                    <a:bodyPr/>
                    <a:lstStyle/>
                    <a:p>
                      <a:pPr algn="just" fontAlgn="ctr"/>
                      <a:r>
                        <a:rPr lang="ru-RU" sz="800" b="0" i="0" u="none" strike="noStrike" dirty="0">
                          <a:solidFill>
                            <a:schemeClr val="tx1"/>
                          </a:solidFill>
                          <a:effectLst/>
                          <a:latin typeface="+mn-lt"/>
                        </a:rPr>
                        <a:t>Удельный вес затрат на приобретение энергоресурсов в структуре затрат на основное производство продукции сельского хозяйства, процентов</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10,0</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10,0</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0">
                <a:tc>
                  <a:txBody>
                    <a:bodyPr/>
                    <a:lstStyle/>
                    <a:p>
                      <a:pPr algn="just" fontAlgn="ctr"/>
                      <a:r>
                        <a:rPr lang="ru-RU" sz="800" b="0" i="0" u="none" strike="noStrike" dirty="0" smtClean="0">
                          <a:solidFill>
                            <a:schemeClr val="tx1"/>
                          </a:solidFill>
                          <a:effectLst/>
                          <a:latin typeface="+mn-lt"/>
                        </a:rPr>
                        <a:t>Производство крупы, тыс. тонн</a:t>
                      </a:r>
                      <a:endParaRPr lang="ru-RU" sz="800" b="0"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15,2</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11,7</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71057">
                <a:tc>
                  <a:txBody>
                    <a:bodyPr/>
                    <a:lstStyle/>
                    <a:p>
                      <a:pPr algn="just" fontAlgn="ctr"/>
                      <a:r>
                        <a:rPr lang="ru-RU" sz="800" b="0" i="0" u="none" strike="noStrike" dirty="0" smtClean="0">
                          <a:solidFill>
                            <a:schemeClr val="tx1"/>
                          </a:solidFill>
                          <a:effectLst/>
                          <a:latin typeface="+mn-lt"/>
                        </a:rPr>
                        <a:t>Производство масла подсолнечного нерафинированного и его фракций, тыс. тонн</a:t>
                      </a:r>
                      <a:endParaRPr lang="ru-RU" sz="800" b="0"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317,0</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412,3</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54145">
                <a:tc>
                  <a:txBody>
                    <a:bodyPr/>
                    <a:lstStyle/>
                    <a:p>
                      <a:pPr algn="just" fontAlgn="ctr"/>
                      <a:r>
                        <a:rPr lang="ru-RU" sz="800" b="0" i="0" u="none" strike="noStrike" dirty="0" smtClean="0">
                          <a:solidFill>
                            <a:schemeClr val="tx1"/>
                          </a:solidFill>
                          <a:effectLst/>
                          <a:latin typeface="+mn-lt"/>
                        </a:rPr>
                        <a:t>Производство масла сливочного, тыс. тонн</a:t>
                      </a:r>
                      <a:endParaRPr lang="ru-RU" sz="800" b="0"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16,2</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22,26</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30628">
                <a:tc>
                  <a:txBody>
                    <a:bodyPr/>
                    <a:lstStyle/>
                    <a:p>
                      <a:pPr algn="just" fontAlgn="ctr"/>
                      <a:r>
                        <a:rPr lang="ru-RU" sz="800" b="0" i="0" u="none" strike="noStrike" dirty="0" smtClean="0">
                          <a:solidFill>
                            <a:schemeClr val="tx1"/>
                          </a:solidFill>
                          <a:effectLst/>
                          <a:latin typeface="+mn-lt"/>
                        </a:rPr>
                        <a:t>Производство муки из зерновых культур, овощных и других растительных культур, смеси из них, тыс. тонн</a:t>
                      </a:r>
                      <a:endParaRPr lang="ru-RU" sz="800" b="0"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249,8</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207,2</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68360">
                <a:tc>
                  <a:txBody>
                    <a:bodyPr/>
                    <a:lstStyle/>
                    <a:p>
                      <a:pPr algn="just" fontAlgn="ctr"/>
                      <a:r>
                        <a:rPr lang="ru-RU" sz="800" b="0" i="0" u="none" strike="noStrike" dirty="0" smtClean="0">
                          <a:solidFill>
                            <a:schemeClr val="tx1"/>
                          </a:solidFill>
                          <a:effectLst/>
                          <a:latin typeface="+mn-lt"/>
                        </a:rPr>
                        <a:t>Производство плодоовощных консервов, млн усл. банок</a:t>
                      </a:r>
                      <a:endParaRPr lang="ru-RU" sz="800" b="0"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192,6</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210,0</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28770">
                <a:tc>
                  <a:txBody>
                    <a:bodyPr/>
                    <a:lstStyle/>
                    <a:p>
                      <a:pPr algn="just" fontAlgn="ctr"/>
                      <a:r>
                        <a:rPr lang="ru-RU" sz="800" b="0" i="0" u="none" strike="noStrike" dirty="0" smtClean="0">
                          <a:solidFill>
                            <a:schemeClr val="tx1"/>
                          </a:solidFill>
                          <a:effectLst/>
                          <a:latin typeface="+mn-lt"/>
                        </a:rPr>
                        <a:t>Производство сахара белого свекловичного в твердом состоянии, тыс. тонн</a:t>
                      </a:r>
                      <a:endParaRPr lang="ru-RU" sz="800" b="0"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311,0</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331,9</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28770">
                <a:tc>
                  <a:txBody>
                    <a:bodyPr/>
                    <a:lstStyle/>
                    <a:p>
                      <a:pPr algn="just" fontAlgn="ctr"/>
                      <a:r>
                        <a:rPr lang="ru-RU" sz="800" b="0" i="0" u="none" strike="noStrike" dirty="0" smtClean="0">
                          <a:solidFill>
                            <a:schemeClr val="tx1"/>
                          </a:solidFill>
                          <a:effectLst/>
                          <a:latin typeface="+mn-lt"/>
                        </a:rPr>
                        <a:t>Производство сыров и сырных продуктов, тыс. тонн</a:t>
                      </a:r>
                      <a:endParaRPr lang="ru-RU" sz="800" b="0"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39,2</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47,9</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28770">
                <a:tc>
                  <a:txBody>
                    <a:bodyPr/>
                    <a:lstStyle/>
                    <a:p>
                      <a:pPr algn="just" fontAlgn="ctr"/>
                      <a:r>
                        <a:rPr lang="ru-RU" sz="800" b="0" i="0" u="none" strike="noStrike" dirty="0" smtClean="0">
                          <a:solidFill>
                            <a:schemeClr val="tx1"/>
                          </a:solidFill>
                          <a:effectLst/>
                          <a:latin typeface="+mn-lt"/>
                        </a:rPr>
                        <a:t>Производство хлебобулочных изделий диетических и обогащенных микронутриентами, тыс. тонн</a:t>
                      </a:r>
                      <a:endParaRPr lang="ru-RU" sz="800" b="0"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1,6</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0,835</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5" name="Скругленный прямоугольник 4"/>
          <p:cNvSpPr/>
          <p:nvPr/>
        </p:nvSpPr>
        <p:spPr>
          <a:xfrm>
            <a:off x="600072" y="42382"/>
            <a:ext cx="7943850" cy="817245"/>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spcBef>
                <a:spcPct val="0"/>
              </a:spcBef>
              <a:spcAft>
                <a:spcPct val="0"/>
              </a:spcAft>
            </a:pPr>
            <a:r>
              <a:rPr lang="ru-RU" altLang="ru-RU" sz="1400" b="1" dirty="0" smtClean="0">
                <a:solidFill>
                  <a:schemeClr val="tx1"/>
                </a:solidFill>
                <a:ea typeface="Calibri" panose="020F0502020204030204" pitchFamily="34" charset="0"/>
                <a:cs typeface="Times New Roman" panose="02020603050405020304" pitchFamily="18" charset="0"/>
              </a:rPr>
              <a:t>13. Государственная </a:t>
            </a:r>
            <a:r>
              <a:rPr lang="ru-RU" altLang="ru-RU" sz="1400" b="1" dirty="0">
                <a:solidFill>
                  <a:schemeClr val="tx1"/>
                </a:solidFill>
                <a:ea typeface="Calibri" panose="020F0502020204030204" pitchFamily="34" charset="0"/>
                <a:cs typeface="Times New Roman" panose="02020603050405020304" pitchFamily="18" charset="0"/>
              </a:rPr>
              <a:t>программа  Республики </a:t>
            </a:r>
            <a:r>
              <a:rPr lang="ru-RU" altLang="ru-RU" sz="1400" b="1" dirty="0" smtClean="0">
                <a:solidFill>
                  <a:schemeClr val="tx1"/>
                </a:solidFill>
                <a:ea typeface="Calibri" panose="020F0502020204030204" pitchFamily="34" charset="0"/>
                <a:cs typeface="Times New Roman" panose="02020603050405020304" pitchFamily="18" charset="0"/>
              </a:rPr>
              <a:t>Татарстан </a:t>
            </a:r>
            <a:r>
              <a:rPr lang="ru-RU" altLang="ru-RU" sz="1400" b="1" dirty="0" smtClean="0">
                <a:ea typeface="Calibri" panose="020F0502020204030204" pitchFamily="34" charset="0"/>
                <a:cs typeface="Times New Roman" panose="02020603050405020304" pitchFamily="18" charset="0"/>
              </a:rPr>
              <a:t>«</a:t>
            </a:r>
            <a:r>
              <a:rPr lang="ru-RU" altLang="ru-RU" sz="1400" b="1" dirty="0">
                <a:ea typeface="Calibri" panose="020F0502020204030204" pitchFamily="34" charset="0"/>
                <a:cs typeface="Times New Roman" panose="02020603050405020304" pitchFamily="18" charset="0"/>
              </a:rPr>
              <a:t>Развитие сельского хозяйства и регулирование рынков сельскохозяйственной продукции, сырья и продовольствия в Республике Татарстан на 2013 </a:t>
            </a:r>
            <a:r>
              <a:rPr lang="ru-RU" altLang="ru-RU" sz="1400" b="1" dirty="0">
                <a:solidFill>
                  <a:schemeClr val="tx1"/>
                </a:solidFill>
                <a:ea typeface="Calibri" panose="020F0502020204030204" pitchFamily="34" charset="0"/>
                <a:cs typeface="Times New Roman" panose="02020603050405020304" pitchFamily="18" charset="0"/>
              </a:rPr>
              <a:t>– </a:t>
            </a:r>
            <a:r>
              <a:rPr lang="ru-RU" altLang="ru-RU" sz="1400" b="1" dirty="0" smtClean="0">
                <a:ea typeface="Calibri" panose="020F0502020204030204" pitchFamily="34" charset="0"/>
                <a:cs typeface="Times New Roman" panose="02020603050405020304" pitchFamily="18" charset="0"/>
              </a:rPr>
              <a:t>2025 </a:t>
            </a:r>
            <a:r>
              <a:rPr lang="ru-RU" altLang="ru-RU" sz="1400" b="1" dirty="0">
                <a:ea typeface="Calibri" panose="020F0502020204030204" pitchFamily="34" charset="0"/>
                <a:cs typeface="Times New Roman" panose="02020603050405020304" pitchFamily="18" charset="0"/>
              </a:rPr>
              <a:t>годы»</a:t>
            </a:r>
            <a:endParaRPr lang="ru-RU" altLang="ru-RU" sz="1400" b="1" u="sng" dirty="0">
              <a:ea typeface="Times New Roman" panose="02020603050405020304" pitchFamily="18" charset="0"/>
              <a:cs typeface="Times New Roman" panose="02020603050405020304" pitchFamily="18" charset="0"/>
            </a:endParaRPr>
          </a:p>
        </p:txBody>
      </p:sp>
      <p:sp>
        <p:nvSpPr>
          <p:cNvPr id="7" name="Прямоугольник 6"/>
          <p:cNvSpPr/>
          <p:nvPr/>
        </p:nvSpPr>
        <p:spPr>
          <a:xfrm>
            <a:off x="535241" y="6067262"/>
            <a:ext cx="8534400" cy="246221"/>
          </a:xfrm>
          <a:prstGeom prst="rect">
            <a:avLst/>
          </a:prstGeom>
        </p:spPr>
        <p:txBody>
          <a:bodyPr wrap="square">
            <a:spAutoFit/>
          </a:bodyPr>
          <a:lstStyle/>
          <a:p>
            <a:r>
              <a:rPr lang="ru-RU" sz="1000" b="1" i="1" dirty="0">
                <a:solidFill>
                  <a:schemeClr val="accent1"/>
                </a:solidFill>
              </a:rPr>
              <a:t>Ответственный исполнитель </a:t>
            </a:r>
            <a:r>
              <a:rPr lang="ru-RU" sz="1000" b="1" i="1" dirty="0" smtClean="0">
                <a:solidFill>
                  <a:schemeClr val="accent1"/>
                </a:solidFill>
              </a:rPr>
              <a:t>ГП: </a:t>
            </a:r>
            <a:r>
              <a:rPr lang="ru-RU" sz="1000" b="1" i="1" dirty="0">
                <a:solidFill>
                  <a:schemeClr val="accent1"/>
                </a:solidFill>
              </a:rPr>
              <a:t>Министерство </a:t>
            </a:r>
            <a:r>
              <a:rPr lang="ru-RU" sz="1000" b="1" i="1" dirty="0" smtClean="0">
                <a:solidFill>
                  <a:schemeClr val="accent1"/>
                </a:solidFill>
              </a:rPr>
              <a:t>сельского хозяйства и продовольствия Республики </a:t>
            </a:r>
            <a:r>
              <a:rPr lang="ru-RU" sz="1000" b="1" i="1" dirty="0">
                <a:solidFill>
                  <a:schemeClr val="accent1"/>
                </a:solidFill>
              </a:rPr>
              <a:t>Татарстан</a:t>
            </a:r>
          </a:p>
        </p:txBody>
      </p:sp>
      <p:sp>
        <p:nvSpPr>
          <p:cNvPr id="8" name="Прямоугольник 7"/>
          <p:cNvSpPr/>
          <p:nvPr/>
        </p:nvSpPr>
        <p:spPr>
          <a:xfrm>
            <a:off x="441958" y="6346456"/>
            <a:ext cx="8001000" cy="400110"/>
          </a:xfrm>
          <a:prstGeom prst="rect">
            <a:avLst/>
          </a:prstGeom>
        </p:spPr>
        <p:txBody>
          <a:bodyPr wrap="square">
            <a:spAutoFit/>
          </a:bodyPr>
          <a:lstStyle/>
          <a:p>
            <a:r>
              <a:rPr lang="ru-RU" sz="1000" b="1" i="1" dirty="0">
                <a:solidFill>
                  <a:schemeClr val="accent6"/>
                </a:solidFill>
              </a:rPr>
              <a:t>Официальный сайт, на котором размещена государственная </a:t>
            </a:r>
            <a:r>
              <a:rPr lang="ru-RU" sz="1000" b="1" i="1" dirty="0" smtClean="0">
                <a:solidFill>
                  <a:schemeClr val="accent6"/>
                </a:solidFill>
              </a:rPr>
              <a:t>программа и отчеты о ходе ее реализации, </a:t>
            </a:r>
            <a:r>
              <a:rPr lang="ru-RU" sz="1000" b="1" i="1" dirty="0">
                <a:solidFill>
                  <a:schemeClr val="accent6"/>
                </a:solidFill>
              </a:rPr>
              <a:t>находится </a:t>
            </a:r>
            <a:r>
              <a:rPr lang="ru-RU" sz="1000" b="1" i="1" dirty="0" smtClean="0">
                <a:solidFill>
                  <a:schemeClr val="accent6"/>
                </a:solidFill>
              </a:rPr>
              <a:t>по </a:t>
            </a:r>
            <a:r>
              <a:rPr lang="ru-RU" sz="1000" b="1" i="1" dirty="0">
                <a:solidFill>
                  <a:schemeClr val="accent6"/>
                </a:solidFill>
              </a:rPr>
              <a:t>адресу</a:t>
            </a:r>
            <a:r>
              <a:rPr lang="ru-RU" sz="1000" b="1" i="1" dirty="0" smtClean="0">
                <a:solidFill>
                  <a:schemeClr val="accent6"/>
                </a:solidFill>
              </a:rPr>
              <a:t>:</a:t>
            </a:r>
            <a:r>
              <a:rPr lang="en-US" sz="1000" b="1" i="1" dirty="0">
                <a:solidFill>
                  <a:schemeClr val="accent6"/>
                </a:solidFill>
              </a:rPr>
              <a:t> http://</a:t>
            </a:r>
            <a:r>
              <a:rPr lang="en-US" sz="1000" b="1" i="1" dirty="0" smtClean="0">
                <a:solidFill>
                  <a:schemeClr val="accent6"/>
                </a:solidFill>
              </a:rPr>
              <a:t>agro.tatarstan.ru</a:t>
            </a:r>
            <a:endParaRPr lang="ru-RU" sz="1000" b="1" i="1" dirty="0">
              <a:solidFill>
                <a:schemeClr val="accent6"/>
              </a:solidFill>
            </a:endParaRPr>
          </a:p>
        </p:txBody>
      </p:sp>
    </p:spTree>
    <p:extLst>
      <p:ext uri="{BB962C8B-B14F-4D97-AF65-F5344CB8AC3E}">
        <p14:creationId xmlns:p14="http://schemas.microsoft.com/office/powerpoint/2010/main" val="403629147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549476189"/>
              </p:ext>
            </p:extLst>
          </p:nvPr>
        </p:nvGraphicFramePr>
        <p:xfrm>
          <a:off x="475325" y="1642893"/>
          <a:ext cx="8580184" cy="486156"/>
        </p:xfrm>
        <a:graphic>
          <a:graphicData uri="http://schemas.openxmlformats.org/drawingml/2006/table">
            <a:tbl>
              <a:tblPr firstRow="1" firstCol="1" bandRow="1">
                <a:tableStyleId>{5940675A-B579-460E-94D1-54222C63F5DA}</a:tableStyleId>
              </a:tblPr>
              <a:tblGrid>
                <a:gridCol w="6817015"/>
                <a:gridCol w="914400"/>
                <a:gridCol w="848769"/>
              </a:tblGrid>
              <a:tr h="271671">
                <a:tc rowSpan="2">
                  <a:txBody>
                    <a:bodyPr/>
                    <a:lstStyle/>
                    <a:p>
                      <a:pPr algn="ctr">
                        <a:lnSpc>
                          <a:spcPct val="107000"/>
                        </a:lnSpc>
                        <a:spcAft>
                          <a:spcPts val="0"/>
                        </a:spcAft>
                      </a:pPr>
                      <a:r>
                        <a:rPr lang="ru-RU" sz="1000" b="1" dirty="0" smtClean="0">
                          <a:effectLst/>
                        </a:rPr>
                        <a:t>Объем финансирования государственной программы (тыс. рублей)</a:t>
                      </a:r>
                      <a:endParaRPr lang="ru-RU"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1000" b="1" dirty="0" smtClean="0">
                          <a:solidFill>
                            <a:schemeClr val="tx1"/>
                          </a:solidFill>
                          <a:effectLst/>
                        </a:rPr>
                        <a:t>2020 </a:t>
                      </a:r>
                      <a:r>
                        <a:rPr lang="ru-RU" sz="1000" b="1" dirty="0">
                          <a:solidFill>
                            <a:schemeClr val="tx1"/>
                          </a:solidFill>
                          <a:effectLst/>
                        </a:rPr>
                        <a:t>год </a:t>
                      </a:r>
                    </a:p>
                    <a:p>
                      <a:pPr algn="ctr">
                        <a:lnSpc>
                          <a:spcPct val="107000"/>
                        </a:lnSpc>
                        <a:spcAft>
                          <a:spcPts val="0"/>
                        </a:spcAft>
                      </a:pPr>
                      <a:r>
                        <a:rPr lang="ru-RU" sz="1000" b="1" dirty="0">
                          <a:solidFill>
                            <a:schemeClr val="tx1"/>
                          </a:solidFill>
                          <a:effectLst/>
                        </a:rPr>
                        <a:t>(план)</a:t>
                      </a:r>
                      <a:endParaRPr lang="ru-RU"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1000" b="1" dirty="0" smtClean="0">
                          <a:solidFill>
                            <a:schemeClr val="tx1"/>
                          </a:solidFill>
                          <a:effectLst/>
                        </a:rPr>
                        <a:t>2020 </a:t>
                      </a:r>
                      <a:r>
                        <a:rPr lang="ru-RU" sz="1000" b="1" dirty="0">
                          <a:solidFill>
                            <a:schemeClr val="tx1"/>
                          </a:solidFill>
                          <a:effectLst/>
                        </a:rPr>
                        <a:t>год </a:t>
                      </a:r>
                    </a:p>
                    <a:p>
                      <a:pPr algn="ctr">
                        <a:lnSpc>
                          <a:spcPct val="107000"/>
                        </a:lnSpc>
                        <a:spcAft>
                          <a:spcPts val="0"/>
                        </a:spcAft>
                      </a:pPr>
                      <a:r>
                        <a:rPr lang="ru-RU" sz="1000" b="1" dirty="0">
                          <a:solidFill>
                            <a:schemeClr val="tx1"/>
                          </a:solidFill>
                          <a:effectLst/>
                        </a:rPr>
                        <a:t>(факт)</a:t>
                      </a:r>
                      <a:endParaRPr lang="ru-RU"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53575">
                <a:tc vMerge="1">
                  <a:txBody>
                    <a:bodyPr/>
                    <a:lstStyle/>
                    <a:p>
                      <a:endParaRPr lang="ru-RU"/>
                    </a:p>
                  </a:txBody>
                  <a:tcPr/>
                </a:tc>
                <a:tc>
                  <a:txBody>
                    <a:bodyPr/>
                    <a:lstStyle/>
                    <a:p>
                      <a:pPr algn="ctr" fontAlgn="ctr"/>
                      <a:r>
                        <a:rPr lang="ru-RU" sz="1000" b="1" i="0" u="none" strike="noStrike" dirty="0" smtClean="0">
                          <a:solidFill>
                            <a:schemeClr val="tx1"/>
                          </a:solidFill>
                          <a:effectLst/>
                          <a:latin typeface="+mn-lt"/>
                        </a:rPr>
                        <a:t>1 289 165,6</a:t>
                      </a:r>
                      <a:endParaRPr lang="ru-RU" sz="1000" b="1"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1" i="0" u="none" strike="noStrike" dirty="0" smtClean="0">
                          <a:solidFill>
                            <a:schemeClr val="tx1"/>
                          </a:solidFill>
                          <a:effectLst/>
                          <a:latin typeface="+mn-lt"/>
                        </a:rPr>
                        <a:t>1 323 513,1</a:t>
                      </a:r>
                      <a:endParaRPr lang="ru-RU" sz="1000" b="1"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6" name="Rectangle 1"/>
          <p:cNvSpPr>
            <a:spLocks noChangeArrowheads="1"/>
          </p:cNvSpPr>
          <p:nvPr/>
        </p:nvSpPr>
        <p:spPr bwMode="auto">
          <a:xfrm>
            <a:off x="475325" y="903391"/>
            <a:ext cx="8469569"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ru-RU" altLang="ru-RU" sz="1400" b="1"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Цели:</a:t>
            </a:r>
            <a:r>
              <a:rPr lang="ru-RU" altLang="ru-RU" sz="1100" b="1" dirty="0" smtClean="0">
                <a:latin typeface="Calibri" panose="020F0502020204030204" pitchFamily="34" charset="0"/>
                <a:ea typeface="Calibri" panose="020F0502020204030204" pitchFamily="34" charset="0"/>
                <a:cs typeface="Times New Roman" panose="02020603050405020304" pitchFamily="18" charset="0"/>
              </a:rPr>
              <a:t> </a:t>
            </a:r>
            <a:r>
              <a:rPr lang="ru-RU" sz="1200" dirty="0"/>
              <a:t>Создание условий для повышения эффективности охраны, защиты, воспроизводства, а также рационального многоцелевого и </a:t>
            </a:r>
            <a:r>
              <a:rPr lang="ru-RU" sz="1200" dirty="0" err="1"/>
              <a:t>неистощительного</a:t>
            </a:r>
            <a:r>
              <a:rPr lang="ru-RU" sz="1200" dirty="0"/>
              <a:t> использования лесов</a:t>
            </a:r>
          </a:p>
        </p:txBody>
      </p:sp>
      <p:graphicFrame>
        <p:nvGraphicFramePr>
          <p:cNvPr id="2" name="Таблица 1"/>
          <p:cNvGraphicFramePr>
            <a:graphicFrameLocks noGrp="1"/>
          </p:cNvGraphicFramePr>
          <p:nvPr>
            <p:extLst>
              <p:ext uri="{D42A27DB-BD31-4B8C-83A1-F6EECF244321}">
                <p14:modId xmlns:p14="http://schemas.microsoft.com/office/powerpoint/2010/main" val="3001367835"/>
              </p:ext>
            </p:extLst>
          </p:nvPr>
        </p:nvGraphicFramePr>
        <p:xfrm>
          <a:off x="497292" y="2233851"/>
          <a:ext cx="8580184" cy="1251421"/>
        </p:xfrm>
        <a:graphic>
          <a:graphicData uri="http://schemas.openxmlformats.org/drawingml/2006/table">
            <a:tbl>
              <a:tblPr>
                <a:tableStyleId>{5940675A-B579-460E-94D1-54222C63F5DA}</a:tableStyleId>
              </a:tblPr>
              <a:tblGrid>
                <a:gridCol w="6839875"/>
                <a:gridCol w="883920"/>
                <a:gridCol w="856389"/>
              </a:tblGrid>
              <a:tr h="186730">
                <a:tc>
                  <a:txBody>
                    <a:bodyPr/>
                    <a:lstStyle/>
                    <a:p>
                      <a:pPr algn="ctr" fontAlgn="ctr"/>
                      <a:r>
                        <a:rPr lang="ru-RU" sz="1000" b="1" i="0" u="none" strike="noStrike" dirty="0" smtClean="0">
                          <a:solidFill>
                            <a:srgbClr val="000000"/>
                          </a:solidFill>
                          <a:effectLst/>
                          <a:latin typeface="+mn-lt"/>
                        </a:rPr>
                        <a:t>Целевые показатели реализации государственной программы</a:t>
                      </a:r>
                      <a:endParaRPr lang="ru-RU" sz="1000" b="1" i="0" u="none" strike="noStrike" dirty="0">
                        <a:solidFill>
                          <a:srgbClr val="000000"/>
                        </a:solidFill>
                        <a:effectLst/>
                        <a:latin typeface="+mn-lt"/>
                      </a:endParaRP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2020 </a:t>
                      </a:r>
                      <a:r>
                        <a:rPr lang="ru-RU" sz="1000" b="1" u="none" strike="noStrike" dirty="0">
                          <a:solidFill>
                            <a:schemeClr val="tx1"/>
                          </a:solidFill>
                          <a:effectLst/>
                        </a:rPr>
                        <a:t>год </a:t>
                      </a:r>
                      <a:r>
                        <a:rPr lang="ru-RU" sz="1000" b="1" u="none" strike="noStrike" dirty="0" smtClean="0">
                          <a:solidFill>
                            <a:schemeClr val="tx1"/>
                          </a:solidFill>
                          <a:effectLst/>
                        </a:rPr>
                        <a:t/>
                      </a:r>
                      <a:br>
                        <a:rPr lang="ru-RU" sz="1000" b="1" u="none" strike="noStrike" dirty="0" smtClean="0">
                          <a:solidFill>
                            <a:schemeClr val="tx1"/>
                          </a:solidFill>
                          <a:effectLst/>
                        </a:rPr>
                      </a:br>
                      <a:r>
                        <a:rPr lang="ru-RU" sz="1000" b="1" u="none" strike="noStrike" dirty="0" smtClean="0">
                          <a:solidFill>
                            <a:schemeClr val="tx1"/>
                          </a:solidFill>
                          <a:effectLst/>
                        </a:rPr>
                        <a:t>(</a:t>
                      </a:r>
                      <a:r>
                        <a:rPr lang="ru-RU" sz="1000" b="1" u="none" strike="noStrike" dirty="0">
                          <a:solidFill>
                            <a:schemeClr val="tx1"/>
                          </a:solidFill>
                          <a:effectLst/>
                        </a:rPr>
                        <a:t>план)</a:t>
                      </a:r>
                      <a:endParaRPr lang="ru-RU" sz="1000" b="1" i="0" u="none" strike="noStrike" dirty="0">
                        <a:solidFill>
                          <a:schemeClr val="tx1"/>
                        </a:solidFill>
                        <a:effectLst/>
                        <a:latin typeface="+mn-lt"/>
                      </a:endParaRP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2020 </a:t>
                      </a:r>
                      <a:r>
                        <a:rPr lang="ru-RU" sz="1000" b="1" u="none" strike="noStrike" dirty="0">
                          <a:solidFill>
                            <a:schemeClr val="tx1"/>
                          </a:solidFill>
                          <a:effectLst/>
                        </a:rPr>
                        <a:t>год </a:t>
                      </a:r>
                      <a:r>
                        <a:rPr lang="ru-RU" sz="1000" b="1" u="none" strike="noStrike" dirty="0" smtClean="0">
                          <a:solidFill>
                            <a:schemeClr val="tx1"/>
                          </a:solidFill>
                          <a:effectLst/>
                        </a:rPr>
                        <a:t/>
                      </a:r>
                      <a:br>
                        <a:rPr lang="ru-RU" sz="1000" b="1" u="none" strike="noStrike" dirty="0" smtClean="0">
                          <a:solidFill>
                            <a:schemeClr val="tx1"/>
                          </a:solidFill>
                          <a:effectLst/>
                        </a:rPr>
                      </a:br>
                      <a:r>
                        <a:rPr lang="ru-RU" sz="1000" b="1" u="none" strike="noStrike" dirty="0" smtClean="0">
                          <a:solidFill>
                            <a:schemeClr val="tx1"/>
                          </a:solidFill>
                          <a:effectLst/>
                        </a:rPr>
                        <a:t>(</a:t>
                      </a:r>
                      <a:r>
                        <a:rPr lang="ru-RU" sz="1000" b="1" u="none" strike="noStrike" dirty="0">
                          <a:solidFill>
                            <a:schemeClr val="tx1"/>
                          </a:solidFill>
                          <a:effectLst/>
                        </a:rPr>
                        <a:t>факт)</a:t>
                      </a:r>
                      <a:endParaRPr lang="ru-RU" sz="1000" b="1" i="0" u="none" strike="noStrike" dirty="0">
                        <a:solidFill>
                          <a:schemeClr val="tx1"/>
                        </a:solidFill>
                        <a:effectLst/>
                        <a:latin typeface="+mn-lt"/>
                      </a:endParaRP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54410">
                <a:tc>
                  <a:txBody>
                    <a:bodyPr/>
                    <a:lstStyle/>
                    <a:p>
                      <a:pPr marL="0" algn="just" defTabSz="685800" rtl="0" eaLnBrk="1" fontAlgn="ctr" latinLnBrk="0" hangingPunct="1"/>
                      <a:r>
                        <a:rPr lang="ru-RU" sz="1000" b="0" i="0" u="none" strike="noStrike" kern="1200" dirty="0" smtClean="0">
                          <a:solidFill>
                            <a:schemeClr val="tx1"/>
                          </a:solidFill>
                          <a:effectLst/>
                          <a:latin typeface="+mn-lt"/>
                          <a:ea typeface="+mn-ea"/>
                          <a:cs typeface="+mn-cs"/>
                        </a:rPr>
                        <a:t>Лесистость территории Республики Татарстан, процентов</a:t>
                      </a: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1000" b="0" i="0" u="none" strike="noStrike" kern="1200" dirty="0" smtClean="0">
                          <a:solidFill>
                            <a:schemeClr val="tx1"/>
                          </a:solidFill>
                          <a:effectLst/>
                          <a:latin typeface="+mn-lt"/>
                          <a:ea typeface="+mn-ea"/>
                          <a:cs typeface="+mn-cs"/>
                        </a:rPr>
                        <a:t>17,5</a:t>
                      </a:r>
                      <a:endParaRPr lang="ru-RU" sz="1000" b="0" i="0" u="none" strike="noStrike" kern="1200" dirty="0">
                        <a:solidFill>
                          <a:schemeClr val="tx1"/>
                        </a:solidFill>
                        <a:effectLst/>
                        <a:latin typeface="+mn-lt"/>
                        <a:ea typeface="+mn-ea"/>
                        <a:cs typeface="+mn-cs"/>
                      </a:endParaRP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1000" b="0" i="0" u="none" strike="noStrike" kern="1200" dirty="0" smtClean="0">
                          <a:solidFill>
                            <a:schemeClr val="tx1"/>
                          </a:solidFill>
                          <a:effectLst/>
                          <a:latin typeface="+mn-lt"/>
                          <a:ea typeface="+mn-ea"/>
                          <a:cs typeface="+mn-cs"/>
                        </a:rPr>
                        <a:t>17,5</a:t>
                      </a: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54410">
                <a:tc>
                  <a:txBody>
                    <a:bodyPr/>
                    <a:lstStyle/>
                    <a:p>
                      <a:pPr marL="0" algn="just" defTabSz="685800" rtl="0" eaLnBrk="1" fontAlgn="ctr" latinLnBrk="0" hangingPunct="1"/>
                      <a:r>
                        <a:rPr lang="ru-RU" sz="1000" b="0" i="0" u="none" strike="noStrike" kern="1200" dirty="0" smtClean="0">
                          <a:solidFill>
                            <a:schemeClr val="tx1"/>
                          </a:solidFill>
                          <a:effectLst/>
                          <a:latin typeface="+mn-lt"/>
                          <a:ea typeface="+mn-ea"/>
                          <a:cs typeface="+mn-cs"/>
                        </a:rPr>
                        <a:t>Объем платежей в бюджетную систему Российской Федерации от использования лесов, расположенных на землях лесного фонда, в расчете на 1 гектар земель лесного фонда, рублей</a:t>
                      </a: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1000" b="0" i="0" u="none" strike="noStrike" kern="1200" dirty="0" smtClean="0">
                          <a:solidFill>
                            <a:schemeClr val="tx1"/>
                          </a:solidFill>
                          <a:effectLst/>
                          <a:latin typeface="+mn-lt"/>
                          <a:ea typeface="+mn-ea"/>
                          <a:cs typeface="+mn-cs"/>
                        </a:rPr>
                        <a:t>359,9</a:t>
                      </a:r>
                      <a:endParaRPr lang="ru-RU" sz="1000" b="0" i="0" u="none" strike="noStrike" kern="1200" dirty="0">
                        <a:solidFill>
                          <a:schemeClr val="tx1"/>
                        </a:solidFill>
                        <a:effectLst/>
                        <a:latin typeface="+mn-lt"/>
                        <a:ea typeface="+mn-ea"/>
                        <a:cs typeface="+mn-cs"/>
                      </a:endParaRP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1000" b="0" i="0" u="none" strike="noStrike" kern="1200" dirty="0" smtClean="0">
                          <a:solidFill>
                            <a:schemeClr val="tx1"/>
                          </a:solidFill>
                          <a:effectLst/>
                          <a:latin typeface="+mn-lt"/>
                          <a:ea typeface="+mn-ea"/>
                          <a:cs typeface="+mn-cs"/>
                        </a:rPr>
                        <a:t>331,3</a:t>
                      </a: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54410">
                <a:tc>
                  <a:txBody>
                    <a:bodyPr/>
                    <a:lstStyle/>
                    <a:p>
                      <a:pPr marL="0" algn="just" defTabSz="685800" rtl="0" eaLnBrk="1" fontAlgn="ctr" latinLnBrk="0" hangingPunct="1"/>
                      <a:r>
                        <a:rPr lang="ru-RU" sz="1000" b="0" i="0" u="none" strike="noStrike" kern="1200" dirty="0" smtClean="0">
                          <a:solidFill>
                            <a:schemeClr val="tx1"/>
                          </a:solidFill>
                          <a:effectLst/>
                          <a:latin typeface="+mn-lt"/>
                          <a:ea typeface="+mn-ea"/>
                          <a:cs typeface="+mn-cs"/>
                        </a:rPr>
                        <a:t>Отношение площади </a:t>
                      </a:r>
                      <a:r>
                        <a:rPr lang="ru-RU" sz="1000" b="0" i="0" u="none" strike="noStrike" kern="1200" dirty="0" err="1" smtClean="0">
                          <a:solidFill>
                            <a:schemeClr val="tx1"/>
                          </a:solidFill>
                          <a:effectLst/>
                          <a:latin typeface="+mn-lt"/>
                          <a:ea typeface="+mn-ea"/>
                          <a:cs typeface="+mn-cs"/>
                        </a:rPr>
                        <a:t>лесовосстановления</a:t>
                      </a:r>
                      <a:r>
                        <a:rPr lang="ru-RU" sz="1000" b="0" i="0" u="none" strike="noStrike" kern="1200" dirty="0" smtClean="0">
                          <a:solidFill>
                            <a:schemeClr val="tx1"/>
                          </a:solidFill>
                          <a:effectLst/>
                          <a:latin typeface="+mn-lt"/>
                          <a:ea typeface="+mn-ea"/>
                          <a:cs typeface="+mn-cs"/>
                        </a:rPr>
                        <a:t> и лесоразведения к площади вырубленных и погибших лесных насаждений, процентов</a:t>
                      </a:r>
                      <a:endParaRPr lang="ru-RU" sz="1000" b="0" i="0" u="none" strike="noStrike" kern="1200" dirty="0">
                        <a:solidFill>
                          <a:schemeClr val="tx1"/>
                        </a:solidFill>
                        <a:effectLst/>
                        <a:latin typeface="+mn-lt"/>
                        <a:ea typeface="+mn-ea"/>
                        <a:cs typeface="+mn-cs"/>
                      </a:endParaRP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1000" b="0" i="0" u="none" strike="noStrike" kern="1200" dirty="0" smtClean="0">
                          <a:solidFill>
                            <a:schemeClr val="tx1"/>
                          </a:solidFill>
                          <a:effectLst/>
                          <a:latin typeface="+mn-lt"/>
                          <a:ea typeface="+mn-ea"/>
                          <a:cs typeface="+mn-cs"/>
                        </a:rPr>
                        <a:t>69,8</a:t>
                      </a:r>
                      <a:endParaRPr lang="ru-RU" sz="1000" b="0" i="0" u="none" strike="noStrike" kern="1200" dirty="0">
                        <a:solidFill>
                          <a:schemeClr val="tx1"/>
                        </a:solidFill>
                        <a:effectLst/>
                        <a:latin typeface="+mn-lt"/>
                        <a:ea typeface="+mn-ea"/>
                        <a:cs typeface="+mn-cs"/>
                      </a:endParaRP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1000" b="0" i="0" u="none" strike="noStrike" kern="1200" dirty="0" smtClean="0">
                          <a:solidFill>
                            <a:schemeClr val="tx1"/>
                          </a:solidFill>
                          <a:effectLst/>
                          <a:latin typeface="+mn-lt"/>
                          <a:ea typeface="+mn-ea"/>
                          <a:cs typeface="+mn-cs"/>
                        </a:rPr>
                        <a:t>180,4</a:t>
                      </a: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54410">
                <a:tc>
                  <a:txBody>
                    <a:bodyPr/>
                    <a:lstStyle/>
                    <a:p>
                      <a:pPr algn="just" fontAlgn="ctr"/>
                      <a:r>
                        <a:rPr lang="ru-RU" sz="1000" b="0" i="0" u="none" strike="noStrike" dirty="0" smtClean="0">
                          <a:solidFill>
                            <a:schemeClr val="tx1"/>
                          </a:solidFill>
                          <a:effectLst/>
                          <a:latin typeface="+mn-lt"/>
                        </a:rPr>
                        <a:t>Сохранение покрытой лесом площади, процентов</a:t>
                      </a:r>
                      <a:endParaRPr lang="ru-RU" sz="10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chemeClr val="tx1"/>
                          </a:solidFill>
                          <a:effectLst/>
                          <a:latin typeface="+mn-lt"/>
                        </a:rPr>
                        <a:t>100,0</a:t>
                      </a:r>
                      <a:endParaRPr lang="ru-RU" sz="10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5" name="Скругленный прямоугольник 4"/>
          <p:cNvSpPr/>
          <p:nvPr/>
        </p:nvSpPr>
        <p:spPr>
          <a:xfrm>
            <a:off x="546100" y="71005"/>
            <a:ext cx="7943850" cy="578882"/>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spcBef>
                <a:spcPct val="0"/>
              </a:spcBef>
              <a:spcAft>
                <a:spcPct val="0"/>
              </a:spcAft>
            </a:pPr>
            <a:r>
              <a:rPr lang="ru-RU" altLang="ru-RU" sz="1400" b="1" dirty="0" smtClean="0">
                <a:solidFill>
                  <a:schemeClr val="tx1"/>
                </a:solidFill>
                <a:ea typeface="Calibri" panose="020F0502020204030204" pitchFamily="34" charset="0"/>
                <a:cs typeface="Times New Roman" panose="02020603050405020304" pitchFamily="18" charset="0"/>
              </a:rPr>
              <a:t>14. Государственная программа</a:t>
            </a:r>
            <a:endParaRPr lang="ru-RU" altLang="ru-RU" sz="1400" b="1" dirty="0">
              <a:solidFill>
                <a:schemeClr val="tx1"/>
              </a:solidFill>
            </a:endParaRPr>
          </a:p>
          <a:p>
            <a:pPr lvl="0" indent="0" algn="ctr"/>
            <a:r>
              <a:rPr lang="ru-RU" altLang="ru-RU" sz="1400" b="1" dirty="0">
                <a:ea typeface="Calibri" panose="020F0502020204030204" pitchFamily="34" charset="0"/>
                <a:cs typeface="Times New Roman" panose="02020603050405020304" pitchFamily="18" charset="0"/>
              </a:rPr>
              <a:t>«Развитие лесного хозяйства Республики </a:t>
            </a:r>
            <a:r>
              <a:rPr lang="ru-RU" altLang="ru-RU" sz="1400" b="1" dirty="0" smtClean="0">
                <a:ea typeface="Calibri" panose="020F0502020204030204" pitchFamily="34" charset="0"/>
                <a:cs typeface="Times New Roman" panose="02020603050405020304" pitchFamily="18" charset="0"/>
              </a:rPr>
              <a:t>Татарстан»</a:t>
            </a:r>
            <a:endParaRPr lang="ru-RU" altLang="ru-RU" sz="1400" b="1" u="sng" dirty="0">
              <a:ea typeface="Times New Roman" panose="02020603050405020304" pitchFamily="18" charset="0"/>
              <a:cs typeface="Times New Roman" panose="02020603050405020304" pitchFamily="18" charset="0"/>
            </a:endParaRPr>
          </a:p>
        </p:txBody>
      </p:sp>
      <p:sp>
        <p:nvSpPr>
          <p:cNvPr id="7" name="Прямоугольник 6"/>
          <p:cNvSpPr/>
          <p:nvPr/>
        </p:nvSpPr>
        <p:spPr>
          <a:xfrm>
            <a:off x="660825" y="5795781"/>
            <a:ext cx="8037499" cy="253916"/>
          </a:xfrm>
          <a:prstGeom prst="rect">
            <a:avLst/>
          </a:prstGeom>
        </p:spPr>
        <p:txBody>
          <a:bodyPr wrap="square">
            <a:spAutoFit/>
          </a:bodyPr>
          <a:lstStyle/>
          <a:p>
            <a:pPr fontAlgn="ctr"/>
            <a:r>
              <a:rPr lang="ru-RU" sz="1000" b="1" i="1" dirty="0">
                <a:solidFill>
                  <a:schemeClr val="accent1"/>
                </a:solidFill>
              </a:rPr>
              <a:t>Ответственный исполнитель ГП: Министерство лесного хозяйства Республики </a:t>
            </a:r>
            <a:r>
              <a:rPr lang="ru-RU" sz="1000" b="1" i="1" dirty="0" smtClean="0">
                <a:solidFill>
                  <a:schemeClr val="accent1"/>
                </a:solidFill>
              </a:rPr>
              <a:t>Татарстан</a:t>
            </a:r>
            <a:endParaRPr lang="ru-RU" sz="1000" b="1" i="1" dirty="0">
              <a:solidFill>
                <a:schemeClr val="accent1"/>
              </a:solidFill>
            </a:endParaRPr>
          </a:p>
        </p:txBody>
      </p:sp>
      <p:sp>
        <p:nvSpPr>
          <p:cNvPr id="8" name="Прямоугольник 7"/>
          <p:cNvSpPr/>
          <p:nvPr/>
        </p:nvSpPr>
        <p:spPr>
          <a:xfrm>
            <a:off x="603197" y="5997897"/>
            <a:ext cx="8225758" cy="415498"/>
          </a:xfrm>
          <a:prstGeom prst="rect">
            <a:avLst/>
          </a:prstGeom>
        </p:spPr>
        <p:txBody>
          <a:bodyPr wrap="square">
            <a:spAutoFit/>
          </a:bodyPr>
          <a:lstStyle/>
          <a:p>
            <a:pPr fontAlgn="ctr"/>
            <a:r>
              <a:rPr lang="ru-RU" sz="1000" b="1" i="1" dirty="0">
                <a:solidFill>
                  <a:schemeClr val="accent6"/>
                </a:solidFill>
              </a:rPr>
              <a:t>Официальный сайт, на котором размещена государственная программа и отчеты о ходе ее реализации, находится по адресу: http://minleshoz.tatarstan.ru</a:t>
            </a:r>
          </a:p>
        </p:txBody>
      </p:sp>
    </p:spTree>
    <p:extLst>
      <p:ext uri="{BB962C8B-B14F-4D97-AF65-F5344CB8AC3E}">
        <p14:creationId xmlns:p14="http://schemas.microsoft.com/office/powerpoint/2010/main" val="366730806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761687500"/>
              </p:ext>
            </p:extLst>
          </p:nvPr>
        </p:nvGraphicFramePr>
        <p:xfrm>
          <a:off x="600069" y="1240155"/>
          <a:ext cx="8429631" cy="486156"/>
        </p:xfrm>
        <a:graphic>
          <a:graphicData uri="http://schemas.openxmlformats.org/drawingml/2006/table">
            <a:tbl>
              <a:tblPr firstRow="1" firstCol="1" bandRow="1">
                <a:tableStyleId>{5940675A-B579-460E-94D1-54222C63F5DA}</a:tableStyleId>
              </a:tblPr>
              <a:tblGrid>
                <a:gridCol w="6608451"/>
                <a:gridCol w="929640"/>
                <a:gridCol w="891540"/>
              </a:tblGrid>
              <a:tr h="301273">
                <a:tc rowSpan="2">
                  <a:txBody>
                    <a:bodyPr/>
                    <a:lstStyle/>
                    <a:p>
                      <a:pPr algn="ctr">
                        <a:lnSpc>
                          <a:spcPct val="107000"/>
                        </a:lnSpc>
                        <a:spcAft>
                          <a:spcPts val="0"/>
                        </a:spcAft>
                      </a:pPr>
                      <a:r>
                        <a:rPr lang="ru-RU" sz="1000" b="1" dirty="0" smtClean="0">
                          <a:effectLst/>
                        </a:rPr>
                        <a:t>Объем финансирования государственной программы (тыс. рублей)</a:t>
                      </a:r>
                      <a:endParaRPr lang="ru-RU"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1000" b="1" dirty="0" smtClean="0">
                          <a:solidFill>
                            <a:schemeClr val="tx1"/>
                          </a:solidFill>
                          <a:effectLst/>
                        </a:rPr>
                        <a:t>2020 </a:t>
                      </a:r>
                      <a:r>
                        <a:rPr lang="ru-RU" sz="1000" b="1" dirty="0">
                          <a:solidFill>
                            <a:schemeClr val="tx1"/>
                          </a:solidFill>
                          <a:effectLst/>
                        </a:rPr>
                        <a:t>год </a:t>
                      </a:r>
                    </a:p>
                    <a:p>
                      <a:pPr algn="ctr">
                        <a:lnSpc>
                          <a:spcPct val="107000"/>
                        </a:lnSpc>
                        <a:spcAft>
                          <a:spcPts val="0"/>
                        </a:spcAft>
                      </a:pPr>
                      <a:r>
                        <a:rPr lang="ru-RU" sz="1000" b="1" dirty="0">
                          <a:solidFill>
                            <a:schemeClr val="tx1"/>
                          </a:solidFill>
                          <a:effectLst/>
                        </a:rPr>
                        <a:t>(план)</a:t>
                      </a:r>
                      <a:endParaRPr lang="ru-RU"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1000" b="1" dirty="0" smtClean="0">
                          <a:solidFill>
                            <a:schemeClr val="tx1"/>
                          </a:solidFill>
                          <a:effectLst/>
                        </a:rPr>
                        <a:t>2020 </a:t>
                      </a:r>
                      <a:r>
                        <a:rPr lang="ru-RU" sz="1000" b="1" dirty="0">
                          <a:solidFill>
                            <a:schemeClr val="tx1"/>
                          </a:solidFill>
                          <a:effectLst/>
                        </a:rPr>
                        <a:t>год </a:t>
                      </a:r>
                    </a:p>
                    <a:p>
                      <a:pPr algn="ctr">
                        <a:lnSpc>
                          <a:spcPct val="107000"/>
                        </a:lnSpc>
                        <a:spcAft>
                          <a:spcPts val="0"/>
                        </a:spcAft>
                      </a:pPr>
                      <a:r>
                        <a:rPr lang="ru-RU" sz="1000" b="1" dirty="0">
                          <a:solidFill>
                            <a:schemeClr val="tx1"/>
                          </a:solidFill>
                          <a:effectLst/>
                        </a:rPr>
                        <a:t>(факт)</a:t>
                      </a:r>
                      <a:endParaRPr lang="ru-RU"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37073">
                <a:tc vMerge="1">
                  <a:txBody>
                    <a:bodyPr/>
                    <a:lstStyle/>
                    <a:p>
                      <a:endParaRPr lang="ru-RU"/>
                    </a:p>
                  </a:txBody>
                  <a:tcPr/>
                </a:tc>
                <a:tc>
                  <a:txBody>
                    <a:bodyPr/>
                    <a:lstStyle/>
                    <a:p>
                      <a:pPr algn="ctr" fontAlgn="ctr"/>
                      <a:r>
                        <a:rPr lang="ru-RU" sz="1000" b="1" i="0" u="none" strike="noStrike" dirty="0" smtClean="0">
                          <a:solidFill>
                            <a:schemeClr val="tx1"/>
                          </a:solidFill>
                          <a:effectLst/>
                          <a:latin typeface="+mn-lt"/>
                        </a:rPr>
                        <a:t>497 013,6</a:t>
                      </a:r>
                      <a:endParaRPr lang="ru-RU" sz="1000" b="1"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1" i="0" u="none" strike="noStrike" dirty="0" smtClean="0">
                          <a:solidFill>
                            <a:schemeClr val="tx1"/>
                          </a:solidFill>
                          <a:effectLst/>
                          <a:latin typeface="+mn-lt"/>
                        </a:rPr>
                        <a:t>484 409,6</a:t>
                      </a:r>
                      <a:endParaRPr lang="ru-RU" sz="1000" b="1"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6" name="Rectangle 1"/>
          <p:cNvSpPr>
            <a:spLocks noChangeArrowheads="1"/>
          </p:cNvSpPr>
          <p:nvPr/>
        </p:nvSpPr>
        <p:spPr bwMode="auto">
          <a:xfrm>
            <a:off x="560130" y="778490"/>
            <a:ext cx="84695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lgn="just"/>
            <a:r>
              <a:rPr kumimoji="0" lang="ru-RU" altLang="ru-RU" sz="1200" b="1"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Цель:</a:t>
            </a:r>
            <a:r>
              <a:rPr lang="ru-RU" altLang="ru-RU" sz="1200" b="1" dirty="0">
                <a:latin typeface="+mn-lt"/>
                <a:ea typeface="Calibri" panose="020F0502020204030204" pitchFamily="34" charset="0"/>
                <a:cs typeface="Times New Roman" panose="02020603050405020304" pitchFamily="18" charset="0"/>
              </a:rPr>
              <a:t> </a:t>
            </a:r>
            <a:r>
              <a:rPr lang="ru-RU" altLang="ru-RU" sz="1200" dirty="0" smtClean="0">
                <a:latin typeface="+mn-lt"/>
                <a:ea typeface="Calibri" panose="020F0502020204030204" pitchFamily="34" charset="0"/>
                <a:cs typeface="Times New Roman" panose="02020603050405020304" pitchFamily="18" charset="0"/>
              </a:rPr>
              <a:t>обеспечение </a:t>
            </a:r>
            <a:r>
              <a:rPr lang="ru-RU" altLang="ru-RU" sz="1200" dirty="0">
                <a:latin typeface="+mn-lt"/>
                <a:ea typeface="Calibri" panose="020F0502020204030204" pitchFamily="34" charset="0"/>
                <a:cs typeface="Times New Roman" panose="02020603050405020304" pitchFamily="18" charset="0"/>
              </a:rPr>
              <a:t>максимальной эффективности управления государственным имуществом Республики Татарстан, его доходности и сохранности.</a:t>
            </a:r>
            <a:endParaRPr kumimoji="0" lang="ru-RU" altLang="ru-RU" sz="1200" i="0" u="none" strike="noStrike" cap="none" normalizeH="0" baseline="0" dirty="0" smtClean="0">
              <a:ln>
                <a:noFill/>
              </a:ln>
              <a:solidFill>
                <a:schemeClr val="tx1"/>
              </a:solidFill>
              <a:effectLst/>
              <a:latin typeface="+mn-lt"/>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265685307"/>
              </p:ext>
            </p:extLst>
          </p:nvPr>
        </p:nvGraphicFramePr>
        <p:xfrm>
          <a:off x="600069" y="1789007"/>
          <a:ext cx="8429630" cy="4987249"/>
        </p:xfrm>
        <a:graphic>
          <a:graphicData uri="http://schemas.openxmlformats.org/drawingml/2006/table">
            <a:tbl>
              <a:tblPr>
                <a:tableStyleId>{5940675A-B579-460E-94D1-54222C63F5DA}</a:tableStyleId>
              </a:tblPr>
              <a:tblGrid>
                <a:gridCol w="6650577"/>
                <a:gridCol w="891348"/>
                <a:gridCol w="887705"/>
              </a:tblGrid>
              <a:tr h="140447">
                <a:tc>
                  <a:txBody>
                    <a:bodyPr/>
                    <a:lstStyle/>
                    <a:p>
                      <a:pPr algn="ctr" fontAlgn="ctr"/>
                      <a:r>
                        <a:rPr lang="ru-RU" sz="1000" b="1" i="0" u="none" strike="noStrike" dirty="0" smtClean="0">
                          <a:solidFill>
                            <a:srgbClr val="000000"/>
                          </a:solidFill>
                          <a:effectLst/>
                          <a:latin typeface="+mn-lt"/>
                        </a:rPr>
                        <a:t>Целевые показатели реализации государственной программы</a:t>
                      </a:r>
                      <a:endParaRPr lang="ru-RU" sz="1000" b="1" i="0" u="none" strike="noStrike" dirty="0">
                        <a:solidFill>
                          <a:srgbClr val="000000"/>
                        </a:solidFill>
                        <a:effectLst/>
                        <a:latin typeface="+mn-lt"/>
                      </a:endParaRP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latin typeface="+mn-lt"/>
                        </a:rPr>
                        <a:t>2020 </a:t>
                      </a:r>
                      <a:r>
                        <a:rPr lang="ru-RU" sz="1000" b="1" u="none" strike="noStrike" dirty="0">
                          <a:solidFill>
                            <a:schemeClr val="tx1"/>
                          </a:solidFill>
                          <a:effectLst/>
                          <a:latin typeface="+mn-lt"/>
                        </a:rPr>
                        <a:t>год </a:t>
                      </a:r>
                      <a:r>
                        <a:rPr lang="ru-RU" sz="1000" b="1" u="none" strike="noStrike" dirty="0" smtClean="0">
                          <a:solidFill>
                            <a:schemeClr val="tx1"/>
                          </a:solidFill>
                          <a:effectLst/>
                          <a:latin typeface="+mn-lt"/>
                        </a:rPr>
                        <a:t/>
                      </a:r>
                      <a:br>
                        <a:rPr lang="ru-RU" sz="1000" b="1" u="none" strike="noStrike" dirty="0" smtClean="0">
                          <a:solidFill>
                            <a:schemeClr val="tx1"/>
                          </a:solidFill>
                          <a:effectLst/>
                          <a:latin typeface="+mn-lt"/>
                        </a:rPr>
                      </a:br>
                      <a:r>
                        <a:rPr lang="ru-RU" sz="1000" b="1" u="none" strike="noStrike" dirty="0" smtClean="0">
                          <a:solidFill>
                            <a:schemeClr val="tx1"/>
                          </a:solidFill>
                          <a:effectLst/>
                          <a:latin typeface="+mn-lt"/>
                        </a:rPr>
                        <a:t>(</a:t>
                      </a:r>
                      <a:r>
                        <a:rPr lang="ru-RU" sz="1000" b="1" u="none" strike="noStrike" dirty="0">
                          <a:solidFill>
                            <a:schemeClr val="tx1"/>
                          </a:solidFill>
                          <a:effectLst/>
                          <a:latin typeface="+mn-lt"/>
                        </a:rPr>
                        <a:t>план)</a:t>
                      </a:r>
                      <a:endParaRPr lang="ru-RU" sz="1000" b="1" i="0" u="none" strike="noStrike" dirty="0">
                        <a:solidFill>
                          <a:schemeClr val="tx1"/>
                        </a:solidFill>
                        <a:effectLst/>
                        <a:latin typeface="+mn-lt"/>
                      </a:endParaRP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latin typeface="+mn-lt"/>
                        </a:rPr>
                        <a:t>2020 </a:t>
                      </a:r>
                      <a:r>
                        <a:rPr lang="ru-RU" sz="1000" b="1" u="none" strike="noStrike" dirty="0">
                          <a:solidFill>
                            <a:schemeClr val="tx1"/>
                          </a:solidFill>
                          <a:effectLst/>
                          <a:latin typeface="+mn-lt"/>
                        </a:rPr>
                        <a:t>год </a:t>
                      </a:r>
                      <a:r>
                        <a:rPr lang="ru-RU" sz="1000" b="1" u="none" strike="noStrike" dirty="0" smtClean="0">
                          <a:solidFill>
                            <a:schemeClr val="tx1"/>
                          </a:solidFill>
                          <a:effectLst/>
                          <a:latin typeface="+mn-lt"/>
                        </a:rPr>
                        <a:t/>
                      </a:r>
                      <a:br>
                        <a:rPr lang="ru-RU" sz="1000" b="1" u="none" strike="noStrike" dirty="0" smtClean="0">
                          <a:solidFill>
                            <a:schemeClr val="tx1"/>
                          </a:solidFill>
                          <a:effectLst/>
                          <a:latin typeface="+mn-lt"/>
                        </a:rPr>
                      </a:br>
                      <a:r>
                        <a:rPr lang="ru-RU" sz="1000" b="1" u="none" strike="noStrike" dirty="0" smtClean="0">
                          <a:solidFill>
                            <a:schemeClr val="tx1"/>
                          </a:solidFill>
                          <a:effectLst/>
                          <a:latin typeface="+mn-lt"/>
                        </a:rPr>
                        <a:t>(</a:t>
                      </a:r>
                      <a:r>
                        <a:rPr lang="ru-RU" sz="1000" b="1" u="none" strike="noStrike" dirty="0">
                          <a:solidFill>
                            <a:schemeClr val="tx1"/>
                          </a:solidFill>
                          <a:effectLst/>
                          <a:latin typeface="+mn-lt"/>
                        </a:rPr>
                        <a:t>факт)</a:t>
                      </a:r>
                      <a:endParaRPr lang="ru-RU" sz="1000" b="1" i="0" u="none" strike="noStrike" dirty="0">
                        <a:solidFill>
                          <a:schemeClr val="tx1"/>
                        </a:solidFill>
                        <a:effectLst/>
                        <a:latin typeface="+mn-lt"/>
                      </a:endParaRP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2637">
                <a:tc>
                  <a:txBody>
                    <a:bodyPr/>
                    <a:lstStyle/>
                    <a:p>
                      <a:pPr algn="just" fontAlgn="ctr"/>
                      <a:r>
                        <a:rPr lang="ru-RU" sz="1000" b="0" i="0" u="none" strike="noStrike" dirty="0">
                          <a:solidFill>
                            <a:schemeClr val="tx1"/>
                          </a:solidFill>
                          <a:effectLst/>
                          <a:latin typeface="+mn-lt"/>
                        </a:rPr>
                        <a:t>Доля государственных унитарных предприятий и государственных учреждений, информация о составе имущества которых актуализирована в Реестре государственной собственности Республики Татарстан, в общем количестве государственных унитарных предприятий и государственных учреждений (без учета организаций-банкротов и находящихся в ликвидации),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2637">
                <a:tc>
                  <a:txBody>
                    <a:bodyPr/>
                    <a:lstStyle/>
                    <a:p>
                      <a:pPr algn="just" fontAlgn="ctr"/>
                      <a:r>
                        <a:rPr lang="ru-RU" sz="1000" b="0" i="0" u="none" strike="noStrike" dirty="0">
                          <a:solidFill>
                            <a:schemeClr val="tx1"/>
                          </a:solidFill>
                          <a:effectLst/>
                          <a:latin typeface="+mn-lt"/>
                        </a:rPr>
                        <a:t>Доля предприятий, финансово-хозяйственная деятельность которых проанализирована </a:t>
                      </a:r>
                      <a:r>
                        <a:rPr lang="ru-RU" sz="1000" b="0" i="0" u="none" strike="noStrike" dirty="0" err="1">
                          <a:solidFill>
                            <a:schemeClr val="tx1"/>
                          </a:solidFill>
                          <a:effectLst/>
                          <a:latin typeface="+mn-lt"/>
                        </a:rPr>
                        <a:t>Mинземимуществом</a:t>
                      </a:r>
                      <a:r>
                        <a:rPr lang="ru-RU" sz="1000" b="0" i="0" u="none" strike="noStrike" dirty="0">
                          <a:solidFill>
                            <a:schemeClr val="tx1"/>
                          </a:solidFill>
                          <a:effectLst/>
                          <a:latin typeface="+mn-lt"/>
                        </a:rPr>
                        <a:t> РТ, в общем количестве предприятий,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18834">
                <a:tc>
                  <a:txBody>
                    <a:bodyPr/>
                    <a:lstStyle/>
                    <a:p>
                      <a:pPr algn="just" fontAlgn="ctr"/>
                      <a:r>
                        <a:rPr lang="ru-RU" sz="1000" b="0" i="0" u="none" strike="noStrike" dirty="0">
                          <a:solidFill>
                            <a:schemeClr val="tx1"/>
                          </a:solidFill>
                          <a:effectLst/>
                          <a:latin typeface="+mn-lt"/>
                        </a:rPr>
                        <a:t>Доля трудовых договоров с руководителями государственных унитарных предприятий со 100% выполнением условий договора в общем количестве трудовых договоров с руководителями государственных унитарных предприятий,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chemeClr val="tx1"/>
                          </a:solidFill>
                          <a:effectLst/>
                          <a:latin typeface="+mn-lt"/>
                        </a:rPr>
                        <a:t>85,0</a:t>
                      </a:r>
                      <a:endParaRPr lang="ru-RU" sz="10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chemeClr val="tx1"/>
                          </a:solidFill>
                          <a:effectLst/>
                          <a:latin typeface="+mn-lt"/>
                        </a:rPr>
                        <a:t>85,10</a:t>
                      </a:r>
                      <a:endParaRPr lang="ru-RU" sz="10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18834">
                <a:tc>
                  <a:txBody>
                    <a:bodyPr/>
                    <a:lstStyle/>
                    <a:p>
                      <a:pPr algn="just" fontAlgn="ctr"/>
                      <a:r>
                        <a:rPr lang="ru-RU" sz="1000" b="0" i="0" u="none" strike="noStrike" dirty="0">
                          <a:solidFill>
                            <a:schemeClr val="tx1"/>
                          </a:solidFill>
                          <a:effectLst/>
                          <a:latin typeface="+mn-lt"/>
                        </a:rPr>
                        <a:t>Выполнение бюджетного задания в части доходов от реализации и использования государственного имущества и земельных участков</a:t>
                      </a:r>
                      <a:r>
                        <a:rPr lang="ru-RU" sz="1000" b="0" i="0" u="none" strike="noStrike" dirty="0" smtClean="0">
                          <a:solidFill>
                            <a:schemeClr val="tx1"/>
                          </a:solidFill>
                          <a:effectLst/>
                          <a:latin typeface="+mn-lt"/>
                        </a:rPr>
                        <a:t>, %</a:t>
                      </a:r>
                      <a:endParaRPr lang="ru-RU" sz="10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chemeClr val="tx1"/>
                          </a:solidFill>
                          <a:effectLst/>
                          <a:latin typeface="+mn-lt"/>
                        </a:rPr>
                        <a:t>179,42</a:t>
                      </a:r>
                      <a:endParaRPr lang="ru-RU" sz="10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2637">
                <a:tc>
                  <a:txBody>
                    <a:bodyPr/>
                    <a:lstStyle/>
                    <a:p>
                      <a:pPr algn="just" fontAlgn="ctr"/>
                      <a:r>
                        <a:rPr lang="ru-RU" sz="1000" b="0" i="0" u="none" strike="noStrike" dirty="0">
                          <a:solidFill>
                            <a:schemeClr val="tx1"/>
                          </a:solidFill>
                          <a:effectLst/>
                          <a:latin typeface="+mn-lt"/>
                        </a:rPr>
                        <a:t>Доля государственных учреждений, где была проведена проверка использования государственного имущества, в общем количестве государственных учреждений,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chemeClr val="tx1"/>
                          </a:solidFill>
                          <a:effectLst/>
                          <a:latin typeface="+mn-lt"/>
                        </a:rPr>
                        <a:t>95,0</a:t>
                      </a:r>
                      <a:endParaRPr lang="ru-RU" sz="10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chemeClr val="tx1"/>
                          </a:solidFill>
                          <a:effectLst/>
                          <a:latin typeface="+mn-lt"/>
                        </a:rPr>
                        <a:t>100,0</a:t>
                      </a:r>
                      <a:endParaRPr lang="ru-RU" sz="10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18834">
                <a:tc>
                  <a:txBody>
                    <a:bodyPr/>
                    <a:lstStyle/>
                    <a:p>
                      <a:pPr algn="just" fontAlgn="ctr"/>
                      <a:r>
                        <a:rPr lang="ru-RU" sz="1000" b="0" i="0" u="none" strike="noStrike" dirty="0">
                          <a:solidFill>
                            <a:schemeClr val="tx1"/>
                          </a:solidFill>
                          <a:effectLst/>
                          <a:latin typeface="+mn-lt"/>
                        </a:rPr>
                        <a:t>Доля количества объектов недвижимости, по которым проведена государственная регистрация права собственности Республики Татарстан, к количеству объектов недвижимости, запланированных к регистрации в собственность Республики Татарстан,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2637">
                <a:tc>
                  <a:txBody>
                    <a:bodyPr/>
                    <a:lstStyle/>
                    <a:p>
                      <a:pPr algn="just" fontAlgn="ctr"/>
                      <a:r>
                        <a:rPr lang="ru-RU" sz="1000" b="0" i="0" u="none" strike="noStrike" dirty="0">
                          <a:solidFill>
                            <a:schemeClr val="tx1"/>
                          </a:solidFill>
                          <a:effectLst/>
                          <a:latin typeface="+mn-lt"/>
                        </a:rPr>
                        <a:t>Доля количества транспортных средств, которым обеспечен выход в рейс, к общему количеству транспортных средств, закрепленных за ГБУ </a:t>
                      </a:r>
                      <a:r>
                        <a:rPr lang="ru-RU" sz="1000" b="0" i="0" u="none" strike="noStrike" dirty="0" smtClean="0">
                          <a:solidFill>
                            <a:schemeClr val="tx1"/>
                          </a:solidFill>
                          <a:effectLst/>
                          <a:latin typeface="+mn-lt"/>
                        </a:rPr>
                        <a:t>«УМО», </a:t>
                      </a:r>
                      <a:r>
                        <a:rPr lang="ru-RU" sz="1000" b="0" i="0" u="none" strike="noStrike" dirty="0">
                          <a:solidFill>
                            <a:schemeClr val="tx1"/>
                          </a:solidFill>
                          <a:effectLst/>
                          <a:latin typeface="+mn-lt"/>
                        </a:rPr>
                        <a:t>%</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18834">
                <a:tc>
                  <a:txBody>
                    <a:bodyPr/>
                    <a:lstStyle/>
                    <a:p>
                      <a:pPr algn="just" fontAlgn="ctr"/>
                      <a:r>
                        <a:rPr lang="ru-RU" sz="1000" b="0" i="0" u="none" strike="noStrike" dirty="0" smtClean="0">
                          <a:solidFill>
                            <a:schemeClr val="tx1"/>
                          </a:solidFill>
                          <a:effectLst/>
                          <a:latin typeface="+mn-lt"/>
                        </a:rPr>
                        <a:t>Доля жилых помещений, в отношении которых с нанимателями заключены договоры найма (социального / специализированного жилищного фонда), к общему количеству жилых помещений, закрепленных на праве оперативного управления за государственным бюджетным учреждением «Департамент по управлению жилищным фондом», процентов</a:t>
                      </a:r>
                      <a:endParaRPr lang="ru-RU" sz="10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chemeClr val="tx1"/>
                          </a:solidFill>
                          <a:effectLst/>
                          <a:latin typeface="+mn-lt"/>
                        </a:rPr>
                        <a:t>100,0</a:t>
                      </a:r>
                      <a:endParaRPr lang="ru-RU" sz="10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chemeClr val="tx1"/>
                          </a:solidFill>
                          <a:effectLst/>
                          <a:latin typeface="+mn-lt"/>
                        </a:rPr>
                        <a:t>100,0</a:t>
                      </a:r>
                      <a:endParaRPr lang="ru-RU" sz="10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2637">
                <a:tc>
                  <a:txBody>
                    <a:bodyPr/>
                    <a:lstStyle/>
                    <a:p>
                      <a:pPr algn="just" fontAlgn="ctr"/>
                      <a:r>
                        <a:rPr lang="ru-RU" sz="1000" b="0" i="0" u="none" strike="noStrike" dirty="0">
                          <a:solidFill>
                            <a:schemeClr val="tx1"/>
                          </a:solidFill>
                          <a:effectLst/>
                          <a:latin typeface="+mn-lt"/>
                        </a:rPr>
                        <a:t>Доля земельных участков, находящихся у государственных </a:t>
                      </a:r>
                      <a:r>
                        <a:rPr lang="ru-RU" sz="1000" b="0" i="0" u="none" strike="noStrike" dirty="0" smtClean="0">
                          <a:solidFill>
                            <a:schemeClr val="tx1"/>
                          </a:solidFill>
                          <a:effectLst/>
                          <a:latin typeface="+mn-lt"/>
                        </a:rPr>
                        <a:t>учреждений</a:t>
                      </a:r>
                      <a:r>
                        <a:rPr lang="ru-RU" sz="1000" b="0" i="0" u="none" strike="noStrike" dirty="0">
                          <a:solidFill>
                            <a:schemeClr val="tx1"/>
                          </a:solidFill>
                          <a:effectLst/>
                          <a:latin typeface="+mn-lt"/>
                        </a:rPr>
                        <a:t>, зарегистрированных в собственность Республики Татарстан, в общем количестве земельных участков, находящихся у </a:t>
                      </a:r>
                      <a:r>
                        <a:rPr lang="ru-RU" sz="1000" b="0" i="0" u="none" strike="noStrike" dirty="0" smtClean="0">
                          <a:solidFill>
                            <a:schemeClr val="tx1"/>
                          </a:solidFill>
                          <a:effectLst/>
                          <a:latin typeface="+mn-lt"/>
                        </a:rPr>
                        <a:t>государственных </a:t>
                      </a:r>
                      <a:r>
                        <a:rPr lang="ru-RU" sz="1000" b="0" i="0" u="none" strike="noStrike" dirty="0">
                          <a:solidFill>
                            <a:schemeClr val="tx1"/>
                          </a:solidFill>
                          <a:effectLst/>
                          <a:latin typeface="+mn-lt"/>
                        </a:rPr>
                        <a:t>учреждений,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mn-lt"/>
                        </a:rPr>
                        <a:t>99,0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mn-lt"/>
                        </a:rPr>
                        <a:t>99,0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2637">
                <a:tc>
                  <a:txBody>
                    <a:bodyPr/>
                    <a:lstStyle/>
                    <a:p>
                      <a:pPr algn="just" fontAlgn="ctr"/>
                      <a:r>
                        <a:rPr lang="ru-RU" sz="1000" b="0" i="0" u="none" strike="noStrike" dirty="0" smtClean="0">
                          <a:solidFill>
                            <a:schemeClr val="tx1"/>
                          </a:solidFill>
                          <a:effectLst/>
                          <a:latin typeface="+mn-lt"/>
                        </a:rPr>
                        <a:t>Количество экспертных заключений в сфере оценочной деятельности по запросам органов исполнительной власти Республики Татарстан, ед.</a:t>
                      </a:r>
                      <a:endParaRPr lang="ru-RU" sz="10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chemeClr val="tx1"/>
                          </a:solidFill>
                          <a:effectLst/>
                          <a:latin typeface="+mn-lt"/>
                        </a:rPr>
                        <a:t>110,0</a:t>
                      </a:r>
                      <a:endParaRPr lang="ru-RU" sz="10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chemeClr val="tx1"/>
                          </a:solidFill>
                          <a:effectLst/>
                          <a:latin typeface="+mn-lt"/>
                        </a:rPr>
                        <a:t>110,0</a:t>
                      </a:r>
                      <a:endParaRPr lang="ru-RU" sz="10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2637">
                <a:tc>
                  <a:txBody>
                    <a:bodyPr/>
                    <a:lstStyle/>
                    <a:p>
                      <a:pPr algn="just" fontAlgn="ctr"/>
                      <a:r>
                        <a:rPr lang="ru-RU" sz="1000" b="0" i="0" u="none" strike="noStrike" dirty="0">
                          <a:solidFill>
                            <a:schemeClr val="tx1"/>
                          </a:solidFill>
                          <a:effectLst/>
                          <a:latin typeface="+mn-lt"/>
                        </a:rPr>
                        <a:t>Доля земельных участков, на которые оформлено право постоянного (бессрочного) пользования, в общем количестве земельных участков, предоставленных на праве постоянного (бессрочного) пользования государственным учреждениям на основании распоряжений </a:t>
                      </a:r>
                      <a:r>
                        <a:rPr lang="ru-RU" sz="1000" b="0" i="0" u="none" strike="noStrike" dirty="0" err="1">
                          <a:solidFill>
                            <a:schemeClr val="tx1"/>
                          </a:solidFill>
                          <a:effectLst/>
                          <a:latin typeface="+mn-lt"/>
                        </a:rPr>
                        <a:t>Минземимущества</a:t>
                      </a:r>
                      <a:r>
                        <a:rPr lang="ru-RU" sz="1000" b="0" i="0" u="none" strike="noStrike" dirty="0">
                          <a:solidFill>
                            <a:schemeClr val="tx1"/>
                          </a:solidFill>
                          <a:effectLst/>
                          <a:latin typeface="+mn-lt"/>
                        </a:rPr>
                        <a:t> РТ,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mn-lt"/>
                        </a:rPr>
                        <a:t>99,5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mn-lt"/>
                        </a:rPr>
                        <a:t>99,5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8" name="Скругленный прямоугольник 7"/>
          <p:cNvSpPr/>
          <p:nvPr/>
        </p:nvSpPr>
        <p:spPr>
          <a:xfrm>
            <a:off x="600069" y="37862"/>
            <a:ext cx="7943850" cy="740628"/>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lnSpc>
                <a:spcPts val="1500"/>
              </a:lnSpc>
              <a:spcBef>
                <a:spcPct val="0"/>
              </a:spcBef>
              <a:spcAft>
                <a:spcPct val="0"/>
              </a:spcAft>
            </a:pPr>
            <a:r>
              <a:rPr lang="ru-RU" altLang="ru-RU" sz="1600" b="1" dirty="0" smtClean="0">
                <a:solidFill>
                  <a:schemeClr val="tx1"/>
                </a:solidFill>
                <a:ea typeface="Calibri" panose="020F0502020204030204" pitchFamily="34" charset="0"/>
                <a:cs typeface="Times New Roman" panose="02020603050405020304" pitchFamily="18" charset="0"/>
              </a:rPr>
              <a:t>15. Государственная программа</a:t>
            </a:r>
            <a:endParaRPr lang="ru-RU" altLang="ru-RU" sz="1600" b="1" dirty="0">
              <a:solidFill>
                <a:schemeClr val="tx1"/>
              </a:solidFill>
            </a:endParaRPr>
          </a:p>
          <a:p>
            <a:pPr lvl="0" indent="0" algn="ctr">
              <a:lnSpc>
                <a:spcPts val="1500"/>
              </a:lnSpc>
            </a:pPr>
            <a:r>
              <a:rPr lang="ru-RU" altLang="ru-RU" sz="1600" b="1" dirty="0">
                <a:ea typeface="Calibri" panose="020F0502020204030204" pitchFamily="34" charset="0"/>
                <a:cs typeface="Times New Roman" panose="02020603050405020304" pitchFamily="18" charset="0"/>
              </a:rPr>
              <a:t>«Управление государственным имуществом Республики  Татарстан </a:t>
            </a:r>
            <a:r>
              <a:rPr lang="ru-RU" altLang="ru-RU" sz="1600" b="1" dirty="0" smtClean="0">
                <a:ea typeface="Calibri" panose="020F0502020204030204" pitchFamily="34" charset="0"/>
                <a:cs typeface="Times New Roman" panose="02020603050405020304" pitchFamily="18" charset="0"/>
              </a:rPr>
              <a:t/>
            </a:r>
            <a:br>
              <a:rPr lang="ru-RU" altLang="ru-RU" sz="1600" b="1" dirty="0" smtClean="0">
                <a:ea typeface="Calibri" panose="020F0502020204030204" pitchFamily="34" charset="0"/>
                <a:cs typeface="Times New Roman" panose="02020603050405020304" pitchFamily="18" charset="0"/>
              </a:rPr>
            </a:br>
            <a:r>
              <a:rPr lang="ru-RU" altLang="ru-RU" sz="1600" b="1" dirty="0" smtClean="0">
                <a:ea typeface="Calibri" panose="020F0502020204030204" pitchFamily="34" charset="0"/>
                <a:cs typeface="Times New Roman" panose="02020603050405020304" pitchFamily="18" charset="0"/>
              </a:rPr>
              <a:t>на </a:t>
            </a:r>
            <a:r>
              <a:rPr lang="ru-RU" altLang="ru-RU" sz="1600" b="1" dirty="0">
                <a:ea typeface="Calibri" panose="020F0502020204030204" pitchFamily="34" charset="0"/>
                <a:cs typeface="Times New Roman" panose="02020603050405020304" pitchFamily="18" charset="0"/>
              </a:rPr>
              <a:t>2014 </a:t>
            </a:r>
            <a:r>
              <a:rPr lang="ru-RU" altLang="ru-RU" sz="1600" b="1" dirty="0" smtClean="0">
                <a:ea typeface="Calibri" panose="020F0502020204030204" pitchFamily="34" charset="0"/>
                <a:cs typeface="Times New Roman" panose="02020603050405020304" pitchFamily="18" charset="0"/>
              </a:rPr>
              <a:t>– 2023 годы»</a:t>
            </a:r>
          </a:p>
        </p:txBody>
      </p:sp>
    </p:spTree>
    <p:extLst>
      <p:ext uri="{BB962C8B-B14F-4D97-AF65-F5344CB8AC3E}">
        <p14:creationId xmlns:p14="http://schemas.microsoft.com/office/powerpoint/2010/main" val="372148073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591373711"/>
              </p:ext>
            </p:extLst>
          </p:nvPr>
        </p:nvGraphicFramePr>
        <p:xfrm>
          <a:off x="613763" y="901434"/>
          <a:ext cx="8429630" cy="4996774"/>
        </p:xfrm>
        <a:graphic>
          <a:graphicData uri="http://schemas.openxmlformats.org/drawingml/2006/table">
            <a:tbl>
              <a:tblPr>
                <a:tableStyleId>{5940675A-B579-460E-94D1-54222C63F5DA}</a:tableStyleId>
              </a:tblPr>
              <a:tblGrid>
                <a:gridCol w="6769560"/>
                <a:gridCol w="838200"/>
                <a:gridCol w="821870"/>
              </a:tblGrid>
              <a:tr h="140447">
                <a:tc>
                  <a:txBody>
                    <a:bodyPr/>
                    <a:lstStyle/>
                    <a:p>
                      <a:pPr algn="ctr" fontAlgn="ctr"/>
                      <a:r>
                        <a:rPr lang="ru-RU" sz="1000" b="1" i="0" u="none" strike="noStrike" dirty="0" smtClean="0">
                          <a:solidFill>
                            <a:schemeClr val="tx1"/>
                          </a:solidFill>
                          <a:effectLst/>
                          <a:latin typeface="+mn-lt"/>
                        </a:rPr>
                        <a:t>Целевые показатели реализации государственной программы</a:t>
                      </a:r>
                      <a:endParaRPr lang="ru-RU" sz="1000" b="1" i="0" u="none" strike="noStrike" dirty="0">
                        <a:solidFill>
                          <a:schemeClr val="tx1"/>
                        </a:solidFill>
                        <a:effectLst/>
                        <a:latin typeface="+mn-lt"/>
                      </a:endParaRP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2020 </a:t>
                      </a:r>
                      <a:r>
                        <a:rPr lang="ru-RU" sz="1000" b="1" u="none" strike="noStrike" dirty="0">
                          <a:solidFill>
                            <a:schemeClr val="tx1"/>
                          </a:solidFill>
                          <a:effectLst/>
                        </a:rPr>
                        <a:t>год </a:t>
                      </a:r>
                      <a:r>
                        <a:rPr lang="ru-RU" sz="1000" b="1" u="none" strike="noStrike" dirty="0" smtClean="0">
                          <a:solidFill>
                            <a:schemeClr val="tx1"/>
                          </a:solidFill>
                          <a:effectLst/>
                        </a:rPr>
                        <a:t/>
                      </a:r>
                      <a:br>
                        <a:rPr lang="ru-RU" sz="1000" b="1" u="none" strike="noStrike" dirty="0" smtClean="0">
                          <a:solidFill>
                            <a:schemeClr val="tx1"/>
                          </a:solidFill>
                          <a:effectLst/>
                        </a:rPr>
                      </a:br>
                      <a:r>
                        <a:rPr lang="ru-RU" sz="1000" b="1" u="none" strike="noStrike" dirty="0" smtClean="0">
                          <a:solidFill>
                            <a:schemeClr val="tx1"/>
                          </a:solidFill>
                          <a:effectLst/>
                        </a:rPr>
                        <a:t>(</a:t>
                      </a:r>
                      <a:r>
                        <a:rPr lang="ru-RU" sz="1000" b="1" u="none" strike="noStrike" dirty="0">
                          <a:solidFill>
                            <a:schemeClr val="tx1"/>
                          </a:solidFill>
                          <a:effectLst/>
                        </a:rPr>
                        <a:t>план)</a:t>
                      </a:r>
                      <a:endParaRPr lang="ru-RU" sz="1000" b="1" i="0" u="none" strike="noStrike" dirty="0">
                        <a:solidFill>
                          <a:schemeClr val="tx1"/>
                        </a:solidFill>
                        <a:effectLst/>
                        <a:latin typeface="+mn-lt"/>
                      </a:endParaRP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2020 год </a:t>
                      </a:r>
                      <a:br>
                        <a:rPr lang="ru-RU" sz="1000" b="1" u="none" strike="noStrike" dirty="0" smtClean="0">
                          <a:solidFill>
                            <a:schemeClr val="tx1"/>
                          </a:solidFill>
                          <a:effectLst/>
                        </a:rPr>
                      </a:br>
                      <a:r>
                        <a:rPr lang="ru-RU" sz="1000" b="1" u="none" strike="noStrike" dirty="0" smtClean="0">
                          <a:solidFill>
                            <a:schemeClr val="tx1"/>
                          </a:solidFill>
                          <a:effectLst/>
                        </a:rPr>
                        <a:t>(</a:t>
                      </a:r>
                      <a:r>
                        <a:rPr lang="ru-RU" sz="1000" b="1" u="none" strike="noStrike" dirty="0">
                          <a:solidFill>
                            <a:schemeClr val="tx1"/>
                          </a:solidFill>
                          <a:effectLst/>
                        </a:rPr>
                        <a:t>факт)</a:t>
                      </a:r>
                      <a:endParaRPr lang="ru-RU" sz="1000" b="1" i="0" u="none" strike="noStrike" dirty="0">
                        <a:solidFill>
                          <a:schemeClr val="tx1"/>
                        </a:solidFill>
                        <a:effectLst/>
                        <a:latin typeface="+mn-lt"/>
                      </a:endParaRP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2637">
                <a:tc>
                  <a:txBody>
                    <a:bodyPr/>
                    <a:lstStyle/>
                    <a:p>
                      <a:pPr algn="just" fontAlgn="ctr"/>
                      <a:r>
                        <a:rPr lang="ru-RU" sz="1000" b="0" i="0" u="none" strike="noStrike" dirty="0">
                          <a:solidFill>
                            <a:schemeClr val="tx1"/>
                          </a:solidFill>
                          <a:effectLst/>
                          <a:latin typeface="+mn-lt"/>
                        </a:rPr>
                        <a:t>Доля ходатайств о переводе земель из одной категории в другую, по которым подготовлены проекты постановлений Кабинета Министров Республики Татарстан, в общем количестве поступивших ходатайств, за исключением тех, по которым отказано в рассмотрении, либо отказано в переводе земель согласно законодательству,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2637">
                <a:tc>
                  <a:txBody>
                    <a:bodyPr/>
                    <a:lstStyle/>
                    <a:p>
                      <a:pPr algn="just" fontAlgn="ctr"/>
                      <a:r>
                        <a:rPr lang="ru-RU" sz="1000" b="0" i="0" u="none" strike="noStrike" dirty="0" smtClean="0">
                          <a:solidFill>
                            <a:schemeClr val="tx1"/>
                          </a:solidFill>
                          <a:effectLst/>
                          <a:latin typeface="+mn-lt"/>
                        </a:rPr>
                        <a:t>Доля выполненных мероприятий по организации и обеспечению проведения землеустроительных работ в общем числе мероприятий по организации и обеспечению проведения землеустроительных работ, %</a:t>
                      </a:r>
                      <a:endParaRPr lang="ru-RU" sz="10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chemeClr val="tx1"/>
                          </a:solidFill>
                          <a:effectLst/>
                          <a:latin typeface="+mn-lt"/>
                        </a:rPr>
                        <a:t>100,0</a:t>
                      </a:r>
                      <a:endParaRPr lang="ru-RU" sz="10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chemeClr val="tx1"/>
                          </a:solidFill>
                          <a:effectLst/>
                          <a:latin typeface="+mn-lt"/>
                        </a:rPr>
                        <a:t>100,0</a:t>
                      </a:r>
                      <a:endParaRPr lang="ru-RU" sz="10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2637">
                <a:tc>
                  <a:txBody>
                    <a:bodyPr/>
                    <a:lstStyle/>
                    <a:p>
                      <a:pPr algn="just" fontAlgn="ctr"/>
                      <a:r>
                        <a:rPr lang="ru-RU" sz="1000" b="0" i="0" u="none" strike="noStrike" dirty="0">
                          <a:solidFill>
                            <a:schemeClr val="tx1"/>
                          </a:solidFill>
                          <a:effectLst/>
                          <a:latin typeface="+mn-lt"/>
                        </a:rPr>
                        <a:t>Доля выполненных мероприятий по проведению государственной кадастровой оценки земельных участков и иных объектов </a:t>
                      </a:r>
                      <a:r>
                        <a:rPr lang="ru-RU" sz="1000" b="0" i="0" u="none" strike="noStrike" dirty="0" smtClean="0">
                          <a:solidFill>
                            <a:schemeClr val="tx1"/>
                          </a:solidFill>
                          <a:effectLst/>
                          <a:latin typeface="+mn-lt"/>
                        </a:rPr>
                        <a:t>недвижимости </a:t>
                      </a:r>
                      <a:r>
                        <a:rPr lang="ru-RU" sz="1000" b="0" i="0" u="none" strike="noStrike" dirty="0">
                          <a:solidFill>
                            <a:schemeClr val="tx1"/>
                          </a:solidFill>
                          <a:effectLst/>
                          <a:latin typeface="+mn-lt"/>
                        </a:rPr>
                        <a:t>в общем числе мероприятий по проведению государственной кадастровой оценки земельных участков и иных объектов недвижимости, </a:t>
                      </a:r>
                      <a:r>
                        <a:rPr lang="ru-RU" sz="1000" b="0" i="0" u="none" strike="noStrike" dirty="0" smtClean="0">
                          <a:solidFill>
                            <a:schemeClr val="tx1"/>
                          </a:solidFill>
                          <a:effectLst/>
                          <a:latin typeface="+mn-lt"/>
                        </a:rPr>
                        <a:t>%</a:t>
                      </a:r>
                      <a:endParaRPr lang="ru-RU" sz="10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18834">
                <a:tc>
                  <a:txBody>
                    <a:bodyPr/>
                    <a:lstStyle/>
                    <a:p>
                      <a:pPr algn="just" fontAlgn="ctr"/>
                      <a:r>
                        <a:rPr lang="ru-RU" sz="1000" b="0" i="0" u="none" strike="noStrike" dirty="0" smtClean="0">
                          <a:solidFill>
                            <a:schemeClr val="tx1"/>
                          </a:solidFill>
                          <a:effectLst/>
                          <a:latin typeface="+mn-lt"/>
                        </a:rPr>
                        <a:t>Доля выполненных мероприятий по ведению информационных ресурсов и баз данных в общем числе мероприятий по ведению информационных ресурсов и баз данных, %</a:t>
                      </a:r>
                      <a:endParaRPr lang="ru-RU" sz="10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chemeClr val="tx1"/>
                          </a:solidFill>
                          <a:effectLst/>
                          <a:latin typeface="+mn-lt"/>
                        </a:rPr>
                        <a:t>100,0</a:t>
                      </a:r>
                      <a:endParaRPr lang="ru-RU" sz="10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chemeClr val="tx1"/>
                          </a:solidFill>
                          <a:effectLst/>
                          <a:latin typeface="+mn-lt"/>
                        </a:rPr>
                        <a:t>100,0</a:t>
                      </a:r>
                      <a:endParaRPr lang="ru-RU" sz="10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16137">
                <a:tc>
                  <a:txBody>
                    <a:bodyPr/>
                    <a:lstStyle/>
                    <a:p>
                      <a:pPr algn="just" fontAlgn="ctr"/>
                      <a:r>
                        <a:rPr lang="ru-RU" sz="1000" b="0" i="0" u="none" strike="noStrike" dirty="0" smtClean="0">
                          <a:solidFill>
                            <a:schemeClr val="tx1"/>
                          </a:solidFill>
                          <a:effectLst/>
                          <a:latin typeface="+mn-lt"/>
                        </a:rPr>
                        <a:t>Доля выполненных мероприятий по установлению и определению границ Республики Татарстан в общем объеме запланированных мероприятий по установлению и определению границ Республики Татарстан, %</a:t>
                      </a:r>
                      <a:endParaRPr lang="ru-RU" sz="10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chemeClr val="tx1"/>
                          </a:solidFill>
                          <a:effectLst/>
                          <a:latin typeface="+mn-lt"/>
                        </a:rPr>
                        <a:t>100,0</a:t>
                      </a:r>
                      <a:endParaRPr lang="ru-RU" sz="10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chemeClr val="tx1"/>
                          </a:solidFill>
                          <a:effectLst/>
                          <a:latin typeface="+mn-lt"/>
                        </a:rPr>
                        <a:t>100,0</a:t>
                      </a:r>
                      <a:endParaRPr lang="ru-RU" sz="10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18834">
                <a:tc>
                  <a:txBody>
                    <a:bodyPr/>
                    <a:lstStyle/>
                    <a:p>
                      <a:pPr algn="just" fontAlgn="ctr"/>
                      <a:r>
                        <a:rPr lang="ru-RU" sz="1000" b="0" i="0" u="none" strike="noStrike" dirty="0" smtClean="0">
                          <a:solidFill>
                            <a:schemeClr val="tx1"/>
                          </a:solidFill>
                          <a:effectLst/>
                          <a:latin typeface="+mn-lt"/>
                        </a:rPr>
                        <a:t>Доля выполненных мероприятий по подготовке документов для внесения в Единый государственный реестр недвижимости сведений о границах населенных пунктов, расположенных на территории Республики Татарстан, в общем объеме запланированных мероприятий по подготовке документов для внесения в Единый государственный реестр недвижимости сведений о границах населенных пунктов, расположенных на территории Республики Татарстан, %</a:t>
                      </a:r>
                      <a:endParaRPr lang="ru-RU" sz="10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chemeClr val="tx1"/>
                          </a:solidFill>
                          <a:effectLst/>
                          <a:latin typeface="+mn-lt"/>
                        </a:rPr>
                        <a:t>100,0</a:t>
                      </a:r>
                      <a:endParaRPr lang="ru-RU" sz="10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chemeClr val="tx1"/>
                          </a:solidFill>
                          <a:effectLst/>
                          <a:latin typeface="+mn-lt"/>
                        </a:rPr>
                        <a:t>100,0</a:t>
                      </a:r>
                      <a:endParaRPr lang="ru-RU" sz="10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16137">
                <a:tc>
                  <a:txBody>
                    <a:bodyPr/>
                    <a:lstStyle/>
                    <a:p>
                      <a:pPr algn="just" fontAlgn="ctr"/>
                      <a:r>
                        <a:rPr lang="ru-RU" sz="1000" b="0" i="0" u="none" strike="noStrike" dirty="0" smtClean="0">
                          <a:solidFill>
                            <a:schemeClr val="tx1"/>
                          </a:solidFill>
                          <a:effectLst/>
                          <a:latin typeface="+mn-lt"/>
                        </a:rPr>
                        <a:t>Количество объектов имущества в перечне государственного имущества, предназначенного для предоставления субъектам малого и среднего предпринимательства, единиц</a:t>
                      </a:r>
                      <a:endParaRPr lang="ru-RU" sz="10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chemeClr val="tx1"/>
                          </a:solidFill>
                          <a:effectLst/>
                          <a:latin typeface="+mn-lt"/>
                        </a:rPr>
                        <a:t>88,0</a:t>
                      </a:r>
                      <a:endParaRPr lang="ru-RU" sz="10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chemeClr val="tx1"/>
                          </a:solidFill>
                          <a:effectLst/>
                          <a:latin typeface="+mn-lt"/>
                        </a:rPr>
                        <a:t>88,0</a:t>
                      </a:r>
                      <a:endParaRPr lang="ru-RU" sz="10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16137">
                <a:tc>
                  <a:txBody>
                    <a:bodyPr/>
                    <a:lstStyle/>
                    <a:p>
                      <a:pPr marL="0" marR="0" indent="0" algn="just" defTabSz="685800" rtl="0" eaLnBrk="1" fontAlgn="ctr" latinLnBrk="0" hangingPunct="1">
                        <a:lnSpc>
                          <a:spcPct val="100000"/>
                        </a:lnSpc>
                        <a:spcBef>
                          <a:spcPts val="0"/>
                        </a:spcBef>
                        <a:spcAft>
                          <a:spcPts val="0"/>
                        </a:spcAft>
                        <a:buClrTx/>
                        <a:buSzTx/>
                        <a:buFontTx/>
                        <a:buNone/>
                        <a:tabLst/>
                        <a:defRPr/>
                      </a:pPr>
                      <a:r>
                        <a:rPr lang="ru-RU" sz="1000" b="0" i="0" u="none" strike="noStrike" dirty="0" smtClean="0">
                          <a:solidFill>
                            <a:schemeClr val="tx1"/>
                          </a:solidFill>
                          <a:effectLst/>
                          <a:latin typeface="+mn-lt"/>
                        </a:rPr>
                        <a:t>Доля реформированных предприятий (с законченными процедурами акционирования, ликвидации, реорганизации) в количестве предприятий, запланированных к реформированию,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chemeClr val="tx1"/>
                          </a:solidFill>
                          <a:effectLst/>
                          <a:latin typeface="+mn-lt"/>
                        </a:rPr>
                        <a:t>100,0</a:t>
                      </a:r>
                      <a:endParaRPr lang="ru-RU" sz="10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chemeClr val="tx1"/>
                          </a:solidFill>
                          <a:effectLst/>
                          <a:latin typeface="+mn-lt"/>
                        </a:rPr>
                        <a:t>100,0</a:t>
                      </a:r>
                      <a:endParaRPr lang="ru-RU" sz="10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16137">
                <a:tc>
                  <a:txBody>
                    <a:bodyPr/>
                    <a:lstStyle/>
                    <a:p>
                      <a:pPr algn="just" fontAlgn="ctr"/>
                      <a:r>
                        <a:rPr lang="ru-RU" sz="1000" b="0" i="0" u="none" strike="noStrike" dirty="0">
                          <a:solidFill>
                            <a:schemeClr val="tx1"/>
                          </a:solidFill>
                          <a:effectLst/>
                          <a:latin typeface="+mn-lt"/>
                        </a:rPr>
                        <a:t>Доля объема инвестиций, внесенных в уставные капиталы организаций с государственным участием, к объему инвестиций, запланированному для внесения, %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16137">
                <a:tc>
                  <a:txBody>
                    <a:bodyPr/>
                    <a:lstStyle/>
                    <a:p>
                      <a:pPr algn="just" fontAlgn="ctr"/>
                      <a:r>
                        <a:rPr lang="ru-RU" sz="1000" b="0" i="0" u="none" strike="noStrike" dirty="0">
                          <a:solidFill>
                            <a:schemeClr val="tx1"/>
                          </a:solidFill>
                          <a:effectLst/>
                          <a:latin typeface="+mn-lt"/>
                        </a:rPr>
                        <a:t>Доля объема субсидий, предоставленных в целях увеличения уставного фонда государственных унитарных предприятий, к объему субсидий, запланированному для предоставления, %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16137">
                <a:tc>
                  <a:txBody>
                    <a:bodyPr/>
                    <a:lstStyle/>
                    <a:p>
                      <a:pPr algn="just" fontAlgn="ctr"/>
                      <a:r>
                        <a:rPr lang="ru-RU" sz="1000" b="0" i="0" u="none" strike="noStrike" dirty="0" smtClean="0">
                          <a:solidFill>
                            <a:schemeClr val="tx1"/>
                          </a:solidFill>
                          <a:effectLst/>
                          <a:latin typeface="+mn-lt"/>
                        </a:rPr>
                        <a:t>Доля объема имущества, приобретенного в государственную собственность Республики Татарстан, к объему имущества, запланированному к приобретению в государственную собственность Республики Татарстан, %   </a:t>
                      </a:r>
                      <a:endParaRPr lang="ru-RU" sz="10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16137">
                <a:tc>
                  <a:txBody>
                    <a:bodyPr/>
                    <a:lstStyle/>
                    <a:p>
                      <a:pPr algn="just" fontAlgn="ctr"/>
                      <a:r>
                        <a:rPr lang="ru-RU" sz="1000" b="0" i="0" u="none" strike="noStrike" dirty="0">
                          <a:solidFill>
                            <a:schemeClr val="tx1"/>
                          </a:solidFill>
                          <a:effectLst/>
                          <a:latin typeface="+mn-lt"/>
                        </a:rPr>
                        <a:t>Доля многодетных семей, получивших бесплатно земельные участки, в общем числе многодетных семей, вставших на учет для бесплатного предоставления земельного участка на начало отчетного года,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chemeClr val="tx1"/>
                          </a:solidFill>
                          <a:effectLst/>
                          <a:latin typeface="+mn-lt"/>
                        </a:rPr>
                        <a:t>69,0</a:t>
                      </a:r>
                      <a:endParaRPr lang="ru-RU" sz="10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chemeClr val="tx1"/>
                          </a:solidFill>
                          <a:effectLst/>
                          <a:latin typeface="+mn-lt"/>
                        </a:rPr>
                        <a:t>69,95</a:t>
                      </a:r>
                      <a:endParaRPr lang="ru-RU" sz="10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8" name="Скругленный прямоугольник 7"/>
          <p:cNvSpPr/>
          <p:nvPr/>
        </p:nvSpPr>
        <p:spPr>
          <a:xfrm>
            <a:off x="600069" y="37862"/>
            <a:ext cx="7943850" cy="740628"/>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lgn="ctr" eaLnBrk="0" fontAlgn="base" hangingPunct="0">
              <a:lnSpc>
                <a:spcPts val="1500"/>
              </a:lnSpc>
              <a:spcBef>
                <a:spcPct val="0"/>
              </a:spcBef>
              <a:spcAft>
                <a:spcPct val="0"/>
              </a:spcAft>
            </a:pPr>
            <a:r>
              <a:rPr lang="ru-RU" altLang="ru-RU" sz="1600" b="1" dirty="0" smtClean="0">
                <a:solidFill>
                  <a:schemeClr val="tx1"/>
                </a:solidFill>
                <a:ea typeface="Calibri" panose="020F0502020204030204" pitchFamily="34" charset="0"/>
                <a:cs typeface="Times New Roman" panose="02020603050405020304" pitchFamily="18" charset="0"/>
              </a:rPr>
              <a:t>15. Государственная </a:t>
            </a:r>
            <a:r>
              <a:rPr lang="ru-RU" altLang="ru-RU" sz="1600" b="1" dirty="0">
                <a:solidFill>
                  <a:schemeClr val="tx1"/>
                </a:solidFill>
                <a:ea typeface="Calibri" panose="020F0502020204030204" pitchFamily="34" charset="0"/>
                <a:cs typeface="Times New Roman" panose="02020603050405020304" pitchFamily="18" charset="0"/>
              </a:rPr>
              <a:t>программа  Республики Татарстан</a:t>
            </a:r>
            <a:endParaRPr lang="ru-RU" altLang="ru-RU" sz="1600" b="1" dirty="0">
              <a:solidFill>
                <a:schemeClr val="tx1"/>
              </a:solidFill>
            </a:endParaRPr>
          </a:p>
          <a:p>
            <a:pPr lvl="0" indent="0" algn="ctr">
              <a:lnSpc>
                <a:spcPts val="1500"/>
              </a:lnSpc>
            </a:pPr>
            <a:r>
              <a:rPr lang="ru-RU" altLang="ru-RU" sz="1600" b="1" dirty="0">
                <a:ea typeface="Calibri" panose="020F0502020204030204" pitchFamily="34" charset="0"/>
                <a:cs typeface="Times New Roman" panose="02020603050405020304" pitchFamily="18" charset="0"/>
              </a:rPr>
              <a:t>«Управление государственным имуществом Республики  Татарстан </a:t>
            </a:r>
            <a:r>
              <a:rPr lang="ru-RU" altLang="ru-RU" sz="1600" b="1" dirty="0" smtClean="0">
                <a:ea typeface="Calibri" panose="020F0502020204030204" pitchFamily="34" charset="0"/>
                <a:cs typeface="Times New Roman" panose="02020603050405020304" pitchFamily="18" charset="0"/>
              </a:rPr>
              <a:t/>
            </a:r>
            <a:br>
              <a:rPr lang="ru-RU" altLang="ru-RU" sz="1600" b="1" dirty="0" smtClean="0">
                <a:ea typeface="Calibri" panose="020F0502020204030204" pitchFamily="34" charset="0"/>
                <a:cs typeface="Times New Roman" panose="02020603050405020304" pitchFamily="18" charset="0"/>
              </a:rPr>
            </a:br>
            <a:r>
              <a:rPr lang="ru-RU" altLang="ru-RU" sz="1600" b="1" dirty="0" smtClean="0">
                <a:ea typeface="Calibri" panose="020F0502020204030204" pitchFamily="34" charset="0"/>
                <a:cs typeface="Times New Roman" panose="02020603050405020304" pitchFamily="18" charset="0"/>
              </a:rPr>
              <a:t>на </a:t>
            </a:r>
            <a:r>
              <a:rPr lang="ru-RU" altLang="ru-RU" sz="1600" b="1" dirty="0">
                <a:ea typeface="Calibri" panose="020F0502020204030204" pitchFamily="34" charset="0"/>
                <a:cs typeface="Times New Roman" panose="02020603050405020304" pitchFamily="18" charset="0"/>
              </a:rPr>
              <a:t>2014 – </a:t>
            </a:r>
            <a:r>
              <a:rPr lang="ru-RU" altLang="ru-RU" sz="1600" b="1" dirty="0" smtClean="0">
                <a:ea typeface="Calibri" panose="020F0502020204030204" pitchFamily="34" charset="0"/>
                <a:cs typeface="Times New Roman" panose="02020603050405020304" pitchFamily="18" charset="0"/>
              </a:rPr>
              <a:t>2023 годы» (продолжение)</a:t>
            </a:r>
          </a:p>
        </p:txBody>
      </p:sp>
      <p:sp>
        <p:nvSpPr>
          <p:cNvPr id="4" name="Прямоугольник 3"/>
          <p:cNvSpPr/>
          <p:nvPr/>
        </p:nvSpPr>
        <p:spPr>
          <a:xfrm>
            <a:off x="600783" y="6132472"/>
            <a:ext cx="8442610" cy="246221"/>
          </a:xfrm>
          <a:prstGeom prst="rect">
            <a:avLst/>
          </a:prstGeom>
        </p:spPr>
        <p:txBody>
          <a:bodyPr wrap="square">
            <a:spAutoFit/>
          </a:bodyPr>
          <a:lstStyle/>
          <a:p>
            <a:pPr fontAlgn="ctr"/>
            <a:r>
              <a:rPr lang="ru-RU" sz="1000" b="1" i="1" dirty="0">
                <a:solidFill>
                  <a:schemeClr val="accent1"/>
                </a:solidFill>
              </a:rPr>
              <a:t>Ответственный исполнитель ГП: Министерство земельных и имущественных отношений Республики Татарстан </a:t>
            </a:r>
            <a:endParaRPr lang="ru-RU" sz="1000" b="1" i="1" dirty="0">
              <a:solidFill>
                <a:schemeClr val="accent1"/>
              </a:solidFill>
              <a:latin typeface="Times New Roman" panose="02020603050405020304" pitchFamily="18" charset="0"/>
            </a:endParaRPr>
          </a:p>
        </p:txBody>
      </p:sp>
      <p:sp>
        <p:nvSpPr>
          <p:cNvPr id="5" name="Прямоугольник 4"/>
          <p:cNvSpPr/>
          <p:nvPr/>
        </p:nvSpPr>
        <p:spPr>
          <a:xfrm>
            <a:off x="600069" y="6363304"/>
            <a:ext cx="8443324" cy="400110"/>
          </a:xfrm>
          <a:prstGeom prst="rect">
            <a:avLst/>
          </a:prstGeom>
        </p:spPr>
        <p:txBody>
          <a:bodyPr wrap="square">
            <a:spAutoFit/>
          </a:bodyPr>
          <a:lstStyle/>
          <a:p>
            <a:pPr fontAlgn="ctr"/>
            <a:r>
              <a:rPr lang="ru-RU" sz="1000" b="1" i="1" dirty="0">
                <a:solidFill>
                  <a:schemeClr val="accent6"/>
                </a:solidFill>
              </a:rPr>
              <a:t>Официальный сайт, на котором размещена государственная программа и отчеты о ходе ее реализации, находится по адресу: http://mzio.tatarstan.ru</a:t>
            </a:r>
          </a:p>
        </p:txBody>
      </p:sp>
    </p:spTree>
    <p:extLst>
      <p:ext uri="{BB962C8B-B14F-4D97-AF65-F5344CB8AC3E}">
        <p14:creationId xmlns:p14="http://schemas.microsoft.com/office/powerpoint/2010/main" val="353535096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457200" y="0"/>
            <a:ext cx="8229600" cy="682487"/>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ru-RU" sz="1400" b="1" dirty="0"/>
          </a:p>
        </p:txBody>
      </p:sp>
      <p:graphicFrame>
        <p:nvGraphicFramePr>
          <p:cNvPr id="6" name="Таблица 5"/>
          <p:cNvGraphicFramePr>
            <a:graphicFrameLocks noGrp="1"/>
          </p:cNvGraphicFramePr>
          <p:nvPr>
            <p:extLst>
              <p:ext uri="{D42A27DB-BD31-4B8C-83A1-F6EECF244321}">
                <p14:modId xmlns:p14="http://schemas.microsoft.com/office/powerpoint/2010/main" val="3818597341"/>
              </p:ext>
            </p:extLst>
          </p:nvPr>
        </p:nvGraphicFramePr>
        <p:xfrm>
          <a:off x="566089" y="2189799"/>
          <a:ext cx="8370442" cy="440460"/>
        </p:xfrm>
        <a:graphic>
          <a:graphicData uri="http://schemas.openxmlformats.org/drawingml/2006/table">
            <a:tbl>
              <a:tblPr firstRow="1" bandRow="1">
                <a:tableStyleId>{5C22544A-7EE6-4342-B048-85BDC9FD1C3A}</a:tableStyleId>
              </a:tblPr>
              <a:tblGrid>
                <a:gridCol w="6418698"/>
                <a:gridCol w="985733"/>
                <a:gridCol w="966011"/>
              </a:tblGrid>
              <a:tr h="138241">
                <a:tc rowSpan="2">
                  <a:txBody>
                    <a:bodyPr/>
                    <a:lstStyle/>
                    <a:p>
                      <a:pPr algn="ctr">
                        <a:tabLst/>
                      </a:pPr>
                      <a:r>
                        <a:rPr lang="ru-RU" sz="900" dirty="0" smtClean="0">
                          <a:solidFill>
                            <a:schemeClr val="tx1"/>
                          </a:solidFill>
                        </a:rPr>
                        <a:t>Объем финансирования государственной программы</a:t>
                      </a:r>
                      <a:r>
                        <a:rPr lang="ru-RU" sz="900" baseline="0" dirty="0" smtClean="0">
                          <a:solidFill>
                            <a:schemeClr val="tx1"/>
                          </a:solidFill>
                        </a:rPr>
                        <a:t> (тыс. рублей)</a:t>
                      </a:r>
                      <a:endParaRPr lang="ru-RU" sz="900" dirty="0">
                        <a:solidFill>
                          <a:schemeClr val="tx1"/>
                        </a:solidFill>
                      </a:endParaRPr>
                    </a:p>
                  </a:txBody>
                  <a:tcPr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ru-RU" sz="900" b="1" dirty="0" smtClean="0">
                          <a:solidFill>
                            <a:schemeClr val="tx1"/>
                          </a:solidFill>
                        </a:rPr>
                        <a:t>2020 год</a:t>
                      </a:r>
                    </a:p>
                    <a:p>
                      <a:pPr algn="ctr"/>
                      <a:r>
                        <a:rPr lang="ru-RU" sz="900" b="1" dirty="0" smtClean="0">
                          <a:solidFill>
                            <a:schemeClr val="tx1"/>
                          </a:solidFill>
                        </a:rPr>
                        <a:t>(план)</a:t>
                      </a:r>
                      <a:endParaRPr lang="ru-RU" sz="900" b="1" dirty="0">
                        <a:solidFill>
                          <a:schemeClr val="tx1"/>
                        </a:solidFill>
                      </a:endParaRP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ru-RU" sz="900" b="1" dirty="0" smtClean="0">
                          <a:solidFill>
                            <a:schemeClr val="tx1"/>
                          </a:solidFill>
                        </a:rPr>
                        <a:t>2020 год</a:t>
                      </a:r>
                    </a:p>
                    <a:p>
                      <a:pPr algn="ctr"/>
                      <a:r>
                        <a:rPr lang="ru-RU" sz="900" b="1" dirty="0" smtClean="0">
                          <a:solidFill>
                            <a:schemeClr val="tx1"/>
                          </a:solidFill>
                        </a:rPr>
                        <a:t>(факт)</a:t>
                      </a:r>
                      <a:endParaRPr lang="ru-RU" sz="900" b="1" dirty="0">
                        <a:solidFill>
                          <a:schemeClr val="tx1"/>
                        </a:solidFill>
                      </a:endParaRP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66140">
                <a:tc vMerge="1">
                  <a:txBody>
                    <a:bodyPr/>
                    <a:lstStyle/>
                    <a:p>
                      <a:endParaRPr lang="ru-RU" dirty="0"/>
                    </a:p>
                  </a:txBody>
                  <a:tcPr/>
                </a:tc>
                <a:tc>
                  <a:txBody>
                    <a:bodyPr/>
                    <a:lstStyle/>
                    <a:p>
                      <a:pPr algn="ctr"/>
                      <a:r>
                        <a:rPr lang="ru-RU" sz="900" b="1" dirty="0" smtClean="0">
                          <a:solidFill>
                            <a:schemeClr val="tx1"/>
                          </a:solidFill>
                        </a:rPr>
                        <a:t>11 229 916,8</a:t>
                      </a:r>
                      <a:endParaRPr lang="ru-RU" sz="900" b="1" dirty="0">
                        <a:solidFill>
                          <a:schemeClr val="tx1"/>
                        </a:solidFill>
                      </a:endParaRP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900" b="1" dirty="0" smtClean="0">
                          <a:solidFill>
                            <a:schemeClr val="tx1"/>
                          </a:solidFill>
                        </a:rPr>
                        <a:t>11 230 658,2</a:t>
                      </a:r>
                      <a:endParaRPr lang="ru-RU" sz="900" b="1" dirty="0">
                        <a:solidFill>
                          <a:schemeClr val="tx1"/>
                        </a:solidFill>
                      </a:endParaRP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val="1053820885"/>
              </p:ext>
            </p:extLst>
          </p:nvPr>
        </p:nvGraphicFramePr>
        <p:xfrm>
          <a:off x="566090" y="2784250"/>
          <a:ext cx="8401177" cy="3175821"/>
        </p:xfrm>
        <a:graphic>
          <a:graphicData uri="http://schemas.openxmlformats.org/drawingml/2006/table">
            <a:tbl>
              <a:tblPr firstRow="1" bandRow="1">
                <a:tableStyleId>{5940675A-B579-460E-94D1-54222C63F5DA}</a:tableStyleId>
              </a:tblPr>
              <a:tblGrid>
                <a:gridCol w="6895107"/>
                <a:gridCol w="806823"/>
                <a:gridCol w="699247"/>
              </a:tblGrid>
              <a:tr h="181787">
                <a:tc>
                  <a:txBody>
                    <a:bodyPr/>
                    <a:lstStyle/>
                    <a:p>
                      <a:pPr algn="ctr"/>
                      <a:r>
                        <a:rPr lang="ru-RU" sz="900" b="1" dirty="0" smtClean="0"/>
                        <a:t>Основные целевые индикаторы</a:t>
                      </a:r>
                      <a:endParaRPr lang="ru-RU" sz="900" b="1"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ru-RU" sz="900" b="1" dirty="0" smtClean="0">
                          <a:solidFill>
                            <a:schemeClr val="tx1"/>
                          </a:solidFill>
                        </a:rPr>
                        <a:t>2020 год</a:t>
                      </a:r>
                    </a:p>
                    <a:p>
                      <a:pPr algn="ctr"/>
                      <a:r>
                        <a:rPr lang="ru-RU" sz="900" b="1" dirty="0" smtClean="0">
                          <a:solidFill>
                            <a:schemeClr val="tx1"/>
                          </a:solidFill>
                        </a:rPr>
                        <a:t>(план)</a:t>
                      </a:r>
                      <a:endParaRPr lang="ru-RU" sz="900" b="1"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ru-RU" sz="900" b="1" dirty="0" smtClean="0">
                          <a:solidFill>
                            <a:schemeClr val="tx1"/>
                          </a:solidFill>
                        </a:rPr>
                        <a:t>2020 год</a:t>
                      </a:r>
                    </a:p>
                    <a:p>
                      <a:pPr algn="ctr"/>
                      <a:r>
                        <a:rPr lang="ru-RU" sz="900" b="1" dirty="0" smtClean="0">
                          <a:solidFill>
                            <a:schemeClr val="tx1"/>
                          </a:solidFill>
                        </a:rPr>
                        <a:t>(факт)</a:t>
                      </a:r>
                      <a:endParaRPr lang="ru-RU" sz="900" b="1"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538070">
                <a:tc>
                  <a:txBody>
                    <a:bodyPr/>
                    <a:lstStyle/>
                    <a:p>
                      <a:pPr algn="just"/>
                      <a:r>
                        <a:rPr lang="ru-RU" sz="900" kern="1200" dirty="0" smtClean="0">
                          <a:effectLst/>
                        </a:rPr>
                        <a:t>Отношение дефицита бюджета РТ, рассчитанного исходя из доходов бюджета (без учета безвозмездных поступлений целевого характера из других бюджетов бюджетной системы) и расходов бюджета (без учета расходов, осуществляемых за счет безвозмездных поступлений целевого характера из других бюджетов бюджетной системы), к общему годовому объему доходов бюджета РТ (без учета безвозмездных поступлений целевого характера из других бюджетов бюджетной системы), %</a:t>
                      </a:r>
                      <a:endParaRPr lang="ru-RU" sz="900" kern="1200" dirty="0">
                        <a:solidFill>
                          <a:srgbClr val="000000"/>
                        </a:solidFill>
                        <a:effectLst/>
                        <a:latin typeface="+mn-lt"/>
                        <a:ea typeface="Calibri"/>
                        <a:cs typeface="Times New Roman"/>
                      </a:endParaRP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dirty="0" smtClean="0">
                          <a:solidFill>
                            <a:schemeClr val="tx1"/>
                          </a:solidFill>
                          <a:effectLst/>
                          <a:latin typeface="+mn-lt"/>
                          <a:ea typeface="Calibri"/>
                          <a:cs typeface="Times New Roman"/>
                        </a:rPr>
                        <a:t>13,4</a:t>
                      </a:r>
                      <a:endParaRPr lang="ru-RU" sz="9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dirty="0" smtClean="0">
                          <a:solidFill>
                            <a:schemeClr val="tx1"/>
                          </a:solidFill>
                          <a:effectLst/>
                          <a:latin typeface="+mn-lt"/>
                          <a:ea typeface="Calibri"/>
                          <a:cs typeface="Times New Roman"/>
                        </a:rPr>
                        <a:t>9,8</a:t>
                      </a:r>
                      <a:endParaRPr lang="ru-RU" sz="9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63232">
                <a:tc>
                  <a:txBody>
                    <a:bodyPr/>
                    <a:lstStyle/>
                    <a:p>
                      <a:pPr algn="just">
                        <a:lnSpc>
                          <a:spcPct val="115000"/>
                        </a:lnSpc>
                        <a:spcAft>
                          <a:spcPts val="0"/>
                        </a:spcAft>
                      </a:pPr>
                      <a:r>
                        <a:rPr lang="ru-RU" sz="900" dirty="0">
                          <a:effectLst/>
                        </a:rPr>
                        <a:t>Удельный вес расходов бюджета </a:t>
                      </a:r>
                      <a:r>
                        <a:rPr lang="ru-RU" sz="900" dirty="0" smtClean="0">
                          <a:effectLst/>
                        </a:rPr>
                        <a:t>РТ, </a:t>
                      </a:r>
                      <a:r>
                        <a:rPr lang="ru-RU" sz="900" dirty="0">
                          <a:effectLst/>
                        </a:rPr>
                        <a:t>формируемых в рамках программ, в общем объеме расходов бюджета </a:t>
                      </a:r>
                      <a:r>
                        <a:rPr lang="ru-RU" sz="900" dirty="0" smtClean="0">
                          <a:effectLst/>
                        </a:rPr>
                        <a:t>РТ (</a:t>
                      </a:r>
                      <a:r>
                        <a:rPr lang="ru-RU" sz="900" dirty="0">
                          <a:effectLst/>
                        </a:rPr>
                        <a:t>без учета субвенций), %</a:t>
                      </a:r>
                      <a:endParaRPr lang="ru-RU" sz="900" dirty="0">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dirty="0" smtClean="0">
                          <a:solidFill>
                            <a:schemeClr val="tx1"/>
                          </a:solidFill>
                          <a:effectLst/>
                          <a:latin typeface="+mn-lt"/>
                          <a:ea typeface="Calibri"/>
                          <a:cs typeface="Times New Roman"/>
                        </a:rPr>
                        <a:t>91,0</a:t>
                      </a:r>
                      <a:endParaRPr lang="ru-RU" sz="9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dirty="0" smtClean="0">
                          <a:solidFill>
                            <a:schemeClr val="tx1"/>
                          </a:solidFill>
                          <a:effectLst/>
                          <a:latin typeface="+mn-lt"/>
                          <a:ea typeface="Calibri"/>
                          <a:cs typeface="Times New Roman"/>
                        </a:rPr>
                        <a:t>93,6</a:t>
                      </a:r>
                      <a:endParaRPr lang="ru-RU" sz="9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538168">
                <a:tc>
                  <a:txBody>
                    <a:bodyPr/>
                    <a:lstStyle/>
                    <a:p>
                      <a:pPr algn="just">
                        <a:lnSpc>
                          <a:spcPct val="115000"/>
                        </a:lnSpc>
                        <a:spcAft>
                          <a:spcPts val="0"/>
                        </a:spcAft>
                      </a:pPr>
                      <a:r>
                        <a:rPr lang="ru-RU" sz="900" dirty="0">
                          <a:effectLst/>
                        </a:rPr>
                        <a:t>Доля расходов бюджета </a:t>
                      </a:r>
                      <a:r>
                        <a:rPr lang="ru-RU" sz="900" dirty="0" smtClean="0">
                          <a:effectLst/>
                        </a:rPr>
                        <a:t>РТ капитального </a:t>
                      </a:r>
                      <a:r>
                        <a:rPr lang="ru-RU" sz="900" dirty="0">
                          <a:effectLst/>
                        </a:rPr>
                        <a:t>характера (без учета расходов капитального характера, осуществляемых за счет безвозмездных поступлений целевого характера из других бюджетов бюджетной системы), в общем объеме расходов бюджета </a:t>
                      </a:r>
                      <a:r>
                        <a:rPr lang="ru-RU" sz="900" dirty="0" smtClean="0">
                          <a:effectLst/>
                        </a:rPr>
                        <a:t>РТ</a:t>
                      </a:r>
                      <a:r>
                        <a:rPr lang="ru-RU" sz="900" baseline="0" dirty="0" smtClean="0">
                          <a:effectLst/>
                        </a:rPr>
                        <a:t> </a:t>
                      </a:r>
                      <a:r>
                        <a:rPr lang="ru-RU" sz="900" dirty="0" smtClean="0">
                          <a:effectLst/>
                        </a:rPr>
                        <a:t>(без </a:t>
                      </a:r>
                      <a:r>
                        <a:rPr lang="ru-RU" sz="900" dirty="0">
                          <a:effectLst/>
                        </a:rPr>
                        <a:t>учета расходов, осуществляемых за счет безвозмездных поступлений целевого характера из других бюджетов бюджетной системы), %</a:t>
                      </a:r>
                      <a:endParaRPr lang="ru-RU" sz="900" dirty="0">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dirty="0" smtClean="0">
                          <a:solidFill>
                            <a:schemeClr val="tx1"/>
                          </a:solidFill>
                          <a:effectLst/>
                          <a:latin typeface="+mn-lt"/>
                          <a:ea typeface="Calibri"/>
                          <a:cs typeface="Times New Roman"/>
                        </a:rPr>
                        <a:t>11,0</a:t>
                      </a:r>
                      <a:endParaRPr lang="ru-RU" sz="9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dirty="0" smtClean="0">
                          <a:solidFill>
                            <a:schemeClr val="tx1"/>
                          </a:solidFill>
                          <a:effectLst/>
                          <a:latin typeface="+mn-lt"/>
                          <a:ea typeface="Calibri"/>
                          <a:cs typeface="Times New Roman"/>
                        </a:rPr>
                        <a:t>12,4</a:t>
                      </a:r>
                      <a:endParaRPr lang="ru-RU" sz="9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50966">
                <a:tc>
                  <a:txBody>
                    <a:bodyPr/>
                    <a:lstStyle/>
                    <a:p>
                      <a:pPr algn="just">
                        <a:lnSpc>
                          <a:spcPct val="115000"/>
                        </a:lnSpc>
                        <a:spcAft>
                          <a:spcPts val="0"/>
                        </a:spcAft>
                      </a:pPr>
                      <a:r>
                        <a:rPr lang="ru-RU" sz="900" dirty="0">
                          <a:effectLst/>
                        </a:rPr>
                        <a:t>Темп роста объема налоговых и неналоговых доходов бюджета </a:t>
                      </a:r>
                      <a:r>
                        <a:rPr lang="ru-RU" sz="900" dirty="0" smtClean="0">
                          <a:effectLst/>
                        </a:rPr>
                        <a:t>РТ к </a:t>
                      </a:r>
                      <a:r>
                        <a:rPr lang="ru-RU" sz="900" dirty="0">
                          <a:effectLst/>
                        </a:rPr>
                        <a:t>уровню предыдущего года, %</a:t>
                      </a:r>
                      <a:endParaRPr lang="ru-RU" sz="900" dirty="0">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dirty="0" smtClean="0">
                          <a:solidFill>
                            <a:schemeClr val="tx1"/>
                          </a:solidFill>
                          <a:effectLst/>
                          <a:latin typeface="+mn-lt"/>
                          <a:ea typeface="Calibri"/>
                          <a:cs typeface="Times New Roman"/>
                        </a:rPr>
                        <a:t>81,8</a:t>
                      </a:r>
                      <a:endParaRPr lang="ru-RU" sz="9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dirty="0" smtClean="0">
                          <a:solidFill>
                            <a:schemeClr val="tx1"/>
                          </a:solidFill>
                          <a:effectLst/>
                          <a:latin typeface="+mn-lt"/>
                          <a:ea typeface="Calibri"/>
                          <a:cs typeface="Times New Roman"/>
                        </a:rPr>
                        <a:t>82,9</a:t>
                      </a:r>
                      <a:endParaRPr lang="ru-RU" sz="9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50966">
                <a:tc>
                  <a:txBody>
                    <a:bodyPr/>
                    <a:lstStyle/>
                    <a:p>
                      <a:pPr algn="just">
                        <a:lnSpc>
                          <a:spcPct val="115000"/>
                        </a:lnSpc>
                        <a:spcAft>
                          <a:spcPts val="0"/>
                        </a:spcAft>
                      </a:pPr>
                      <a:r>
                        <a:rPr lang="ru-RU" sz="900" dirty="0">
                          <a:effectLst/>
                        </a:rPr>
                        <a:t>Объем налоговых и неналоговых доходов бюджета </a:t>
                      </a:r>
                      <a:r>
                        <a:rPr lang="ru-RU" sz="900" dirty="0" smtClean="0">
                          <a:effectLst/>
                        </a:rPr>
                        <a:t>РТ, </a:t>
                      </a:r>
                      <a:r>
                        <a:rPr lang="ru-RU" sz="900" dirty="0">
                          <a:effectLst/>
                        </a:rPr>
                        <a:t>млрд. рублей</a:t>
                      </a:r>
                      <a:endParaRPr lang="ru-RU" sz="900" dirty="0">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dirty="0" smtClean="0">
                          <a:solidFill>
                            <a:schemeClr val="tx1"/>
                          </a:solidFill>
                          <a:effectLst/>
                          <a:latin typeface="+mn-lt"/>
                          <a:ea typeface="Calibri"/>
                          <a:cs typeface="Times New Roman"/>
                        </a:rPr>
                        <a:t>204,0</a:t>
                      </a:r>
                      <a:endParaRPr lang="ru-RU" sz="9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dirty="0" smtClean="0">
                          <a:solidFill>
                            <a:schemeClr val="tx1"/>
                          </a:solidFill>
                          <a:effectLst/>
                          <a:latin typeface="+mn-lt"/>
                          <a:ea typeface="Calibri"/>
                          <a:cs typeface="Times New Roman"/>
                        </a:rPr>
                        <a:t>206,9</a:t>
                      </a:r>
                      <a:endParaRPr lang="ru-RU" sz="9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50966">
                <a:tc>
                  <a:txBody>
                    <a:bodyPr/>
                    <a:lstStyle/>
                    <a:p>
                      <a:pPr algn="just">
                        <a:lnSpc>
                          <a:spcPct val="115000"/>
                        </a:lnSpc>
                        <a:spcAft>
                          <a:spcPts val="0"/>
                        </a:spcAft>
                      </a:pPr>
                      <a:r>
                        <a:rPr lang="ru-RU" sz="900" dirty="0">
                          <a:effectLst/>
                        </a:rPr>
                        <a:t>Объем налоговых и неналоговых доходов консолидированного бюджета </a:t>
                      </a:r>
                      <a:r>
                        <a:rPr lang="ru-RU" sz="900" dirty="0" smtClean="0">
                          <a:effectLst/>
                        </a:rPr>
                        <a:t>РТ, </a:t>
                      </a:r>
                      <a:r>
                        <a:rPr lang="ru-RU" sz="900" dirty="0">
                          <a:effectLst/>
                        </a:rPr>
                        <a:t>млрд. рублей</a:t>
                      </a:r>
                      <a:endParaRPr lang="ru-RU" sz="900" dirty="0">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dirty="0" smtClean="0">
                          <a:solidFill>
                            <a:schemeClr val="tx1"/>
                          </a:solidFill>
                          <a:effectLst/>
                          <a:latin typeface="+mn-lt"/>
                          <a:ea typeface="Calibri"/>
                          <a:cs typeface="Times New Roman"/>
                        </a:rPr>
                        <a:t>251,4</a:t>
                      </a:r>
                      <a:endParaRPr lang="ru-RU" sz="9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dirty="0" smtClean="0">
                          <a:solidFill>
                            <a:schemeClr val="tx1"/>
                          </a:solidFill>
                          <a:effectLst/>
                          <a:latin typeface="+mn-lt"/>
                          <a:ea typeface="Calibri"/>
                          <a:cs typeface="Times New Roman"/>
                        </a:rPr>
                        <a:t>255,8</a:t>
                      </a:r>
                      <a:endParaRPr lang="ru-RU" sz="9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26023">
                <a:tc>
                  <a:txBody>
                    <a:bodyPr/>
                    <a:lstStyle/>
                    <a:p>
                      <a:pPr algn="just"/>
                      <a:r>
                        <a:rPr lang="ru-RU" sz="900" kern="1200" dirty="0" smtClean="0">
                          <a:effectLst/>
                        </a:rPr>
                        <a:t>Отношение объема государственного долга РТ по состоянию на 1 января года, следующего за отчетным, к общему годовому объему доходов бюджета РТ в отчетном финансовом году (без учета объемов безвозмездных поступлений), %</a:t>
                      </a:r>
                      <a:endParaRPr lang="ru-RU" sz="900" kern="1200" dirty="0">
                        <a:solidFill>
                          <a:srgbClr val="000000"/>
                        </a:solidFill>
                        <a:effectLst/>
                        <a:latin typeface="+mn-lt"/>
                        <a:ea typeface="Calibri"/>
                        <a:cs typeface="Times New Roman"/>
                      </a:endParaRP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dirty="0" smtClean="0">
                          <a:solidFill>
                            <a:schemeClr val="tx1"/>
                          </a:solidFill>
                          <a:effectLst/>
                          <a:latin typeface="+mn-lt"/>
                          <a:ea typeface="Calibri"/>
                          <a:cs typeface="Times New Roman"/>
                        </a:rPr>
                        <a:t>48,0</a:t>
                      </a:r>
                      <a:endParaRPr lang="ru-RU" sz="9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dirty="0" smtClean="0">
                          <a:solidFill>
                            <a:schemeClr val="tx1"/>
                          </a:solidFill>
                          <a:effectLst/>
                          <a:latin typeface="+mn-lt"/>
                          <a:ea typeface="Calibri"/>
                          <a:cs typeface="Times New Roman"/>
                        </a:rPr>
                        <a:t>47,5</a:t>
                      </a:r>
                      <a:endParaRPr lang="ru-RU" sz="9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430335">
                <a:tc>
                  <a:txBody>
                    <a:bodyPr/>
                    <a:lstStyle/>
                    <a:p>
                      <a:pPr algn="just"/>
                      <a:r>
                        <a:rPr lang="ru-RU" sz="900" kern="1200" dirty="0" smtClean="0">
                          <a:effectLst/>
                        </a:rPr>
                        <a:t>Отношение закрепленных доходных источников местных бюджетов и межбюджетных трансфертов из бюджета РТ к необходимому объему расходов на решение вопросов местного значения при формировании межбюджетных отношений с местными бюджетами на очередной финансовый год и плановый период, %</a:t>
                      </a:r>
                      <a:endParaRPr lang="ru-RU" sz="900" kern="1200" dirty="0">
                        <a:solidFill>
                          <a:srgbClr val="000000"/>
                        </a:solidFill>
                        <a:effectLst/>
                        <a:latin typeface="+mn-lt"/>
                        <a:ea typeface="Calibri"/>
                        <a:cs typeface="Times New Roman"/>
                      </a:endParaRP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ru-RU" sz="900" kern="1200" dirty="0" smtClean="0">
                          <a:solidFill>
                            <a:schemeClr val="tx1"/>
                          </a:solidFill>
                          <a:effectLst/>
                          <a:latin typeface="+mn-lt"/>
                          <a:ea typeface="Calibri"/>
                          <a:cs typeface="Times New Roman"/>
                        </a:rPr>
                        <a:t>100,0</a:t>
                      </a:r>
                      <a:endParaRPr lang="ru-RU" sz="900" kern="1200" dirty="0">
                        <a:solidFill>
                          <a:schemeClr val="tx1"/>
                        </a:solidFill>
                        <a:effectLst/>
                        <a:latin typeface="+mn-lt"/>
                        <a:ea typeface="Calibri"/>
                        <a:cs typeface="Times New Roman"/>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ru-RU" sz="900" kern="1200" dirty="0" smtClean="0">
                          <a:solidFill>
                            <a:schemeClr val="tx1"/>
                          </a:solidFill>
                          <a:effectLst/>
                          <a:latin typeface="+mn-lt"/>
                          <a:ea typeface="Calibri"/>
                          <a:cs typeface="Times New Roman"/>
                        </a:rPr>
                        <a:t>100,0</a:t>
                      </a:r>
                      <a:endParaRPr lang="ru-RU" sz="900" kern="1200" dirty="0">
                        <a:solidFill>
                          <a:schemeClr val="tx1"/>
                        </a:solidFill>
                        <a:effectLst/>
                        <a:latin typeface="+mn-lt"/>
                        <a:ea typeface="Calibri"/>
                        <a:cs typeface="Times New Roman"/>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10" name="Объект 2"/>
          <p:cNvSpPr txBox="1">
            <a:spLocks/>
          </p:cNvSpPr>
          <p:nvPr/>
        </p:nvSpPr>
        <p:spPr>
          <a:xfrm>
            <a:off x="548572" y="6376434"/>
            <a:ext cx="7858125" cy="39418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ru-RU" sz="1000" b="1" i="1" dirty="0" smtClean="0">
                <a:solidFill>
                  <a:schemeClr val="accent6"/>
                </a:solidFill>
              </a:rPr>
              <a:t>Официальный сайт, на котором размещена государственная программа и отчеты о ходе ее реализации, находится по адресу: </a:t>
            </a:r>
            <a:r>
              <a:rPr lang="en-US" sz="1000" b="1" i="1" dirty="0" smtClean="0">
                <a:solidFill>
                  <a:schemeClr val="accent6"/>
                </a:solidFill>
              </a:rPr>
              <a:t>http://minfin.tatarstan.ru</a:t>
            </a:r>
            <a:endParaRPr lang="ru-RU" sz="1000" b="1" i="1" dirty="0">
              <a:solidFill>
                <a:schemeClr val="accent6"/>
              </a:solidFill>
            </a:endParaRPr>
          </a:p>
        </p:txBody>
      </p:sp>
      <p:sp>
        <p:nvSpPr>
          <p:cNvPr id="19" name="Скругленный прямоугольник 18"/>
          <p:cNvSpPr/>
          <p:nvPr/>
        </p:nvSpPr>
        <p:spPr>
          <a:xfrm>
            <a:off x="2243309" y="642833"/>
            <a:ext cx="4752528" cy="5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400" dirty="0" smtClean="0"/>
              <a:t>Цель </a:t>
            </a:r>
            <a:r>
              <a:rPr lang="ru-RU" sz="1400" dirty="0"/>
              <a:t>- эффективное управление государственными финансами Республики Татарстан</a:t>
            </a:r>
          </a:p>
        </p:txBody>
      </p:sp>
      <p:sp>
        <p:nvSpPr>
          <p:cNvPr id="20" name="Овал 19"/>
          <p:cNvSpPr/>
          <p:nvPr/>
        </p:nvSpPr>
        <p:spPr>
          <a:xfrm>
            <a:off x="666697" y="1158440"/>
            <a:ext cx="2152675" cy="94892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100" dirty="0" smtClean="0">
                <a:solidFill>
                  <a:schemeClr val="tx1"/>
                </a:solidFill>
              </a:rPr>
              <a:t>Обеспечение </a:t>
            </a:r>
            <a:r>
              <a:rPr lang="ru-RU" sz="1100" dirty="0">
                <a:solidFill>
                  <a:schemeClr val="tx1"/>
                </a:solidFill>
              </a:rPr>
              <a:t>долгосрочной сбалансированности </a:t>
            </a:r>
            <a:r>
              <a:rPr lang="ru-RU" sz="1100" dirty="0" smtClean="0">
                <a:solidFill>
                  <a:schemeClr val="tx1"/>
                </a:solidFill>
              </a:rPr>
              <a:t>устойчивости </a:t>
            </a:r>
            <a:r>
              <a:rPr lang="ru-RU" sz="1100" dirty="0">
                <a:solidFill>
                  <a:schemeClr val="tx1"/>
                </a:solidFill>
              </a:rPr>
              <a:t>бюджетной системы</a:t>
            </a:r>
          </a:p>
        </p:txBody>
      </p:sp>
      <p:sp>
        <p:nvSpPr>
          <p:cNvPr id="21" name="Овал 20"/>
          <p:cNvSpPr/>
          <p:nvPr/>
        </p:nvSpPr>
        <p:spPr>
          <a:xfrm>
            <a:off x="3296169" y="1444582"/>
            <a:ext cx="2763564" cy="52794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100" dirty="0">
                <a:solidFill>
                  <a:schemeClr val="tx1"/>
                </a:solidFill>
              </a:rPr>
              <a:t>Э</a:t>
            </a:r>
            <a:r>
              <a:rPr lang="ru-RU" sz="1100" dirty="0" smtClean="0">
                <a:solidFill>
                  <a:schemeClr val="tx1"/>
                </a:solidFill>
              </a:rPr>
              <a:t>ффективное </a:t>
            </a:r>
            <a:r>
              <a:rPr lang="ru-RU" sz="1100" dirty="0">
                <a:solidFill>
                  <a:schemeClr val="tx1"/>
                </a:solidFill>
              </a:rPr>
              <a:t>управление государственным долгом</a:t>
            </a:r>
          </a:p>
        </p:txBody>
      </p:sp>
      <p:sp>
        <p:nvSpPr>
          <p:cNvPr id="22" name="Овал 21"/>
          <p:cNvSpPr/>
          <p:nvPr/>
        </p:nvSpPr>
        <p:spPr>
          <a:xfrm>
            <a:off x="6347765" y="1146889"/>
            <a:ext cx="2672358" cy="8903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100" dirty="0" smtClean="0">
                <a:solidFill>
                  <a:schemeClr val="tx1"/>
                </a:solidFill>
              </a:rPr>
              <a:t>Повышение </a:t>
            </a:r>
            <a:r>
              <a:rPr lang="ru-RU" sz="1100" dirty="0">
                <a:solidFill>
                  <a:schemeClr val="tx1"/>
                </a:solidFill>
              </a:rPr>
              <a:t>эффективности межбюджетных отношений с местными бюджетами</a:t>
            </a:r>
          </a:p>
        </p:txBody>
      </p:sp>
      <p:sp>
        <p:nvSpPr>
          <p:cNvPr id="23" name="Стрелка углом 22"/>
          <p:cNvSpPr/>
          <p:nvPr/>
        </p:nvSpPr>
        <p:spPr>
          <a:xfrm>
            <a:off x="1379213" y="858857"/>
            <a:ext cx="864096" cy="299583"/>
          </a:xfrm>
          <a:prstGeom prst="ben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solidFill>
                <a:schemeClr val="tx1"/>
              </a:solidFill>
            </a:endParaRPr>
          </a:p>
        </p:txBody>
      </p:sp>
      <p:sp>
        <p:nvSpPr>
          <p:cNvPr id="24" name="Стрелка углом 23"/>
          <p:cNvSpPr/>
          <p:nvPr/>
        </p:nvSpPr>
        <p:spPr>
          <a:xfrm rot="10800000" flipV="1">
            <a:off x="7002231" y="858857"/>
            <a:ext cx="843798" cy="292374"/>
          </a:xfrm>
          <a:prstGeom prst="ben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solidFill>
                <a:schemeClr val="tx1"/>
              </a:solidFill>
            </a:endParaRPr>
          </a:p>
        </p:txBody>
      </p:sp>
      <p:sp>
        <p:nvSpPr>
          <p:cNvPr id="25" name="Стрелка вверх 24"/>
          <p:cNvSpPr/>
          <p:nvPr/>
        </p:nvSpPr>
        <p:spPr>
          <a:xfrm>
            <a:off x="4561195" y="1146889"/>
            <a:ext cx="202394" cy="293807"/>
          </a:xfrm>
          <a:prstGeom prst="up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13" name="Скругленный прямоугольник 12"/>
          <p:cNvSpPr/>
          <p:nvPr/>
        </p:nvSpPr>
        <p:spPr>
          <a:xfrm>
            <a:off x="518517" y="24774"/>
            <a:ext cx="7943850" cy="527804"/>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ts val="1500"/>
              </a:lnSpc>
            </a:pPr>
            <a:r>
              <a:rPr lang="ru-RU" altLang="ru-RU" sz="1400" b="1" dirty="0" smtClean="0">
                <a:solidFill>
                  <a:schemeClr val="tx1"/>
                </a:solidFill>
                <a:ea typeface="Calibri" panose="020F0502020204030204" pitchFamily="34" charset="0"/>
                <a:cs typeface="Times New Roman" panose="02020603050405020304" pitchFamily="18" charset="0"/>
              </a:rPr>
              <a:t>16. </a:t>
            </a:r>
            <a:r>
              <a:rPr lang="ru-RU" sz="1400" b="1" dirty="0"/>
              <a:t>Государственная программа «Управление государственными финансами </a:t>
            </a:r>
            <a:r>
              <a:rPr lang="ru-RU" sz="1400" b="1" dirty="0" smtClean="0"/>
              <a:t>Республики </a:t>
            </a:r>
            <a:r>
              <a:rPr lang="ru-RU" sz="1400" b="1" dirty="0"/>
              <a:t>Татарстан на 2014 – </a:t>
            </a:r>
            <a:r>
              <a:rPr lang="ru-RU" sz="1400" b="1" dirty="0" smtClean="0"/>
              <a:t>2024 </a:t>
            </a:r>
            <a:r>
              <a:rPr lang="ru-RU" sz="1400" b="1" dirty="0"/>
              <a:t>годы»</a:t>
            </a:r>
          </a:p>
        </p:txBody>
      </p:sp>
      <p:sp>
        <p:nvSpPr>
          <p:cNvPr id="14" name="Прямоугольник 13"/>
          <p:cNvSpPr/>
          <p:nvPr/>
        </p:nvSpPr>
        <p:spPr>
          <a:xfrm>
            <a:off x="548572" y="6152825"/>
            <a:ext cx="8534400" cy="246221"/>
          </a:xfrm>
          <a:prstGeom prst="rect">
            <a:avLst/>
          </a:prstGeom>
        </p:spPr>
        <p:txBody>
          <a:bodyPr wrap="square">
            <a:spAutoFit/>
          </a:bodyPr>
          <a:lstStyle/>
          <a:p>
            <a:r>
              <a:rPr lang="ru-RU" sz="1000" b="1" i="1" dirty="0">
                <a:solidFill>
                  <a:schemeClr val="accent1"/>
                </a:solidFill>
              </a:rPr>
              <a:t>Ответственный исполнитель </a:t>
            </a:r>
            <a:r>
              <a:rPr lang="ru-RU" sz="1000" b="1" i="1" dirty="0" smtClean="0">
                <a:solidFill>
                  <a:schemeClr val="accent1"/>
                </a:solidFill>
              </a:rPr>
              <a:t>ГП: </a:t>
            </a:r>
            <a:r>
              <a:rPr lang="ru-RU" sz="1000" b="1" i="1" dirty="0">
                <a:solidFill>
                  <a:schemeClr val="accent1"/>
                </a:solidFill>
              </a:rPr>
              <a:t>Министерство </a:t>
            </a:r>
            <a:r>
              <a:rPr lang="ru-RU" sz="1000" b="1" i="1" dirty="0" smtClean="0">
                <a:solidFill>
                  <a:schemeClr val="accent1"/>
                </a:solidFill>
              </a:rPr>
              <a:t>финансов Республики </a:t>
            </a:r>
            <a:r>
              <a:rPr lang="ru-RU" sz="1000" b="1" i="1" dirty="0">
                <a:solidFill>
                  <a:schemeClr val="accent1"/>
                </a:solidFill>
              </a:rPr>
              <a:t>Татарстан</a:t>
            </a:r>
          </a:p>
        </p:txBody>
      </p:sp>
    </p:spTree>
    <p:extLst>
      <p:ext uri="{BB962C8B-B14F-4D97-AF65-F5344CB8AC3E}">
        <p14:creationId xmlns:p14="http://schemas.microsoft.com/office/powerpoint/2010/main" val="427929228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612775" y="947749"/>
            <a:ext cx="833143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ru-RU" altLang="ru-RU" sz="1200" b="1" dirty="0" smtClean="0">
                <a:solidFill>
                  <a:prstClr val="black"/>
                </a:solidFill>
                <a:ea typeface="Calibri" panose="020F0502020204030204" pitchFamily="34" charset="0"/>
                <a:cs typeface="Calibri" panose="020F0502020204030204" pitchFamily="34" charset="0"/>
              </a:rPr>
              <a:t>Цели:</a:t>
            </a:r>
            <a:r>
              <a:rPr lang="ru-RU" altLang="ru-RU" sz="1200" b="1" dirty="0">
                <a:solidFill>
                  <a:prstClr val="black"/>
                </a:solidFill>
                <a:ea typeface="Calibri" panose="020F0502020204030204" pitchFamily="34" charset="0"/>
                <a:cs typeface="Calibri" panose="020F0502020204030204" pitchFamily="34" charset="0"/>
              </a:rPr>
              <a:t> </a:t>
            </a:r>
            <a:r>
              <a:rPr lang="ru-RU" altLang="ru-RU" sz="1200" dirty="0" smtClean="0">
                <a:solidFill>
                  <a:prstClr val="black"/>
                </a:solidFill>
                <a:ea typeface="Calibri" panose="020F0502020204030204" pitchFamily="34" charset="0"/>
                <a:cs typeface="Times New Roman" panose="02020603050405020304" pitchFamily="18" charset="0"/>
              </a:rPr>
              <a:t>повышение </a:t>
            </a:r>
            <a:r>
              <a:rPr lang="ru-RU" altLang="ru-RU" sz="1200" dirty="0">
                <a:solidFill>
                  <a:prstClr val="black"/>
                </a:solidFill>
                <a:ea typeface="Calibri" panose="020F0502020204030204" pitchFamily="34" charset="0"/>
                <a:cs typeface="Times New Roman" panose="02020603050405020304" pitchFamily="18" charset="0"/>
              </a:rPr>
              <a:t>эффективности исполнения государственными органами Республики Татарстан и органами местного самоуправления в Республике Татарстан возложенных на них </a:t>
            </a:r>
            <a:r>
              <a:rPr lang="ru-RU" altLang="ru-RU" sz="1200" dirty="0" smtClean="0">
                <a:solidFill>
                  <a:prstClr val="black"/>
                </a:solidFill>
                <a:ea typeface="Calibri" panose="020F0502020204030204" pitchFamily="34" charset="0"/>
                <a:cs typeface="Times New Roman" panose="02020603050405020304" pitchFamily="18" charset="0"/>
              </a:rPr>
              <a:t>полномочий;</a:t>
            </a:r>
            <a:endParaRPr lang="ru-RU" altLang="ru-RU" sz="1200" dirty="0">
              <a:solidFill>
                <a:prstClr val="black"/>
              </a:solidFill>
            </a:endParaRPr>
          </a:p>
          <a:p>
            <a:pPr algn="just" eaLnBrk="0" fontAlgn="base" hangingPunct="0">
              <a:spcBef>
                <a:spcPct val="0"/>
              </a:spcBef>
              <a:spcAft>
                <a:spcPct val="0"/>
              </a:spcAft>
            </a:pPr>
            <a:r>
              <a:rPr lang="ru-RU" altLang="ru-RU" sz="1200" dirty="0" smtClean="0">
                <a:solidFill>
                  <a:prstClr val="black"/>
                </a:solidFill>
                <a:ea typeface="Calibri" panose="020F0502020204030204" pitchFamily="34" charset="0"/>
                <a:cs typeface="Times New Roman" panose="02020603050405020304" pitchFamily="18" charset="0"/>
              </a:rPr>
              <a:t>внедрение </a:t>
            </a:r>
            <a:r>
              <a:rPr lang="ru-RU" altLang="ru-RU" sz="1200" dirty="0">
                <a:solidFill>
                  <a:prstClr val="black"/>
                </a:solidFill>
                <a:ea typeface="Calibri" panose="020F0502020204030204" pitchFamily="34" charset="0"/>
                <a:cs typeface="Times New Roman" panose="02020603050405020304" pitchFamily="18" charset="0"/>
              </a:rPr>
              <a:t>современных технологий в кадровую работу на государственной гражданской службе Республики Татарстан и муниципальной службе в Республике </a:t>
            </a:r>
            <a:r>
              <a:rPr lang="ru-RU" altLang="ru-RU" sz="1200" dirty="0" smtClean="0">
                <a:solidFill>
                  <a:prstClr val="black"/>
                </a:solidFill>
                <a:ea typeface="Calibri" panose="020F0502020204030204" pitchFamily="34" charset="0"/>
                <a:cs typeface="Times New Roman" panose="02020603050405020304" pitchFamily="18" charset="0"/>
              </a:rPr>
              <a:t>Татарстан. </a:t>
            </a:r>
            <a:endParaRPr lang="ru-RU" altLang="ru-RU" sz="1200" dirty="0">
              <a:solidFill>
                <a:prstClr val="black"/>
              </a:solidFill>
              <a:ea typeface="Calibri" panose="020F0502020204030204" pitchFamily="34" charset="0"/>
              <a:cs typeface="Times New Roman" panose="02020603050405020304" pitchFamily="18" charset="0"/>
            </a:endParaRPr>
          </a:p>
        </p:txBody>
      </p:sp>
      <p:sp>
        <p:nvSpPr>
          <p:cNvPr id="6" name="Скругленный прямоугольник 5"/>
          <p:cNvSpPr/>
          <p:nvPr/>
        </p:nvSpPr>
        <p:spPr>
          <a:xfrm>
            <a:off x="612775" y="88399"/>
            <a:ext cx="7943850" cy="740628"/>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lnSpc>
                <a:spcPts val="1500"/>
              </a:lnSpc>
              <a:spcBef>
                <a:spcPct val="0"/>
              </a:spcBef>
              <a:spcAft>
                <a:spcPct val="0"/>
              </a:spcAft>
            </a:pPr>
            <a:r>
              <a:rPr lang="ru-RU" altLang="ru-RU" sz="1600" b="1" dirty="0" smtClean="0">
                <a:solidFill>
                  <a:schemeClr val="tx1"/>
                </a:solidFill>
                <a:ea typeface="Calibri" panose="020F0502020204030204" pitchFamily="34" charset="0"/>
                <a:cs typeface="Times New Roman" panose="02020603050405020304" pitchFamily="18" charset="0"/>
              </a:rPr>
              <a:t>17. Государственная </a:t>
            </a:r>
            <a:r>
              <a:rPr lang="ru-RU" altLang="ru-RU" sz="1600" b="1" dirty="0">
                <a:solidFill>
                  <a:schemeClr val="tx1"/>
                </a:solidFill>
                <a:ea typeface="Calibri" panose="020F0502020204030204" pitchFamily="34" charset="0"/>
                <a:cs typeface="Times New Roman" panose="02020603050405020304" pitchFamily="18" charset="0"/>
              </a:rPr>
              <a:t>программа</a:t>
            </a:r>
            <a:endParaRPr lang="ru-RU" altLang="ru-RU" sz="1600" b="1" dirty="0">
              <a:solidFill>
                <a:schemeClr val="tx1"/>
              </a:solidFill>
            </a:endParaRPr>
          </a:p>
          <a:p>
            <a:pPr lvl="0" algn="ctr" eaLnBrk="0" fontAlgn="base" hangingPunct="0">
              <a:lnSpc>
                <a:spcPts val="1500"/>
              </a:lnSpc>
              <a:spcBef>
                <a:spcPct val="0"/>
              </a:spcBef>
              <a:spcAft>
                <a:spcPct val="0"/>
              </a:spcAft>
            </a:pPr>
            <a:r>
              <a:rPr lang="ru-RU" altLang="ru-RU" sz="1600" b="1" dirty="0">
                <a:solidFill>
                  <a:schemeClr val="tx1"/>
                </a:solidFill>
                <a:ea typeface="Calibri" panose="020F0502020204030204" pitchFamily="34" charset="0"/>
                <a:cs typeface="Calibri" panose="020F0502020204030204" pitchFamily="34" charset="0"/>
              </a:rPr>
              <a:t>«Развитие государственной гражданской службы Республики Татарстан и муниципальной службы в Республике </a:t>
            </a:r>
            <a:r>
              <a:rPr lang="ru-RU" altLang="ru-RU" sz="1600" b="1" dirty="0" smtClean="0">
                <a:solidFill>
                  <a:schemeClr val="tx1"/>
                </a:solidFill>
                <a:ea typeface="Calibri" panose="020F0502020204030204" pitchFamily="34" charset="0"/>
                <a:cs typeface="Calibri" panose="020F0502020204030204" pitchFamily="34" charset="0"/>
              </a:rPr>
              <a:t>Татарстан на 2014 – 2024 годы»</a:t>
            </a:r>
            <a:endParaRPr lang="ru-RU" altLang="ru-RU" sz="1600" b="1" dirty="0">
              <a:solidFill>
                <a:schemeClr val="tx1"/>
              </a:solidFill>
              <a:ea typeface="Calibri" panose="020F0502020204030204" pitchFamily="34" charset="0"/>
              <a:cs typeface="Calibri" panose="020F0502020204030204" pitchFamily="34" charset="0"/>
            </a:endParaRPr>
          </a:p>
        </p:txBody>
      </p:sp>
      <p:sp>
        <p:nvSpPr>
          <p:cNvPr id="8" name="Прямоугольник 7"/>
          <p:cNvSpPr/>
          <p:nvPr/>
        </p:nvSpPr>
        <p:spPr>
          <a:xfrm>
            <a:off x="612775" y="5748455"/>
            <a:ext cx="8331440" cy="430887"/>
          </a:xfrm>
          <a:prstGeom prst="rect">
            <a:avLst/>
          </a:prstGeom>
        </p:spPr>
        <p:txBody>
          <a:bodyPr wrap="square">
            <a:spAutoFit/>
          </a:bodyPr>
          <a:lstStyle/>
          <a:p>
            <a:pPr lvl="0" algn="just" eaLnBrk="0" fontAlgn="base" hangingPunct="0">
              <a:spcBef>
                <a:spcPct val="0"/>
              </a:spcBef>
              <a:spcAft>
                <a:spcPct val="0"/>
              </a:spcAft>
            </a:pPr>
            <a:r>
              <a:rPr lang="ru-RU" altLang="ru-RU" sz="1000" b="1" i="1" dirty="0">
                <a:solidFill>
                  <a:schemeClr val="accent1"/>
                </a:solidFill>
                <a:ea typeface="Calibri" panose="020F0502020204030204" pitchFamily="34" charset="0"/>
                <a:cs typeface="Calibri" panose="020F0502020204030204" pitchFamily="34" charset="0"/>
              </a:rPr>
              <a:t>Ответственный </a:t>
            </a:r>
            <a:r>
              <a:rPr lang="ru-RU" altLang="ru-RU" sz="1000" b="1" i="1" dirty="0" smtClean="0">
                <a:solidFill>
                  <a:schemeClr val="accent1"/>
                </a:solidFill>
                <a:ea typeface="Calibri" panose="020F0502020204030204" pitchFamily="34" charset="0"/>
                <a:cs typeface="Calibri" panose="020F0502020204030204" pitchFamily="34" charset="0"/>
              </a:rPr>
              <a:t>исполнитель ГП:</a:t>
            </a:r>
            <a:r>
              <a:rPr lang="ru-RU" altLang="ru-RU" sz="1100" b="1" i="1" dirty="0" smtClean="0">
                <a:solidFill>
                  <a:schemeClr val="accent1"/>
                </a:solidFill>
                <a:ea typeface="Calibri" panose="020F0502020204030204" pitchFamily="34" charset="0"/>
                <a:cs typeface="Calibri" panose="020F0502020204030204" pitchFamily="34" charset="0"/>
              </a:rPr>
              <a:t> </a:t>
            </a:r>
            <a:r>
              <a:rPr lang="ru-RU" altLang="ru-RU" sz="1100" b="1" i="1" dirty="0">
                <a:solidFill>
                  <a:schemeClr val="accent1"/>
                </a:solidFill>
                <a:ea typeface="Calibri" panose="020F0502020204030204" pitchFamily="34" charset="0"/>
                <a:cs typeface="Calibri" panose="020F0502020204030204" pitchFamily="34" charset="0"/>
              </a:rPr>
              <a:t>Департамент государственной службы и кадров при Президенте Республики Татарстан</a:t>
            </a:r>
            <a:endParaRPr lang="ru-RU" altLang="ru-RU" sz="1100" b="1" i="1" dirty="0">
              <a:solidFill>
                <a:schemeClr val="accent1"/>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951378753"/>
              </p:ext>
            </p:extLst>
          </p:nvPr>
        </p:nvGraphicFramePr>
        <p:xfrm>
          <a:off x="612775" y="1963412"/>
          <a:ext cx="8339124" cy="481415"/>
        </p:xfrm>
        <a:graphic>
          <a:graphicData uri="http://schemas.openxmlformats.org/drawingml/2006/table">
            <a:tbl>
              <a:tblPr firstRow="1" firstCol="1" bandRow="1">
                <a:tableStyleId>{5C22544A-7EE6-4342-B048-85BDC9FD1C3A}</a:tableStyleId>
              </a:tblPr>
              <a:tblGrid>
                <a:gridCol w="6195279"/>
                <a:gridCol w="1098817"/>
                <a:gridCol w="1045028"/>
              </a:tblGrid>
              <a:tr h="272642">
                <a:tc rowSpan="2">
                  <a:txBody>
                    <a:bodyPr/>
                    <a:lstStyle/>
                    <a:p>
                      <a:pPr algn="ctr">
                        <a:spcAft>
                          <a:spcPts val="0"/>
                        </a:spcAft>
                      </a:pPr>
                      <a:r>
                        <a:rPr lang="ru-RU" sz="1000" dirty="0">
                          <a:solidFill>
                            <a:schemeClr val="tx1"/>
                          </a:solidFill>
                          <a:effectLst/>
                        </a:rPr>
                        <a:t>Объем финансирования государственной программы (тыс</a:t>
                      </a:r>
                      <a:r>
                        <a:rPr lang="ru-RU" sz="1000" dirty="0" smtClean="0">
                          <a:solidFill>
                            <a:schemeClr val="tx1"/>
                          </a:solidFill>
                          <a:effectLst/>
                        </a:rPr>
                        <a:t>. рублей</a:t>
                      </a:r>
                      <a:r>
                        <a:rPr lang="ru-RU" sz="1000" dirty="0">
                          <a:solidFill>
                            <a:schemeClr val="tx1"/>
                          </a:solidFill>
                          <a:effectLst/>
                        </a:rPr>
                        <a:t>)</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2020 </a:t>
                      </a:r>
                      <a:r>
                        <a:rPr lang="ru-RU" sz="1000" dirty="0">
                          <a:solidFill>
                            <a:schemeClr val="tx1"/>
                          </a:solidFill>
                          <a:effectLst/>
                        </a:rPr>
                        <a:t>год</a:t>
                      </a:r>
                    </a:p>
                    <a:p>
                      <a:pPr algn="ctr">
                        <a:spcAft>
                          <a:spcPts val="0"/>
                        </a:spcAft>
                      </a:pPr>
                      <a:r>
                        <a:rPr lang="ru-RU" sz="1000" dirty="0">
                          <a:solidFill>
                            <a:schemeClr val="tx1"/>
                          </a:solidFill>
                          <a:effectLst/>
                        </a:rPr>
                        <a:t>(план)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2020 </a:t>
                      </a:r>
                      <a:r>
                        <a:rPr lang="ru-RU" sz="1000" dirty="0">
                          <a:solidFill>
                            <a:schemeClr val="tx1"/>
                          </a:solidFill>
                          <a:effectLst/>
                        </a:rPr>
                        <a:t>год</a:t>
                      </a:r>
                    </a:p>
                    <a:p>
                      <a:pPr algn="ctr">
                        <a:spcAft>
                          <a:spcPts val="0"/>
                        </a:spcAft>
                      </a:pPr>
                      <a:r>
                        <a:rPr lang="ru-RU" sz="1000" dirty="0">
                          <a:solidFill>
                            <a:schemeClr val="tx1"/>
                          </a:solidFill>
                          <a:effectLst/>
                        </a:rPr>
                        <a:t>(факт)</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6615">
                <a:tc vMerge="1">
                  <a:txBody>
                    <a:bodyPr/>
                    <a:lstStyle/>
                    <a:p>
                      <a:endParaRPr lang="ru-RU"/>
                    </a:p>
                  </a:txBody>
                  <a:tcPr/>
                </a:tc>
                <a:tc>
                  <a:txBody>
                    <a:bodyPr/>
                    <a:lstStyle/>
                    <a:p>
                      <a:pPr algn="ctr" fontAlgn="ctr"/>
                      <a:r>
                        <a:rPr lang="ru-RU" sz="1000" b="1" i="0" u="none" strike="noStrike" dirty="0" smtClean="0">
                          <a:solidFill>
                            <a:schemeClr val="tx1"/>
                          </a:solidFill>
                          <a:effectLst/>
                          <a:latin typeface="+mn-lt"/>
                        </a:rPr>
                        <a:t>31 740,0</a:t>
                      </a:r>
                      <a:endParaRPr lang="ru-RU" sz="1000" b="1"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1" i="0" u="none" strike="noStrike" dirty="0" smtClean="0">
                          <a:solidFill>
                            <a:schemeClr val="tx1"/>
                          </a:solidFill>
                          <a:effectLst/>
                          <a:latin typeface="+mn-lt"/>
                        </a:rPr>
                        <a:t>31 617,0</a:t>
                      </a:r>
                      <a:endParaRPr lang="ru-RU" sz="1000" b="1"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1113640501"/>
              </p:ext>
            </p:extLst>
          </p:nvPr>
        </p:nvGraphicFramePr>
        <p:xfrm>
          <a:off x="587775" y="2526217"/>
          <a:ext cx="8341072" cy="2455200"/>
        </p:xfrm>
        <a:graphic>
          <a:graphicData uri="http://schemas.openxmlformats.org/drawingml/2006/table">
            <a:tbl>
              <a:tblPr>
                <a:tableStyleId>{616DA210-FB5B-4158-B5E0-FEB733F419BA}</a:tableStyleId>
              </a:tblPr>
              <a:tblGrid>
                <a:gridCol w="6258699"/>
                <a:gridCol w="1083449"/>
                <a:gridCol w="998924"/>
              </a:tblGrid>
              <a:tr h="292793">
                <a:tc>
                  <a:txBody>
                    <a:bodyPr/>
                    <a:lstStyle/>
                    <a:p>
                      <a:pPr algn="ctr" fontAlgn="ctr"/>
                      <a:r>
                        <a:rPr lang="ru-RU" sz="1000" b="1" u="none" strike="noStrike" dirty="0">
                          <a:effectLst/>
                          <a:latin typeface="+mn-lt"/>
                        </a:rPr>
                        <a:t>Целевые показатели реализации государственной </a:t>
                      </a:r>
                      <a:r>
                        <a:rPr lang="ru-RU" sz="1000" b="1" u="none" strike="noStrike" dirty="0" smtClean="0">
                          <a:effectLst/>
                          <a:latin typeface="+mn-lt"/>
                        </a:rPr>
                        <a:t>программы</a:t>
                      </a:r>
                      <a:endParaRPr lang="ru-RU" sz="1000" b="1" i="0" u="none" strike="noStrike" dirty="0">
                        <a:solidFill>
                          <a:srgbClr val="000000"/>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latin typeface="+mn-lt"/>
                        </a:rPr>
                        <a:t>2020 год</a:t>
                      </a:r>
                    </a:p>
                    <a:p>
                      <a:pPr algn="ctr" fontAlgn="ctr"/>
                      <a:r>
                        <a:rPr lang="ru-RU" sz="1000" b="1" u="none" strike="noStrike" dirty="0" smtClean="0">
                          <a:solidFill>
                            <a:schemeClr val="tx1"/>
                          </a:solidFill>
                          <a:effectLst/>
                          <a:latin typeface="+mn-lt"/>
                        </a:rPr>
                        <a:t>(</a:t>
                      </a:r>
                      <a:r>
                        <a:rPr lang="ru-RU" sz="1000" b="1" u="none" strike="noStrike" dirty="0">
                          <a:solidFill>
                            <a:schemeClr val="tx1"/>
                          </a:solidFill>
                          <a:effectLst/>
                          <a:latin typeface="+mn-lt"/>
                        </a:rPr>
                        <a:t>план)</a:t>
                      </a:r>
                      <a:endParaRPr lang="ru-RU" sz="1000" b="1" i="0" u="none" strike="noStrike" dirty="0">
                        <a:solidFill>
                          <a:schemeClr val="tx1"/>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latin typeface="+mn-lt"/>
                        </a:rPr>
                        <a:t>2020 год</a:t>
                      </a:r>
                    </a:p>
                    <a:p>
                      <a:pPr algn="ctr" fontAlgn="ctr"/>
                      <a:r>
                        <a:rPr lang="ru-RU" sz="1000" b="1" u="none" strike="noStrike" dirty="0" smtClean="0">
                          <a:solidFill>
                            <a:schemeClr val="tx1"/>
                          </a:solidFill>
                          <a:effectLst/>
                          <a:latin typeface="+mn-lt"/>
                        </a:rPr>
                        <a:t>(</a:t>
                      </a:r>
                      <a:r>
                        <a:rPr lang="ru-RU" sz="1000" b="1" u="none" strike="noStrike" dirty="0">
                          <a:solidFill>
                            <a:schemeClr val="tx1"/>
                          </a:solidFill>
                          <a:effectLst/>
                          <a:latin typeface="+mn-lt"/>
                        </a:rPr>
                        <a:t>факт)</a:t>
                      </a:r>
                      <a:endParaRPr lang="ru-RU" sz="1000" b="1" i="0" u="none" strike="noStrike" dirty="0">
                        <a:solidFill>
                          <a:schemeClr val="tx1"/>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296385">
                <a:tc>
                  <a:txBody>
                    <a:bodyPr/>
                    <a:lstStyle/>
                    <a:p>
                      <a:pPr algn="just" rtl="0" fontAlgn="ctr"/>
                      <a:r>
                        <a:rPr lang="ru-RU" sz="1000" b="0" u="none" strike="noStrike" kern="1200" dirty="0">
                          <a:solidFill>
                            <a:schemeClr val="tx1"/>
                          </a:solidFill>
                          <a:effectLst/>
                          <a:latin typeface="Arial" panose="020B0604020202020204" pitchFamily="34" charset="0"/>
                          <a:ea typeface="+mn-ea"/>
                          <a:cs typeface="Arial" panose="020B0604020202020204" pitchFamily="34" charset="0"/>
                        </a:rPr>
                        <a:t>Доля государственных гражданских </a:t>
                      </a:r>
                      <a:r>
                        <a:rPr lang="ru-RU" sz="1000" b="0" u="none" strike="noStrike" kern="1200" dirty="0" smtClean="0">
                          <a:solidFill>
                            <a:schemeClr val="tx1"/>
                          </a:solidFill>
                          <a:effectLst/>
                          <a:latin typeface="Arial" panose="020B0604020202020204" pitchFamily="34" charset="0"/>
                          <a:ea typeface="+mn-ea"/>
                          <a:cs typeface="Arial" panose="020B0604020202020204" pitchFamily="34" charset="0"/>
                        </a:rPr>
                        <a:t>служащих и работников, замещающих должности в государственных органах, не являющиеся должностями государственной гражданской службы, а также работников государственных учреждений, прошедших повышение квалификации, профессиональную переподготовку в соответствующем году, </a:t>
                      </a:r>
                      <a:r>
                        <a:rPr lang="ru-RU" sz="1000" b="0" u="none" strike="noStrike" kern="1200" dirty="0">
                          <a:solidFill>
                            <a:schemeClr val="tx1"/>
                          </a:solidFill>
                          <a:effectLst/>
                          <a:latin typeface="Arial" panose="020B0604020202020204" pitchFamily="34" charset="0"/>
                          <a:ea typeface="+mn-ea"/>
                          <a:cs typeface="Arial" panose="020B0604020202020204" pitchFamily="34" charset="0"/>
                        </a:rPr>
                        <a:t>%</a:t>
                      </a:r>
                    </a:p>
                  </a:txBody>
                  <a:tcPr marL="72000" marR="72000" marT="42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1000" u="none" strike="noStrike" dirty="0">
                          <a:effectLst/>
                          <a:latin typeface="Arial" panose="020B0604020202020204" pitchFamily="34" charset="0"/>
                          <a:cs typeface="Arial" panose="020B0604020202020204" pitchFamily="34" charset="0"/>
                        </a:rPr>
                        <a:t>33</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200" marR="4200" marT="42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1000" u="none" strike="noStrike" dirty="0">
                          <a:effectLst/>
                          <a:latin typeface="Arial" panose="020B0604020202020204" pitchFamily="34" charset="0"/>
                          <a:cs typeface="Arial" panose="020B0604020202020204" pitchFamily="34" charset="0"/>
                        </a:rPr>
                        <a:t>33</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200" marR="4200" marT="42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33274">
                <a:tc>
                  <a:txBody>
                    <a:bodyPr/>
                    <a:lstStyle/>
                    <a:p>
                      <a:pPr algn="just" rtl="0" fontAlgn="ctr"/>
                      <a:r>
                        <a:rPr lang="ru-RU" sz="1000" b="0" u="none" strike="noStrike" kern="1200" dirty="0">
                          <a:solidFill>
                            <a:schemeClr val="tx1"/>
                          </a:solidFill>
                          <a:effectLst/>
                          <a:latin typeface="Arial" panose="020B0604020202020204" pitchFamily="34" charset="0"/>
                          <a:ea typeface="+mn-ea"/>
                          <a:cs typeface="Arial" panose="020B0604020202020204" pitchFamily="34" charset="0"/>
                        </a:rPr>
                        <a:t>Доля муниципальных служащих и лиц, замещающих муниципальные должности</a:t>
                      </a:r>
                      <a:r>
                        <a:rPr lang="ru-RU" sz="1000" b="0" u="none" strike="noStrike" kern="1200" dirty="0" smtClean="0">
                          <a:solidFill>
                            <a:schemeClr val="tx1"/>
                          </a:solidFill>
                          <a:effectLst/>
                          <a:latin typeface="Arial" panose="020B0604020202020204" pitchFamily="34" charset="0"/>
                          <a:ea typeface="+mn-ea"/>
                          <a:cs typeface="Arial" panose="020B0604020202020204" pitchFamily="34" charset="0"/>
                        </a:rPr>
                        <a:t>, работников, замещающих должности в органах местного самоуправления, не являющиеся должностями муниципальной службы, а также работников муниципальных учреждений, </a:t>
                      </a:r>
                      <a:r>
                        <a:rPr lang="ru-RU" sz="1000" b="0" u="none" strike="noStrike" kern="1200" dirty="0">
                          <a:solidFill>
                            <a:schemeClr val="tx1"/>
                          </a:solidFill>
                          <a:effectLst/>
                          <a:latin typeface="Arial" panose="020B0604020202020204" pitchFamily="34" charset="0"/>
                          <a:ea typeface="+mn-ea"/>
                          <a:cs typeface="Arial" panose="020B0604020202020204" pitchFamily="34" charset="0"/>
                        </a:rPr>
                        <a:t>прошедших повышение квалификации, профессиональную переподготовку в соответствующем году, %</a:t>
                      </a:r>
                    </a:p>
                  </a:txBody>
                  <a:tcPr marL="72000" marR="72000" marT="42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1000" u="none" strike="noStrike" dirty="0">
                          <a:effectLst/>
                          <a:latin typeface="Arial" panose="020B0604020202020204" pitchFamily="34" charset="0"/>
                          <a:cs typeface="Arial" panose="020B0604020202020204" pitchFamily="34" charset="0"/>
                        </a:rPr>
                        <a:t>33</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200" marR="4200" marT="42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1000" u="none" strike="noStrike" dirty="0">
                          <a:effectLst/>
                          <a:latin typeface="Arial" panose="020B0604020202020204" pitchFamily="34" charset="0"/>
                          <a:cs typeface="Arial" panose="020B0604020202020204" pitchFamily="34" charset="0"/>
                        </a:rPr>
                        <a:t>33</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200" marR="4200" marT="42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06845">
                <a:tc>
                  <a:txBody>
                    <a:bodyPr/>
                    <a:lstStyle/>
                    <a:p>
                      <a:pPr algn="just" rtl="0" fontAlgn="ctr"/>
                      <a:r>
                        <a:rPr lang="ru-RU" sz="1000" b="0" u="none" strike="noStrike" kern="1200" dirty="0">
                          <a:solidFill>
                            <a:schemeClr val="tx1"/>
                          </a:solidFill>
                          <a:effectLst/>
                          <a:latin typeface="Arial" panose="020B0604020202020204" pitchFamily="34" charset="0"/>
                          <a:ea typeface="+mn-ea"/>
                          <a:cs typeface="Arial" panose="020B0604020202020204" pitchFamily="34" charset="0"/>
                        </a:rPr>
                        <a:t>Проведение семинаров, совещаний, конференций по вопросам государственной гражданской службы и муниципальной службы</a:t>
                      </a:r>
                    </a:p>
                  </a:txBody>
                  <a:tcPr marL="72000" marR="72000" marT="42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1000" b="0" i="0" u="none" strike="noStrike" dirty="0">
                          <a:solidFill>
                            <a:schemeClr val="tx1"/>
                          </a:solidFill>
                          <a:effectLst/>
                          <a:latin typeface="Arial" panose="020B0604020202020204" pitchFamily="34" charset="0"/>
                          <a:cs typeface="Arial" panose="020B0604020202020204" pitchFamily="34" charset="0"/>
                        </a:rPr>
                        <a:t>+</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200" marR="4200" marT="42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1000" b="0" i="0" u="none" strike="noStrike" dirty="0">
                          <a:solidFill>
                            <a:schemeClr val="tx1"/>
                          </a:solidFill>
                          <a:effectLst/>
                          <a:latin typeface="Arial" panose="020B0604020202020204" pitchFamily="34" charset="0"/>
                          <a:cs typeface="Arial" panose="020B0604020202020204" pitchFamily="34" charset="0"/>
                        </a:rPr>
                        <a:t>+</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200" marR="4200" marT="42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54357">
                <a:tc>
                  <a:txBody>
                    <a:bodyPr/>
                    <a:lstStyle/>
                    <a:p>
                      <a:pPr algn="just" rtl="0" fontAlgn="ctr"/>
                      <a:r>
                        <a:rPr lang="ru-RU" sz="1000" b="0" u="none" strike="noStrike" kern="1200" dirty="0" smtClean="0">
                          <a:solidFill>
                            <a:schemeClr val="tx1"/>
                          </a:solidFill>
                          <a:effectLst/>
                          <a:latin typeface="Arial" panose="020B0604020202020204" pitchFamily="34" charset="0"/>
                          <a:ea typeface="+mn-ea"/>
                          <a:cs typeface="Arial" panose="020B0604020202020204" pitchFamily="34" charset="0"/>
                        </a:rPr>
                        <a:t>Наличие в Единой информационной системе кадрового состава государственной гражданской службы Республики Татарстан и муниципальной службы в Республике Татарстан изменений, внесенных в связи с расширением функционала, с учетом требований, указанных в техническом задании</a:t>
                      </a:r>
                      <a:endParaRPr lang="ru-RU" sz="1000" b="0" u="none" strike="noStrike" kern="1200" dirty="0">
                        <a:solidFill>
                          <a:schemeClr val="tx1"/>
                        </a:solidFill>
                        <a:effectLst/>
                        <a:latin typeface="Arial" panose="020B0604020202020204" pitchFamily="34" charset="0"/>
                        <a:ea typeface="+mn-ea"/>
                        <a:cs typeface="Arial" panose="020B0604020202020204" pitchFamily="34" charset="0"/>
                      </a:endParaRPr>
                    </a:p>
                  </a:txBody>
                  <a:tcPr marL="72000" marR="72000" marT="42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1000" b="0" i="0" u="none" strike="noStrike" dirty="0" smtClean="0">
                          <a:solidFill>
                            <a:srgbClr val="000000"/>
                          </a:solidFill>
                          <a:effectLst/>
                          <a:latin typeface="Arial" panose="020B0604020202020204" pitchFamily="34" charset="0"/>
                          <a:cs typeface="Arial" panose="020B0604020202020204" pitchFamily="34" charset="0"/>
                        </a:rPr>
                        <a:t>+</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200" marR="4200" marT="42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1000" b="0" i="0" u="none" strike="noStrike" dirty="0" smtClean="0">
                          <a:solidFill>
                            <a:srgbClr val="000000"/>
                          </a:solidFill>
                          <a:effectLst/>
                          <a:latin typeface="Arial" panose="020B0604020202020204" pitchFamily="34" charset="0"/>
                          <a:cs typeface="Arial" panose="020B0604020202020204" pitchFamily="34" charset="0"/>
                        </a:rPr>
                        <a:t>+</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200" marR="4200" marT="42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7" name="Объект 2"/>
          <p:cNvSpPr txBox="1">
            <a:spLocks/>
          </p:cNvSpPr>
          <p:nvPr/>
        </p:nvSpPr>
        <p:spPr>
          <a:xfrm>
            <a:off x="548572" y="6179342"/>
            <a:ext cx="7858125" cy="39418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ru-RU" sz="1000" b="1" i="1" dirty="0" smtClean="0">
                <a:solidFill>
                  <a:schemeClr val="accent6"/>
                </a:solidFill>
              </a:rPr>
              <a:t>Официальный сайт, на котором размещена государственная программа и отчеты о ходе ее реализации, находится по адресу: </a:t>
            </a:r>
            <a:r>
              <a:rPr lang="en-US" sz="1000" b="1" i="1" dirty="0">
                <a:solidFill>
                  <a:schemeClr val="accent6"/>
                </a:solidFill>
              </a:rPr>
              <a:t>http://</a:t>
            </a:r>
            <a:r>
              <a:rPr lang="en-US" sz="1000" b="1" i="1" dirty="0" smtClean="0">
                <a:solidFill>
                  <a:schemeClr val="accent6"/>
                </a:solidFill>
              </a:rPr>
              <a:t>gossluzhba.tatarstan.ru</a:t>
            </a:r>
            <a:endParaRPr lang="ru-RU" sz="1000" b="1" i="1" dirty="0">
              <a:solidFill>
                <a:schemeClr val="accent6"/>
              </a:solidFill>
            </a:endParaRPr>
          </a:p>
        </p:txBody>
      </p:sp>
    </p:spTree>
    <p:extLst>
      <p:ext uri="{BB962C8B-B14F-4D97-AF65-F5344CB8AC3E}">
        <p14:creationId xmlns:p14="http://schemas.microsoft.com/office/powerpoint/2010/main" val="103299391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Таблица 12"/>
          <p:cNvGraphicFramePr>
            <a:graphicFrameLocks noGrp="1"/>
          </p:cNvGraphicFramePr>
          <p:nvPr>
            <p:extLst>
              <p:ext uri="{D42A27DB-BD31-4B8C-83A1-F6EECF244321}">
                <p14:modId xmlns:p14="http://schemas.microsoft.com/office/powerpoint/2010/main" val="989997300"/>
              </p:ext>
            </p:extLst>
          </p:nvPr>
        </p:nvGraphicFramePr>
        <p:xfrm>
          <a:off x="532598" y="2009264"/>
          <a:ext cx="8477250" cy="529845"/>
        </p:xfrm>
        <a:graphic>
          <a:graphicData uri="http://schemas.openxmlformats.org/drawingml/2006/table">
            <a:tbl>
              <a:tblPr firstRow="1" firstCol="1" bandRow="1">
                <a:tableStyleId>{5C22544A-7EE6-4342-B048-85BDC9FD1C3A}</a:tableStyleId>
              </a:tblPr>
              <a:tblGrid>
                <a:gridCol w="5905499"/>
                <a:gridCol w="1276350"/>
                <a:gridCol w="1295401"/>
              </a:tblGrid>
              <a:tr h="353230">
                <a:tc rowSpan="2">
                  <a:txBody>
                    <a:bodyPr/>
                    <a:lstStyle/>
                    <a:p>
                      <a:pPr algn="ctr">
                        <a:spcAft>
                          <a:spcPts val="0"/>
                        </a:spcAft>
                      </a:pPr>
                      <a:r>
                        <a:rPr lang="ru-RU" sz="1000" dirty="0">
                          <a:solidFill>
                            <a:schemeClr val="tx1"/>
                          </a:solidFill>
                          <a:effectLst/>
                        </a:rPr>
                        <a:t>Объем финансирования государственной программы (тыс</a:t>
                      </a:r>
                      <a:r>
                        <a:rPr lang="ru-RU" sz="1000" dirty="0" smtClean="0">
                          <a:solidFill>
                            <a:schemeClr val="tx1"/>
                          </a:solidFill>
                          <a:effectLst/>
                        </a:rPr>
                        <a:t>. рублей</a:t>
                      </a:r>
                      <a:r>
                        <a:rPr lang="ru-RU" sz="1000" dirty="0">
                          <a:solidFill>
                            <a:schemeClr val="tx1"/>
                          </a:solidFill>
                          <a:effectLst/>
                        </a:rPr>
                        <a:t>)</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2020 </a:t>
                      </a:r>
                      <a:r>
                        <a:rPr lang="ru-RU" sz="1000" dirty="0">
                          <a:solidFill>
                            <a:schemeClr val="tx1"/>
                          </a:solidFill>
                          <a:effectLst/>
                        </a:rPr>
                        <a:t>год</a:t>
                      </a:r>
                    </a:p>
                    <a:p>
                      <a:pPr algn="ctr">
                        <a:spcAft>
                          <a:spcPts val="0"/>
                        </a:spcAft>
                      </a:pPr>
                      <a:r>
                        <a:rPr lang="ru-RU" sz="1000" dirty="0">
                          <a:solidFill>
                            <a:schemeClr val="tx1"/>
                          </a:solidFill>
                          <a:effectLst/>
                        </a:rPr>
                        <a:t>(план)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2020 </a:t>
                      </a:r>
                      <a:r>
                        <a:rPr lang="ru-RU" sz="1000" dirty="0">
                          <a:solidFill>
                            <a:schemeClr val="tx1"/>
                          </a:solidFill>
                          <a:effectLst/>
                        </a:rPr>
                        <a:t>год</a:t>
                      </a:r>
                    </a:p>
                    <a:p>
                      <a:pPr algn="ctr">
                        <a:spcAft>
                          <a:spcPts val="0"/>
                        </a:spcAft>
                      </a:pPr>
                      <a:r>
                        <a:rPr lang="ru-RU" sz="1000" dirty="0">
                          <a:solidFill>
                            <a:schemeClr val="tx1"/>
                          </a:solidFill>
                          <a:effectLst/>
                        </a:rPr>
                        <a:t>(факт)</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6615">
                <a:tc vMerge="1">
                  <a:txBody>
                    <a:bodyPr/>
                    <a:lstStyle/>
                    <a:p>
                      <a:endParaRPr lang="ru-RU"/>
                    </a:p>
                  </a:txBody>
                  <a:tcPr/>
                </a:tc>
                <a:tc>
                  <a:txBody>
                    <a:bodyPr/>
                    <a:lstStyle/>
                    <a:p>
                      <a:pPr algn="ctr" fontAlgn="ctr"/>
                      <a:r>
                        <a:rPr lang="ru-RU" sz="1000" b="1" i="0" u="none" strike="noStrike" dirty="0" smtClean="0">
                          <a:solidFill>
                            <a:schemeClr val="tx1"/>
                          </a:solidFill>
                          <a:effectLst/>
                          <a:latin typeface="+mn-lt"/>
                        </a:rPr>
                        <a:t>37 067,0</a:t>
                      </a:r>
                      <a:endParaRPr lang="ru-RU" sz="1000" b="1"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1" i="0" u="none" strike="noStrike" dirty="0" smtClean="0">
                          <a:solidFill>
                            <a:schemeClr val="tx1"/>
                          </a:solidFill>
                          <a:effectLst/>
                          <a:latin typeface="+mn-lt"/>
                        </a:rPr>
                        <a:t>35 836,8</a:t>
                      </a:r>
                      <a:endParaRPr lang="ru-RU" sz="1000" b="1"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15" name="Rectangle 4"/>
          <p:cNvSpPr>
            <a:spLocks noChangeArrowheads="1"/>
          </p:cNvSpPr>
          <p:nvPr/>
        </p:nvSpPr>
        <p:spPr bwMode="auto">
          <a:xfrm>
            <a:off x="532598" y="939813"/>
            <a:ext cx="847725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ru-RU" altLang="ru-RU" sz="1200" b="1" dirty="0" smtClean="0">
                <a:latin typeface="Arial" panose="020B0604020202020204" pitchFamily="34" charset="0"/>
                <a:ea typeface="Times New Roman" panose="02020603050405020304" pitchFamily="18" charset="0"/>
              </a:rPr>
              <a:t>Цели:</a:t>
            </a:r>
            <a:r>
              <a:rPr lang="en-US" altLang="ru-RU" sz="1200" b="1" dirty="0" smtClean="0">
                <a:latin typeface="Arial" panose="020B0604020202020204" pitchFamily="34" charset="0"/>
                <a:ea typeface="Times New Roman" panose="02020603050405020304" pitchFamily="18" charset="0"/>
              </a:rPr>
              <a:t> </a:t>
            </a:r>
            <a:r>
              <a:rPr lang="ru-RU" altLang="ru-RU" sz="1200" dirty="0" smtClean="0">
                <a:latin typeface="Arial" panose="020B0604020202020204" pitchFamily="34" charset="0"/>
                <a:ea typeface="Times New Roman" panose="02020603050405020304" pitchFamily="18" charset="0"/>
              </a:rPr>
              <a:t>реализация </a:t>
            </a:r>
            <a:r>
              <a:rPr lang="ru-RU" altLang="ru-RU" sz="1200" dirty="0">
                <a:latin typeface="Arial" panose="020B0604020202020204" pitchFamily="34" charset="0"/>
                <a:ea typeface="Times New Roman" panose="02020603050405020304" pitchFamily="18" charset="0"/>
              </a:rPr>
              <a:t>государственной национальной политики в Республике Татарстан, </a:t>
            </a:r>
            <a:r>
              <a:rPr lang="ru-RU" altLang="ru-RU" sz="1200" dirty="0" smtClean="0">
                <a:latin typeface="Arial" panose="020B0604020202020204" pitchFamily="34" charset="0"/>
                <a:ea typeface="Times New Roman" panose="02020603050405020304" pitchFamily="18" charset="0"/>
              </a:rPr>
              <a:t>укрепление межэтнического и межконфессионального мира и согласия, гармонизация межнациональных и межконфессиональных отношений, сохранение и поддержка этнокультурного и языкового многообразия народов, проживающих в Республике Татарстан, успешная социокультурная адаптация и интеграция иностранных граждан в российское сообщество, укрепление общероссийской гражданской и татарстанской идентичности</a:t>
            </a:r>
            <a:endParaRPr kumimoji="0" lang="ru-RU" altLang="ru-RU" sz="1200" i="0" u="none" strike="noStrike" cap="none" normalizeH="0" baseline="0" dirty="0" smtClean="0">
              <a:ln>
                <a:noFill/>
              </a:ln>
              <a:solidFill>
                <a:schemeClr val="tx1"/>
              </a:solidFill>
              <a:effectLst/>
              <a:latin typeface="Arial" panose="020B0604020202020204" pitchFamily="34" charset="0"/>
            </a:endParaRPr>
          </a:p>
        </p:txBody>
      </p:sp>
      <p:sp>
        <p:nvSpPr>
          <p:cNvPr id="2" name="Скругленный прямоугольник 1"/>
          <p:cNvSpPr/>
          <p:nvPr/>
        </p:nvSpPr>
        <p:spPr>
          <a:xfrm>
            <a:off x="542925" y="195242"/>
            <a:ext cx="794385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t"/>
            <a:r>
              <a:rPr lang="ru-RU" sz="1600" b="1" dirty="0" smtClean="0"/>
              <a:t>18.Государственная </a:t>
            </a:r>
            <a:r>
              <a:rPr lang="ru-RU" sz="1600" b="1" dirty="0"/>
              <a:t>программа </a:t>
            </a:r>
            <a:r>
              <a:rPr lang="ru-RU" sz="1600" b="1" dirty="0" smtClean="0"/>
              <a:t>«Реализация </a:t>
            </a:r>
            <a:r>
              <a:rPr lang="ru-RU" sz="1600" b="1" dirty="0"/>
              <a:t>государственной национальной политики в Республике Татарстан на 2014 </a:t>
            </a:r>
            <a:r>
              <a:rPr lang="ru-RU" altLang="ru-RU" sz="1600" b="1" dirty="0">
                <a:solidFill>
                  <a:schemeClr val="tx1"/>
                </a:solidFill>
                <a:ea typeface="Calibri" panose="020F0502020204030204" pitchFamily="34" charset="0"/>
                <a:cs typeface="Times New Roman" panose="02020603050405020304" pitchFamily="18" charset="0"/>
              </a:rPr>
              <a:t>–</a:t>
            </a:r>
            <a:r>
              <a:rPr lang="ru-RU" sz="1600" b="1" dirty="0" smtClean="0"/>
              <a:t> 2023 годы»</a:t>
            </a:r>
            <a:endParaRPr lang="ru-RU" sz="1600" b="1" dirty="0">
              <a:solidFill>
                <a:srgbClr val="000000"/>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89608763"/>
              </p:ext>
            </p:extLst>
          </p:nvPr>
        </p:nvGraphicFramePr>
        <p:xfrm>
          <a:off x="532598" y="2607673"/>
          <a:ext cx="8477251" cy="1876425"/>
        </p:xfrm>
        <a:graphic>
          <a:graphicData uri="http://schemas.openxmlformats.org/drawingml/2006/table">
            <a:tbl>
              <a:tblPr>
                <a:tableStyleId>{616DA210-FB5B-4158-B5E0-FEB733F419BA}</a:tableStyleId>
              </a:tblPr>
              <a:tblGrid>
                <a:gridCol w="5895976"/>
                <a:gridCol w="1285875"/>
                <a:gridCol w="1295400"/>
              </a:tblGrid>
              <a:tr h="292793">
                <a:tc>
                  <a:txBody>
                    <a:bodyPr/>
                    <a:lstStyle/>
                    <a:p>
                      <a:pPr algn="ctr" fontAlgn="ctr"/>
                      <a:r>
                        <a:rPr lang="ru-RU" sz="1000" b="1" u="none" strike="noStrike" dirty="0">
                          <a:effectLst/>
                          <a:latin typeface="+mn-lt"/>
                        </a:rPr>
                        <a:t>Целевые показатели реализации государственной </a:t>
                      </a:r>
                      <a:r>
                        <a:rPr lang="ru-RU" sz="1000" b="1" u="none" strike="noStrike" dirty="0" smtClean="0">
                          <a:effectLst/>
                          <a:latin typeface="+mn-lt"/>
                        </a:rPr>
                        <a:t>программы</a:t>
                      </a:r>
                      <a:endParaRPr lang="ru-RU" sz="1000" b="1" i="0" u="none" strike="noStrike" dirty="0">
                        <a:solidFill>
                          <a:srgbClr val="000000"/>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latin typeface="+mn-lt"/>
                        </a:rPr>
                        <a:t>2020 год</a:t>
                      </a:r>
                    </a:p>
                    <a:p>
                      <a:pPr algn="ctr" fontAlgn="ctr"/>
                      <a:r>
                        <a:rPr lang="ru-RU" sz="1000" b="1" u="none" strike="noStrike" dirty="0" smtClean="0">
                          <a:solidFill>
                            <a:schemeClr val="tx1"/>
                          </a:solidFill>
                          <a:effectLst/>
                          <a:latin typeface="+mn-lt"/>
                        </a:rPr>
                        <a:t> </a:t>
                      </a:r>
                      <a:r>
                        <a:rPr lang="ru-RU" sz="1000" b="1" u="none" strike="noStrike" dirty="0">
                          <a:solidFill>
                            <a:schemeClr val="tx1"/>
                          </a:solidFill>
                          <a:effectLst/>
                          <a:latin typeface="+mn-lt"/>
                        </a:rPr>
                        <a:t>(план)</a:t>
                      </a:r>
                      <a:endParaRPr lang="ru-RU" sz="1000" b="1" i="0" u="none" strike="noStrike" dirty="0">
                        <a:solidFill>
                          <a:schemeClr val="tx1"/>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latin typeface="+mn-lt"/>
                        </a:rPr>
                        <a:t>2020 год</a:t>
                      </a:r>
                    </a:p>
                    <a:p>
                      <a:pPr algn="ctr" fontAlgn="ctr"/>
                      <a:r>
                        <a:rPr lang="ru-RU" sz="1000" b="1" u="none" strike="noStrike" dirty="0" smtClean="0">
                          <a:solidFill>
                            <a:schemeClr val="tx1"/>
                          </a:solidFill>
                          <a:effectLst/>
                          <a:latin typeface="+mn-lt"/>
                        </a:rPr>
                        <a:t>(</a:t>
                      </a:r>
                      <a:r>
                        <a:rPr lang="ru-RU" sz="1000" b="1" u="none" strike="noStrike" dirty="0">
                          <a:solidFill>
                            <a:schemeClr val="tx1"/>
                          </a:solidFill>
                          <a:effectLst/>
                          <a:latin typeface="+mn-lt"/>
                        </a:rPr>
                        <a:t>факт)</a:t>
                      </a:r>
                      <a:endParaRPr lang="ru-RU" sz="1000" b="1" i="0" u="none" strike="noStrike" dirty="0">
                        <a:solidFill>
                          <a:schemeClr val="tx1"/>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11679">
                <a:tc>
                  <a:txBody>
                    <a:bodyPr/>
                    <a:lstStyle/>
                    <a:p>
                      <a:pPr algn="just" fontAlgn="ctr"/>
                      <a:r>
                        <a:rPr lang="ru-RU" sz="1000" b="0" i="0" u="none" strike="noStrike" dirty="0">
                          <a:solidFill>
                            <a:schemeClr val="tx1"/>
                          </a:solidFill>
                          <a:effectLst/>
                          <a:latin typeface="+mn-lt"/>
                        </a:rPr>
                        <a:t>Доля жителей республики, положительно оценивающих состояние межэтнических отношений в Республике Татарстан,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1000" b="0" i="0" u="none" strike="noStrike" dirty="0" smtClean="0">
                          <a:solidFill>
                            <a:schemeClr val="tx1"/>
                          </a:solidFill>
                          <a:effectLst/>
                          <a:latin typeface="+mn-lt"/>
                        </a:rPr>
                        <a:t>71,5</a:t>
                      </a:r>
                      <a:endParaRPr lang="ru-RU" sz="10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1000" b="0" i="0" u="none" strike="noStrike" dirty="0" smtClean="0">
                          <a:solidFill>
                            <a:schemeClr val="tx1"/>
                          </a:solidFill>
                          <a:effectLst/>
                          <a:latin typeface="+mn-lt"/>
                        </a:rPr>
                        <a:t>83,0</a:t>
                      </a:r>
                      <a:endParaRPr lang="ru-RU" sz="10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69156">
                <a:tc>
                  <a:txBody>
                    <a:bodyPr/>
                    <a:lstStyle/>
                    <a:p>
                      <a:pPr algn="just" fontAlgn="ctr"/>
                      <a:r>
                        <a:rPr lang="ru-RU" sz="1000" b="0" i="0" u="none" strike="noStrike" dirty="0">
                          <a:solidFill>
                            <a:schemeClr val="tx1"/>
                          </a:solidFill>
                          <a:effectLst/>
                          <a:latin typeface="+mn-lt"/>
                        </a:rPr>
                        <a:t>Уровень толерантного отношения к представителям другой национальности,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ctr" latinLnBrk="0" hangingPunct="1"/>
                      <a:r>
                        <a:rPr lang="ru-RU" sz="1000" b="0" i="0" u="none" strike="noStrike" kern="1200" dirty="0" smtClean="0">
                          <a:solidFill>
                            <a:schemeClr val="tx1"/>
                          </a:solidFill>
                          <a:effectLst/>
                          <a:latin typeface="+mn-lt"/>
                          <a:ea typeface="+mn-ea"/>
                          <a:cs typeface="+mn-cs"/>
                        </a:rPr>
                        <a:t>94,7</a:t>
                      </a:r>
                      <a:endParaRPr lang="ru-RU" sz="1000" b="0" i="0" u="none" strike="noStrike" kern="1200" dirty="0">
                        <a:solidFill>
                          <a:schemeClr val="tx1"/>
                        </a:solidFill>
                        <a:effectLst/>
                        <a:latin typeface="+mn-lt"/>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ctr" latinLnBrk="0" hangingPunct="1"/>
                      <a:r>
                        <a:rPr lang="ru-RU" sz="1000" b="0" i="0" u="none" strike="noStrike" kern="1200" dirty="0" smtClean="0">
                          <a:solidFill>
                            <a:schemeClr val="tx1"/>
                          </a:solidFill>
                          <a:effectLst/>
                          <a:latin typeface="+mn-lt"/>
                          <a:ea typeface="+mn-ea"/>
                          <a:cs typeface="+mn-cs"/>
                        </a:rPr>
                        <a:t>94,7</a:t>
                      </a:r>
                      <a:endParaRPr lang="ru-RU" sz="1000" b="0" i="0" u="none" strike="noStrike" kern="1200" dirty="0">
                        <a:solidFill>
                          <a:schemeClr val="tx1"/>
                        </a:solidFill>
                        <a:effectLst/>
                        <a:latin typeface="+mn-lt"/>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06845">
                <a:tc>
                  <a:txBody>
                    <a:bodyPr/>
                    <a:lstStyle/>
                    <a:p>
                      <a:pPr algn="just" fontAlgn="ctr"/>
                      <a:r>
                        <a:rPr lang="ru-RU" sz="1000" b="0" i="0" u="none" strike="noStrike" dirty="0">
                          <a:solidFill>
                            <a:schemeClr val="tx1"/>
                          </a:solidFill>
                          <a:effectLst/>
                          <a:latin typeface="+mn-lt"/>
                        </a:rPr>
                        <a:t>Численность участников мероприятий, направленных на этнокультурное развитие народов России и поддержку языкового многообразия, количество участников  - человек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ctr" latinLnBrk="0" hangingPunct="1"/>
                      <a:r>
                        <a:rPr lang="ru-RU" sz="1000" b="0" i="0" u="none" strike="noStrike" kern="1200" dirty="0">
                          <a:solidFill>
                            <a:schemeClr val="tx1"/>
                          </a:solidFill>
                          <a:effectLst/>
                          <a:latin typeface="+mn-lt"/>
                          <a:ea typeface="+mn-ea"/>
                          <a:cs typeface="+mn-cs"/>
                        </a:rPr>
                        <a:t>271 </a:t>
                      </a:r>
                      <a:r>
                        <a:rPr lang="ru-RU" sz="1000" b="0" i="0" u="none" strike="noStrike" kern="1200" dirty="0" smtClean="0">
                          <a:solidFill>
                            <a:schemeClr val="tx1"/>
                          </a:solidFill>
                          <a:effectLst/>
                          <a:latin typeface="+mn-lt"/>
                          <a:ea typeface="+mn-ea"/>
                          <a:cs typeface="+mn-cs"/>
                        </a:rPr>
                        <a:t>276,0</a:t>
                      </a:r>
                      <a:endParaRPr lang="ru-RU" sz="1000" b="0" i="0" u="none" strike="noStrike" kern="1200" dirty="0">
                        <a:solidFill>
                          <a:schemeClr val="tx1"/>
                        </a:solidFill>
                        <a:effectLst/>
                        <a:latin typeface="+mn-lt"/>
                        <a:ea typeface="+mn-ea"/>
                        <a:cs typeface="+mn-cs"/>
                      </a:endParaRPr>
                    </a:p>
                  </a:txBody>
                  <a:tcPr marL="6350" marR="6350" marT="635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ctr" latinLnBrk="0" hangingPunct="1"/>
                      <a:r>
                        <a:rPr lang="ru-RU" sz="1000" b="0" i="0" u="none" strike="noStrike" kern="1200" dirty="0">
                          <a:solidFill>
                            <a:schemeClr val="tx1"/>
                          </a:solidFill>
                          <a:effectLst/>
                          <a:latin typeface="+mn-lt"/>
                          <a:ea typeface="+mn-ea"/>
                          <a:cs typeface="+mn-cs"/>
                        </a:rPr>
                        <a:t>278 </a:t>
                      </a:r>
                      <a:r>
                        <a:rPr lang="ru-RU" sz="1000" b="0" i="0" u="none" strike="noStrike" kern="1200" dirty="0" smtClean="0">
                          <a:solidFill>
                            <a:schemeClr val="tx1"/>
                          </a:solidFill>
                          <a:effectLst/>
                          <a:latin typeface="+mn-lt"/>
                          <a:ea typeface="+mn-ea"/>
                          <a:cs typeface="+mn-cs"/>
                        </a:rPr>
                        <a:t>041,0</a:t>
                      </a:r>
                      <a:endParaRPr lang="ru-RU" sz="1000" b="0" i="0" u="none" strike="noStrike" kern="1200" dirty="0">
                        <a:solidFill>
                          <a:schemeClr val="tx1"/>
                        </a:solidFill>
                        <a:effectLst/>
                        <a:latin typeface="+mn-lt"/>
                        <a:ea typeface="+mn-ea"/>
                        <a:cs typeface="+mn-cs"/>
                      </a:endParaRPr>
                    </a:p>
                  </a:txBody>
                  <a:tcPr marL="6350" marR="6350" marT="635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08528">
                <a:tc>
                  <a:txBody>
                    <a:bodyPr/>
                    <a:lstStyle/>
                    <a:p>
                      <a:pPr algn="just" fontAlgn="ctr"/>
                      <a:r>
                        <a:rPr lang="ru-RU" sz="1000" b="0" i="0" u="none" strike="noStrike" dirty="0">
                          <a:solidFill>
                            <a:schemeClr val="tx1"/>
                          </a:solidFill>
                          <a:effectLst/>
                          <a:latin typeface="+mn-lt"/>
                        </a:rPr>
                        <a:t>Доля жителей республики, положительно оценивающих состояние межконфессиональных отношений в Республике Татарстан,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1000" b="0" i="0" u="none" strike="noStrike" dirty="0" smtClean="0">
                          <a:solidFill>
                            <a:schemeClr val="tx1"/>
                          </a:solidFill>
                          <a:effectLst/>
                          <a:latin typeface="+mn-lt"/>
                        </a:rPr>
                        <a:t>82,6</a:t>
                      </a:r>
                      <a:endParaRPr lang="ru-RU" sz="10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1000" b="0" i="0" u="none" strike="noStrike" dirty="0" smtClean="0">
                          <a:solidFill>
                            <a:schemeClr val="tx1"/>
                          </a:solidFill>
                          <a:effectLst/>
                          <a:latin typeface="+mn-lt"/>
                        </a:rPr>
                        <a:t>84,8</a:t>
                      </a:r>
                      <a:endParaRPr lang="ru-RU" sz="10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96993">
                <a:tc>
                  <a:txBody>
                    <a:bodyPr/>
                    <a:lstStyle/>
                    <a:p>
                      <a:pPr algn="just" fontAlgn="ctr"/>
                      <a:r>
                        <a:rPr lang="ru-RU" sz="1000" b="0" i="0" u="none" strike="noStrike" dirty="0">
                          <a:solidFill>
                            <a:schemeClr val="tx1"/>
                          </a:solidFill>
                          <a:effectLst/>
                          <a:latin typeface="+mn-lt"/>
                        </a:rPr>
                        <a:t>Количество муниципальных образований Республики Татарстан, реализующих программы, направленные на сохранение гражданского единства и гармонизацию межэтнических отношений в муниципальных образованиях Республики Татарстан, число программ</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1000" b="0" i="0" u="none" strike="noStrike" dirty="0" smtClean="0">
                          <a:solidFill>
                            <a:schemeClr val="tx1"/>
                          </a:solidFill>
                          <a:effectLst/>
                          <a:latin typeface="+mn-lt"/>
                        </a:rPr>
                        <a:t>45,0</a:t>
                      </a:r>
                      <a:endParaRPr lang="ru-RU" sz="10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1000" b="0" i="0" u="none" strike="noStrike" dirty="0" smtClean="0">
                          <a:solidFill>
                            <a:schemeClr val="tx1"/>
                          </a:solidFill>
                          <a:effectLst/>
                          <a:latin typeface="+mn-lt"/>
                        </a:rPr>
                        <a:t>45,0</a:t>
                      </a:r>
                      <a:endParaRPr lang="ru-RU" sz="10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4" name="Прямоугольник 3"/>
          <p:cNvSpPr/>
          <p:nvPr/>
        </p:nvSpPr>
        <p:spPr>
          <a:xfrm>
            <a:off x="542925" y="5770795"/>
            <a:ext cx="8705851" cy="246221"/>
          </a:xfrm>
          <a:prstGeom prst="rect">
            <a:avLst/>
          </a:prstGeom>
        </p:spPr>
        <p:txBody>
          <a:bodyPr wrap="square">
            <a:spAutoFit/>
          </a:bodyPr>
          <a:lstStyle/>
          <a:p>
            <a:r>
              <a:rPr lang="ru-RU" sz="1000" b="1" i="1" dirty="0">
                <a:solidFill>
                  <a:schemeClr val="accent1"/>
                </a:solidFill>
              </a:rPr>
              <a:t>Ответственный исполнитель </a:t>
            </a:r>
            <a:r>
              <a:rPr lang="ru-RU" sz="1000" b="1" i="1" dirty="0" smtClean="0">
                <a:solidFill>
                  <a:schemeClr val="accent1"/>
                </a:solidFill>
              </a:rPr>
              <a:t>ГП:</a:t>
            </a:r>
            <a:r>
              <a:rPr lang="en-US" sz="1000" b="1" i="1" dirty="0" smtClean="0">
                <a:solidFill>
                  <a:schemeClr val="accent1"/>
                </a:solidFill>
              </a:rPr>
              <a:t> </a:t>
            </a:r>
            <a:r>
              <a:rPr lang="ru-RU" sz="1000" b="1" i="1" dirty="0">
                <a:solidFill>
                  <a:schemeClr val="accent1"/>
                </a:solidFill>
              </a:rPr>
              <a:t>Министерство культуры Республики Татарстан</a:t>
            </a:r>
          </a:p>
        </p:txBody>
      </p:sp>
      <p:sp>
        <p:nvSpPr>
          <p:cNvPr id="7" name="Объект 2"/>
          <p:cNvSpPr txBox="1">
            <a:spLocks/>
          </p:cNvSpPr>
          <p:nvPr/>
        </p:nvSpPr>
        <p:spPr>
          <a:xfrm>
            <a:off x="542925" y="5982250"/>
            <a:ext cx="7858125" cy="3941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ru-RU" sz="1000" b="1" i="1" dirty="0" smtClean="0">
                <a:solidFill>
                  <a:schemeClr val="accent6"/>
                </a:solidFill>
              </a:rPr>
              <a:t>Официальный сайт, на котором размещена государственная программа и отчеты о ходе ее реализации, находится по адресу: </a:t>
            </a:r>
            <a:r>
              <a:rPr lang="ru-RU" sz="1000" b="1" i="1" dirty="0">
                <a:solidFill>
                  <a:schemeClr val="accent6"/>
                </a:solidFill>
              </a:rPr>
              <a:t>http://</a:t>
            </a:r>
            <a:r>
              <a:rPr lang="en-US" sz="1000" b="1" i="1" dirty="0" smtClean="0">
                <a:solidFill>
                  <a:schemeClr val="accent6"/>
                </a:solidFill>
              </a:rPr>
              <a:t>mincult.tatarstan.ru</a:t>
            </a:r>
            <a:endParaRPr lang="ru-RU" sz="1000" b="1" i="1" dirty="0">
              <a:solidFill>
                <a:schemeClr val="accent6"/>
              </a:solidFill>
            </a:endParaRPr>
          </a:p>
        </p:txBody>
      </p:sp>
    </p:spTree>
    <p:extLst>
      <p:ext uri="{BB962C8B-B14F-4D97-AF65-F5344CB8AC3E}">
        <p14:creationId xmlns:p14="http://schemas.microsoft.com/office/powerpoint/2010/main" val="17493678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p:txBody>
          <a:bodyPr>
            <a:normAutofit fontScale="77500" lnSpcReduction="20000"/>
          </a:bodyPr>
          <a:lstStyle/>
          <a:p>
            <a:r>
              <a:rPr lang="ru-RU" dirty="0"/>
              <a:t>О</a:t>
            </a:r>
            <a:r>
              <a:rPr lang="ru-RU" dirty="0" smtClean="0"/>
              <a:t>сновные направления налоговой </a:t>
            </a:r>
            <a:r>
              <a:rPr lang="ru-RU" dirty="0"/>
              <a:t>политики Республики Татарстан </a:t>
            </a:r>
            <a:r>
              <a:rPr lang="ru-RU" dirty="0" smtClean="0"/>
              <a:t>в 2020 </a:t>
            </a:r>
            <a:r>
              <a:rPr lang="ru-RU" dirty="0"/>
              <a:t>году </a:t>
            </a:r>
          </a:p>
        </p:txBody>
      </p:sp>
      <p:sp>
        <p:nvSpPr>
          <p:cNvPr id="4" name="Прямоугольник 3"/>
          <p:cNvSpPr/>
          <p:nvPr/>
        </p:nvSpPr>
        <p:spPr>
          <a:xfrm>
            <a:off x="575607" y="711953"/>
            <a:ext cx="8296275" cy="4932119"/>
          </a:xfrm>
          <a:prstGeom prst="rect">
            <a:avLst/>
          </a:prstGeom>
        </p:spPr>
        <p:style>
          <a:lnRef idx="2">
            <a:schemeClr val="accent3"/>
          </a:lnRef>
          <a:fillRef idx="1">
            <a:schemeClr val="lt1"/>
          </a:fillRef>
          <a:effectRef idx="0">
            <a:schemeClr val="accent3"/>
          </a:effectRef>
          <a:fontRef idx="minor">
            <a:schemeClr val="dk1"/>
          </a:fontRef>
        </p:style>
        <p:txBody>
          <a:bodyPr wrap="square" lIns="72000" tIns="0" rIns="72000" bIns="0">
            <a:spAutoFit/>
          </a:bodyPr>
          <a:lstStyle/>
          <a:p>
            <a:pPr algn="just"/>
            <a:r>
              <a:rPr lang="ru-RU" sz="1050" dirty="0" smtClean="0"/>
              <a:t>         </a:t>
            </a:r>
            <a:r>
              <a:rPr lang="ru-RU" sz="1000" dirty="0">
                <a:solidFill>
                  <a:schemeClr val="tx1"/>
                </a:solidFill>
              </a:rPr>
              <a:t>Основные направления налоговой политики Республики Татарстан в 2020 году осуществлялись на основании налоговой политики Российской Федерации и послания Президента Республики Татарстан Государственному Совету Республики Татарстан.</a:t>
            </a:r>
          </a:p>
          <a:p>
            <a:pPr algn="just"/>
            <a:r>
              <a:rPr lang="ru-RU" sz="1000" dirty="0">
                <a:solidFill>
                  <a:schemeClr val="tx1"/>
                </a:solidFill>
              </a:rPr>
              <a:t>         Одной из основополагающих задач налогообложения является обеспечение доходов бюджетной системы. При этом необходимым условием развития экономики продолжает оставаться повышение ее конкурентоспособности, технологического обновления, модернизации производства и диверсификации. Задачами налоговой политики являются поддержка инвестиций в экономику, стимулирование инновационной деятельности. Кроме того, реализация социальной политики остается важным аспектом в области налогообложения. В целях обеспечения реального роста экономики республики, создания условий для инвестиционной деятельности и инновационного развития, налоговое законодательство Республики Татарстан в 2020 году было направлено на стимулирование перспективных направлений развития экономики. Для субъектов инвестиционной деятельности действовала пониженная ставка по налогу на прибыль и налогу на имущество организаций. Также продолжало действовать льготное налогообложение для резидентов особой экономической зоны промышленно-производственного типа, созданной на территории </a:t>
            </a:r>
            <a:r>
              <a:rPr lang="ru-RU" sz="1000" dirty="0" err="1">
                <a:solidFill>
                  <a:schemeClr val="tx1"/>
                </a:solidFill>
              </a:rPr>
              <a:t>Елабужского</a:t>
            </a:r>
            <a:r>
              <a:rPr lang="ru-RU" sz="1000" dirty="0">
                <a:solidFill>
                  <a:schemeClr val="tx1"/>
                </a:solidFill>
              </a:rPr>
              <a:t> района Республики Татарстан, в целях повышения ее инвестиционной привлекательности. Льготное налогообложение установлено и для резидентов технико-внедренческой особой экономической зоны «</a:t>
            </a:r>
            <a:r>
              <a:rPr lang="ru-RU" sz="1000" dirty="0" err="1">
                <a:solidFill>
                  <a:schemeClr val="tx1"/>
                </a:solidFill>
              </a:rPr>
              <a:t>Иннополис</a:t>
            </a:r>
            <a:r>
              <a:rPr lang="ru-RU" sz="1000" dirty="0">
                <a:solidFill>
                  <a:schemeClr val="tx1"/>
                </a:solidFill>
              </a:rPr>
              <a:t>», созданной на территориях </a:t>
            </a:r>
            <a:r>
              <a:rPr lang="ru-RU" sz="1000" dirty="0" err="1">
                <a:solidFill>
                  <a:schemeClr val="tx1"/>
                </a:solidFill>
              </a:rPr>
              <a:t>Верхнеуслонского</a:t>
            </a:r>
            <a:r>
              <a:rPr lang="ru-RU" sz="1000" dirty="0">
                <a:solidFill>
                  <a:schemeClr val="tx1"/>
                </a:solidFill>
              </a:rPr>
              <a:t> и </a:t>
            </a:r>
            <a:r>
              <a:rPr lang="ru-RU" sz="1000" dirty="0" err="1">
                <a:solidFill>
                  <a:schemeClr val="tx1"/>
                </a:solidFill>
              </a:rPr>
              <a:t>Лаишевского</a:t>
            </a:r>
            <a:r>
              <a:rPr lang="ru-RU" sz="1000" dirty="0">
                <a:solidFill>
                  <a:schemeClr val="tx1"/>
                </a:solidFill>
              </a:rPr>
              <a:t> районов Республики Татарстан. Кроме того, установлены преференции по налогу на прибыль организациям – участникам специальных инвестиционных контрактов, а также для резидентов территорий опережающего социально-экономического развития, созданных на территориях </a:t>
            </a:r>
            <a:r>
              <a:rPr lang="ru-RU" sz="1000" dirty="0" err="1">
                <a:solidFill>
                  <a:schemeClr val="tx1"/>
                </a:solidFill>
              </a:rPr>
              <a:t>монопрофильных</a:t>
            </a:r>
            <a:r>
              <a:rPr lang="ru-RU" sz="1000" dirty="0">
                <a:solidFill>
                  <a:schemeClr val="tx1"/>
                </a:solidFill>
              </a:rPr>
              <a:t> муниципальных образований (моногородов) Республики Татарстан. </a:t>
            </a:r>
          </a:p>
          <a:p>
            <a:pPr algn="just"/>
            <a:r>
              <a:rPr lang="ru-RU" sz="1000" dirty="0">
                <a:solidFill>
                  <a:schemeClr val="tx1"/>
                </a:solidFill>
              </a:rPr>
              <a:t>         По налогу на имущество организаций в целях государственной поддержки и развития предпринимательства в Республике Татарстан, привлечения малого и среднего бизнеса в инновационную сферу, в части предоставления на льготных условиях аренды помещений, в 2020 году сохранена льготная налоговая ставка в размере 0,5 процента технопаркам  (индустриальным паркам), </a:t>
            </a:r>
            <a:r>
              <a:rPr lang="ru-RU" sz="1000" dirty="0" err="1">
                <a:solidFill>
                  <a:schemeClr val="tx1"/>
                </a:solidFill>
              </a:rPr>
              <a:t>инновационно</a:t>
            </a:r>
            <a:r>
              <a:rPr lang="ru-RU" sz="1000" dirty="0">
                <a:solidFill>
                  <a:schemeClr val="tx1"/>
                </a:solidFill>
              </a:rPr>
              <a:t>-технологическим центрам, созданным в соответствии с решениями Правительства Российской Федерации или Республики Татарстан.</a:t>
            </a:r>
          </a:p>
          <a:p>
            <a:pPr algn="just"/>
            <a:r>
              <a:rPr lang="ru-RU" sz="1000" dirty="0">
                <a:solidFill>
                  <a:schemeClr val="tx1"/>
                </a:solidFill>
              </a:rPr>
              <a:t>        Социальная направленность налоговой политики Республики Татарстан выражена в предоставлении льгот по уплате налога на имущество жилищного фонда, метрополитенов и предприятий городского электрического транспорта, объектов социально-культурной сферы, а также садоводческих, огороднических и дачных некоммерческих объединений граждан.</a:t>
            </a:r>
          </a:p>
          <a:p>
            <a:pPr indent="265113" algn="just"/>
            <a:r>
              <a:rPr lang="ru-RU" sz="1000" dirty="0">
                <a:solidFill>
                  <a:schemeClr val="tx1"/>
                </a:solidFill>
              </a:rPr>
              <a:t>Для поддержки развития предпринимательства в Республике Татарстан, в 2020 году для субъектов малого предпринимательства, применяющих упрощенную систему налогообложения действовали пониженные ставки по объекту налогообложения «доходы, уменьшенные на величину расходов» в размере 10 процентов (общеустановленная ставка - 15 процентов), а для налогоплательщиков, осуществляющих деятельность в обрабатывающем производстве; производстве и распределении электроэнергии, газа и воды; строительстве; IT-сфере в г. </a:t>
            </a:r>
            <a:r>
              <a:rPr lang="ru-RU" sz="1000" dirty="0" err="1">
                <a:solidFill>
                  <a:schemeClr val="tx1"/>
                </a:solidFill>
              </a:rPr>
              <a:t>Иннополис</a:t>
            </a:r>
            <a:r>
              <a:rPr lang="ru-RU" sz="1000" dirty="0">
                <a:solidFill>
                  <a:schemeClr val="tx1"/>
                </a:solidFill>
              </a:rPr>
              <a:t> налоговая ставка установлена в размере 5 процентов. Кроме того, для компаний IT-сферы в г. </a:t>
            </a:r>
            <a:r>
              <a:rPr lang="ru-RU" sz="1000" dirty="0" err="1">
                <a:solidFill>
                  <a:schemeClr val="tx1"/>
                </a:solidFill>
              </a:rPr>
              <a:t>Иннополис</a:t>
            </a:r>
            <a:r>
              <a:rPr lang="ru-RU" sz="1000" dirty="0">
                <a:solidFill>
                  <a:schemeClr val="tx1"/>
                </a:solidFill>
              </a:rPr>
              <a:t> установлены пониженные ставки по упрощенной системе налогообложения по объекту налогообложения «доходы» в размере 1 процента (общеустановленная ставка - 6 процентов</a:t>
            </a:r>
            <a:r>
              <a:rPr lang="ru-RU" sz="1000" dirty="0" smtClean="0">
                <a:solidFill>
                  <a:schemeClr val="tx1"/>
                </a:solidFill>
              </a:rPr>
              <a:t>).</a:t>
            </a:r>
            <a:endParaRPr lang="ru-RU" sz="1000" dirty="0">
              <a:solidFill>
                <a:schemeClr val="tx1"/>
              </a:solidFill>
            </a:endParaRPr>
          </a:p>
        </p:txBody>
      </p:sp>
    </p:spTree>
    <p:extLst>
      <p:ext uri="{BB962C8B-B14F-4D97-AF65-F5344CB8AC3E}">
        <p14:creationId xmlns:p14="http://schemas.microsoft.com/office/powerpoint/2010/main" val="190733074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Таблица 12"/>
          <p:cNvGraphicFramePr>
            <a:graphicFrameLocks noGrp="1"/>
          </p:cNvGraphicFramePr>
          <p:nvPr>
            <p:extLst>
              <p:ext uri="{D42A27DB-BD31-4B8C-83A1-F6EECF244321}">
                <p14:modId xmlns:p14="http://schemas.microsoft.com/office/powerpoint/2010/main" val="117306388"/>
              </p:ext>
            </p:extLst>
          </p:nvPr>
        </p:nvGraphicFramePr>
        <p:xfrm>
          <a:off x="499222" y="1118651"/>
          <a:ext cx="8477250" cy="366540"/>
        </p:xfrm>
        <a:graphic>
          <a:graphicData uri="http://schemas.openxmlformats.org/drawingml/2006/table">
            <a:tbl>
              <a:tblPr firstRow="1" firstCol="1" bandRow="1">
                <a:tableStyleId>{5C22544A-7EE6-4342-B048-85BDC9FD1C3A}</a:tableStyleId>
              </a:tblPr>
              <a:tblGrid>
                <a:gridCol w="5945041"/>
                <a:gridCol w="1267866"/>
                <a:gridCol w="1264343"/>
              </a:tblGrid>
              <a:tr h="189925">
                <a:tc rowSpan="2">
                  <a:txBody>
                    <a:bodyPr/>
                    <a:lstStyle/>
                    <a:p>
                      <a:pPr algn="ctr">
                        <a:spcAft>
                          <a:spcPts val="0"/>
                        </a:spcAft>
                      </a:pPr>
                      <a:r>
                        <a:rPr lang="ru-RU" sz="1000" dirty="0">
                          <a:solidFill>
                            <a:schemeClr val="tx1"/>
                          </a:solidFill>
                          <a:effectLst/>
                        </a:rPr>
                        <a:t>Объем финансирования государственной программы (тыс</a:t>
                      </a:r>
                      <a:r>
                        <a:rPr lang="ru-RU" sz="1000" dirty="0" smtClean="0">
                          <a:solidFill>
                            <a:schemeClr val="tx1"/>
                          </a:solidFill>
                          <a:effectLst/>
                        </a:rPr>
                        <a:t>. рублей</a:t>
                      </a:r>
                      <a:r>
                        <a:rPr lang="ru-RU" sz="1000" dirty="0">
                          <a:solidFill>
                            <a:schemeClr val="tx1"/>
                          </a:solidFill>
                          <a:effectLst/>
                        </a:rPr>
                        <a:t>)</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2020 год (план</a:t>
                      </a:r>
                      <a:r>
                        <a:rPr lang="ru-RU" sz="1000" dirty="0">
                          <a:solidFill>
                            <a:schemeClr val="tx1"/>
                          </a:solidFill>
                          <a:effectLst/>
                        </a:rPr>
                        <a:t>)</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2020 год (факт</a:t>
                      </a:r>
                      <a:r>
                        <a:rPr lang="ru-RU" sz="1000" dirty="0">
                          <a:solidFill>
                            <a:schemeClr val="tx1"/>
                          </a:solidFill>
                          <a:effectLst/>
                        </a:rPr>
                        <a:t>)</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6615">
                <a:tc vMerge="1">
                  <a:txBody>
                    <a:bodyPr/>
                    <a:lstStyle/>
                    <a:p>
                      <a:endParaRPr lang="ru-RU"/>
                    </a:p>
                  </a:txBody>
                  <a:tcPr/>
                </a:tc>
                <a:tc>
                  <a:txBody>
                    <a:bodyPr/>
                    <a:lstStyle/>
                    <a:p>
                      <a:pPr algn="ctr" fontAlgn="ctr"/>
                      <a:r>
                        <a:rPr lang="ru-RU" sz="1000" b="1" i="0" u="none" strike="noStrike" dirty="0" smtClean="0">
                          <a:solidFill>
                            <a:schemeClr val="tx1"/>
                          </a:solidFill>
                          <a:effectLst/>
                          <a:latin typeface="+mn-lt"/>
                        </a:rPr>
                        <a:t>70 498,7</a:t>
                      </a:r>
                      <a:endParaRPr lang="ru-RU" sz="1000" b="1"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1" i="0" u="none" strike="noStrike" dirty="0" smtClean="0">
                          <a:solidFill>
                            <a:schemeClr val="tx1"/>
                          </a:solidFill>
                          <a:effectLst/>
                          <a:latin typeface="+mn-lt"/>
                        </a:rPr>
                        <a:t>70 497,9</a:t>
                      </a:r>
                      <a:endParaRPr lang="ru-RU" sz="1000" b="1"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15" name="Rectangle 4"/>
          <p:cNvSpPr>
            <a:spLocks noChangeArrowheads="1"/>
          </p:cNvSpPr>
          <p:nvPr/>
        </p:nvSpPr>
        <p:spPr bwMode="auto">
          <a:xfrm>
            <a:off x="506905" y="842228"/>
            <a:ext cx="847725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ru-RU" altLang="ru-RU" sz="1100" b="1" dirty="0" smtClean="0">
                <a:latin typeface="Arial" panose="020B0604020202020204" pitchFamily="34" charset="0"/>
                <a:ea typeface="Times New Roman" panose="02020603050405020304" pitchFamily="18" charset="0"/>
              </a:rPr>
              <a:t>Цель</a:t>
            </a:r>
            <a:r>
              <a:rPr lang="ru-RU" altLang="ru-RU" sz="1100" dirty="0" smtClean="0">
                <a:latin typeface="Arial" panose="020B0604020202020204" pitchFamily="34" charset="0"/>
                <a:ea typeface="Times New Roman" panose="02020603050405020304" pitchFamily="18" charset="0"/>
              </a:rPr>
              <a:t>:</a:t>
            </a:r>
            <a:r>
              <a:rPr lang="en-US" altLang="ru-RU" sz="1100" dirty="0" smtClean="0">
                <a:latin typeface="Arial" panose="020B0604020202020204" pitchFamily="34" charset="0"/>
                <a:ea typeface="Times New Roman" panose="02020603050405020304" pitchFamily="18" charset="0"/>
              </a:rPr>
              <a:t> </a:t>
            </a:r>
            <a:r>
              <a:rPr lang="ru-RU" altLang="ru-RU" sz="1100" dirty="0" smtClean="0">
                <a:latin typeface="Arial" panose="020B0604020202020204" pitchFamily="34" charset="0"/>
                <a:ea typeface="Times New Roman" panose="02020603050405020304" pitchFamily="18" charset="0"/>
              </a:rPr>
              <a:t>сохранение и развитие национальной идентичности татарского народа в Республике Татарстан и за ее пределами</a:t>
            </a:r>
            <a:endParaRPr kumimoji="0" lang="ru-RU" altLang="ru-RU" sz="1100" i="0" u="none" strike="noStrike" cap="none" normalizeH="0" baseline="0" dirty="0" smtClean="0">
              <a:ln>
                <a:noFill/>
              </a:ln>
              <a:solidFill>
                <a:schemeClr val="tx1"/>
              </a:solidFill>
              <a:effectLst/>
              <a:latin typeface="Arial" panose="020B0604020202020204" pitchFamily="34" charset="0"/>
            </a:endParaRPr>
          </a:p>
        </p:txBody>
      </p:sp>
      <p:sp>
        <p:nvSpPr>
          <p:cNvPr id="2" name="Скругленный прямоугольник 1"/>
          <p:cNvSpPr/>
          <p:nvPr/>
        </p:nvSpPr>
        <p:spPr>
          <a:xfrm>
            <a:off x="542925" y="195242"/>
            <a:ext cx="794385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t"/>
            <a:r>
              <a:rPr lang="ru-RU" sz="1600" b="1" dirty="0" smtClean="0"/>
              <a:t>19. Государственная </a:t>
            </a:r>
            <a:r>
              <a:rPr lang="ru-RU" sz="1600" b="1" dirty="0"/>
              <a:t>программа Республики Татарстан </a:t>
            </a:r>
            <a:r>
              <a:rPr lang="ru-RU" sz="1600" b="1" dirty="0" smtClean="0"/>
              <a:t>«Сохранение </a:t>
            </a:r>
            <a:r>
              <a:rPr lang="ru-RU" sz="1600" b="1" dirty="0"/>
              <a:t>национальной идентичности татарского народа </a:t>
            </a:r>
            <a:r>
              <a:rPr lang="ru-RU" sz="1600" b="1" dirty="0" smtClean="0"/>
              <a:t>(</a:t>
            </a:r>
            <a:r>
              <a:rPr lang="ru-RU" sz="1600" b="1" dirty="0">
                <a:solidFill>
                  <a:schemeClr val="tx1"/>
                </a:solidFill>
              </a:rPr>
              <a:t>2020 – 2023 </a:t>
            </a:r>
            <a:r>
              <a:rPr lang="ru-RU" sz="1600" b="1" dirty="0" smtClean="0">
                <a:solidFill>
                  <a:schemeClr val="tx1"/>
                </a:solidFill>
              </a:rPr>
              <a:t>годы</a:t>
            </a:r>
            <a:r>
              <a:rPr lang="ru-RU" sz="1600" b="1" dirty="0" smtClean="0"/>
              <a:t>)»</a:t>
            </a:r>
            <a:endParaRPr lang="ru-RU" sz="1600" b="1" dirty="0">
              <a:solidFill>
                <a:srgbClr val="000000"/>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450787960"/>
              </p:ext>
            </p:extLst>
          </p:nvPr>
        </p:nvGraphicFramePr>
        <p:xfrm>
          <a:off x="498980" y="1574717"/>
          <a:ext cx="8477251" cy="2701240"/>
        </p:xfrm>
        <a:graphic>
          <a:graphicData uri="http://schemas.openxmlformats.org/drawingml/2006/table">
            <a:tbl>
              <a:tblPr>
                <a:tableStyleId>{616DA210-FB5B-4158-B5E0-FEB733F419BA}</a:tableStyleId>
              </a:tblPr>
              <a:tblGrid>
                <a:gridCol w="5963051"/>
                <a:gridCol w="1260182"/>
                <a:gridCol w="1254018"/>
              </a:tblGrid>
              <a:tr h="194708">
                <a:tc>
                  <a:txBody>
                    <a:bodyPr/>
                    <a:lstStyle/>
                    <a:p>
                      <a:pPr algn="ctr" fontAlgn="ctr"/>
                      <a:r>
                        <a:rPr lang="ru-RU" sz="800" b="1" u="none" strike="noStrike" dirty="0">
                          <a:effectLst/>
                          <a:latin typeface="+mn-lt"/>
                        </a:rPr>
                        <a:t>Целевые показатели реализации государственной </a:t>
                      </a:r>
                      <a:r>
                        <a:rPr lang="ru-RU" sz="800" b="1" u="none" strike="noStrike" dirty="0" smtClean="0">
                          <a:effectLst/>
                          <a:latin typeface="+mn-lt"/>
                        </a:rPr>
                        <a:t>программы</a:t>
                      </a:r>
                      <a:endParaRPr lang="ru-RU" sz="800" b="1"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latin typeface="+mn-lt"/>
                        </a:rPr>
                        <a:t>2020 год (план</a:t>
                      </a:r>
                      <a:r>
                        <a:rPr lang="ru-RU" sz="800" b="1" u="none" strike="noStrike" dirty="0">
                          <a:solidFill>
                            <a:schemeClr val="tx1"/>
                          </a:solidFill>
                          <a:effectLst/>
                          <a:latin typeface="+mn-lt"/>
                        </a:rPr>
                        <a:t>)</a:t>
                      </a:r>
                      <a:endParaRPr lang="ru-RU" sz="800" b="1"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latin typeface="+mn-lt"/>
                        </a:rPr>
                        <a:t>2020 год </a:t>
                      </a:r>
                      <a:r>
                        <a:rPr lang="ru-RU" sz="800" b="1" u="none" strike="noStrike" dirty="0">
                          <a:solidFill>
                            <a:schemeClr val="tx1"/>
                          </a:solidFill>
                          <a:effectLst/>
                          <a:latin typeface="+mn-lt"/>
                        </a:rPr>
                        <a:t>(факт)</a:t>
                      </a:r>
                      <a:endParaRPr lang="ru-RU" sz="800" b="1"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227089">
                <a:tc>
                  <a:txBody>
                    <a:bodyPr/>
                    <a:lstStyle/>
                    <a:p>
                      <a:pPr algn="just" fontAlgn="ctr"/>
                      <a:r>
                        <a:rPr lang="ru-RU" sz="1000" u="none" strike="noStrike" kern="1200" dirty="0" smtClean="0">
                          <a:solidFill>
                            <a:schemeClr val="tx1"/>
                          </a:solidFill>
                          <a:effectLst/>
                          <a:latin typeface="+mn-lt"/>
                          <a:ea typeface="+mn-ea"/>
                          <a:cs typeface="+mn-cs"/>
                        </a:rPr>
                        <a:t> Доля регионов, принявших участие в мероприятиях программы, от общего количества регионов Российской Федерации, процент</a:t>
                      </a:r>
                      <a:endParaRPr lang="ru-RU" sz="1000" u="none" strike="noStrike" kern="1200" dirty="0">
                        <a:solidFill>
                          <a:schemeClr val="tx1"/>
                        </a:solidFill>
                        <a:effectLst/>
                        <a:latin typeface="+mn-lt"/>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1000" u="none" strike="noStrike" kern="1200" dirty="0" smtClean="0">
                          <a:solidFill>
                            <a:schemeClr val="tx1"/>
                          </a:solidFill>
                          <a:effectLst/>
                          <a:latin typeface="+mn-lt"/>
                          <a:ea typeface="+mn-ea"/>
                          <a:cs typeface="+mn-cs"/>
                        </a:rPr>
                        <a:t>60</a:t>
                      </a:r>
                      <a:endParaRPr lang="ru-RU" sz="1000" u="none" strike="noStrike" kern="1200" dirty="0">
                        <a:solidFill>
                          <a:schemeClr val="tx1"/>
                        </a:solidFill>
                        <a:effectLst/>
                        <a:latin typeface="+mn-lt"/>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1000" u="none" strike="noStrike" kern="1200" dirty="0" smtClean="0">
                          <a:solidFill>
                            <a:schemeClr val="tx1"/>
                          </a:solidFill>
                          <a:effectLst/>
                          <a:latin typeface="+mn-lt"/>
                          <a:ea typeface="+mn-ea"/>
                          <a:cs typeface="+mn-cs"/>
                        </a:rPr>
                        <a:t>60</a:t>
                      </a:r>
                      <a:endParaRPr lang="ru-RU" sz="1000" u="none" strike="noStrike" kern="1200" dirty="0">
                        <a:solidFill>
                          <a:schemeClr val="tx1"/>
                        </a:solidFill>
                        <a:effectLst/>
                        <a:latin typeface="+mn-lt"/>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36189">
                <a:tc>
                  <a:txBody>
                    <a:bodyPr/>
                    <a:lstStyle/>
                    <a:p>
                      <a:pPr algn="l" fontAlgn="ctr"/>
                      <a:r>
                        <a:rPr lang="ru-RU" sz="1000" u="none" strike="noStrike" kern="1200" dirty="0" smtClean="0">
                          <a:solidFill>
                            <a:schemeClr val="tx1"/>
                          </a:solidFill>
                          <a:effectLst/>
                          <a:latin typeface="+mn-lt"/>
                          <a:ea typeface="+mn-ea"/>
                          <a:cs typeface="+mn-cs"/>
                        </a:rPr>
                        <a:t>Количество </a:t>
                      </a:r>
                      <a:r>
                        <a:rPr lang="ru-RU" sz="1000" u="none" strike="noStrike" kern="1200" dirty="0">
                          <a:solidFill>
                            <a:schemeClr val="tx1"/>
                          </a:solidFill>
                          <a:effectLst/>
                          <a:latin typeface="+mn-lt"/>
                          <a:ea typeface="+mn-ea"/>
                          <a:cs typeface="+mn-cs"/>
                        </a:rPr>
                        <a:t>обработанных и сданных в музейные фонды археологических артефактов (по истории и культуре татар, проживающих за пределами Республики Татарстан), единиц</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ru-RU" sz="1000" u="none" strike="noStrike" kern="1200" dirty="0">
                          <a:solidFill>
                            <a:schemeClr val="tx1"/>
                          </a:solidFill>
                          <a:effectLst/>
                          <a:latin typeface="+mn-lt"/>
                          <a:ea typeface="+mn-ea"/>
                          <a:cs typeface="+mn-cs"/>
                        </a:rPr>
                        <a:t>1 </a:t>
                      </a:r>
                      <a:r>
                        <a:rPr lang="ru-RU" sz="1000" u="none" strike="noStrike" kern="1200" dirty="0" smtClean="0">
                          <a:solidFill>
                            <a:schemeClr val="tx1"/>
                          </a:solidFill>
                          <a:effectLst/>
                          <a:latin typeface="+mn-lt"/>
                          <a:ea typeface="+mn-ea"/>
                          <a:cs typeface="+mn-cs"/>
                        </a:rPr>
                        <a:t>000</a:t>
                      </a:r>
                      <a:endParaRPr lang="ru-RU" sz="1000" u="none" strike="noStrike" kern="1200" dirty="0">
                        <a:solidFill>
                          <a:schemeClr val="tx1"/>
                        </a:solidFill>
                        <a:effectLst/>
                        <a:latin typeface="+mn-lt"/>
                        <a:ea typeface="+mn-ea"/>
                        <a:cs typeface="+mn-cs"/>
                      </a:endParaRPr>
                    </a:p>
                  </a:txBody>
                  <a:tcPr marL="6350" marR="6350" marT="635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ru-RU" sz="1000" u="none" strike="noStrike" kern="1200" dirty="0">
                          <a:solidFill>
                            <a:schemeClr val="tx1"/>
                          </a:solidFill>
                          <a:effectLst/>
                          <a:latin typeface="+mn-lt"/>
                          <a:ea typeface="+mn-ea"/>
                          <a:cs typeface="+mn-cs"/>
                        </a:rPr>
                        <a:t>1 </a:t>
                      </a:r>
                      <a:r>
                        <a:rPr lang="ru-RU" sz="1000" u="none" strike="noStrike" kern="1200" dirty="0" smtClean="0">
                          <a:solidFill>
                            <a:schemeClr val="tx1"/>
                          </a:solidFill>
                          <a:effectLst/>
                          <a:latin typeface="+mn-lt"/>
                          <a:ea typeface="+mn-ea"/>
                          <a:cs typeface="+mn-cs"/>
                        </a:rPr>
                        <a:t>000</a:t>
                      </a:r>
                      <a:endParaRPr lang="ru-RU" sz="1000" u="none" strike="noStrike" kern="1200" dirty="0">
                        <a:solidFill>
                          <a:schemeClr val="tx1"/>
                        </a:solidFill>
                        <a:effectLst/>
                        <a:latin typeface="+mn-lt"/>
                        <a:ea typeface="+mn-ea"/>
                        <a:cs typeface="+mn-cs"/>
                      </a:endParaRPr>
                    </a:p>
                  </a:txBody>
                  <a:tcPr marL="6350" marR="6350" marT="635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36189">
                <a:tc>
                  <a:txBody>
                    <a:bodyPr/>
                    <a:lstStyle/>
                    <a:p>
                      <a:pPr algn="l" fontAlgn="ctr"/>
                      <a:r>
                        <a:rPr lang="ru-RU" sz="1000" u="none" strike="noStrike" kern="1200" dirty="0" smtClean="0">
                          <a:solidFill>
                            <a:schemeClr val="tx1"/>
                          </a:solidFill>
                          <a:effectLst/>
                          <a:latin typeface="+mn-lt"/>
                          <a:ea typeface="+mn-ea"/>
                          <a:cs typeface="+mn-cs"/>
                        </a:rPr>
                        <a:t>Охват </a:t>
                      </a:r>
                      <a:r>
                        <a:rPr lang="ru-RU" sz="1000" u="none" strike="noStrike" kern="1200" dirty="0">
                          <a:solidFill>
                            <a:schemeClr val="tx1"/>
                          </a:solidFill>
                          <a:effectLst/>
                          <a:latin typeface="+mn-lt"/>
                          <a:ea typeface="+mn-ea"/>
                          <a:cs typeface="+mn-cs"/>
                        </a:rPr>
                        <a:t>исследованных регионов с сохраненными населенными пунктами компактного проживания татар в Российской Федерации, процентов</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ru-RU" sz="1000" u="none" strike="noStrike" kern="1200" dirty="0" smtClean="0">
                          <a:solidFill>
                            <a:schemeClr val="tx1"/>
                          </a:solidFill>
                          <a:effectLst/>
                          <a:latin typeface="+mn-lt"/>
                          <a:ea typeface="+mn-ea"/>
                          <a:cs typeface="+mn-cs"/>
                        </a:rPr>
                        <a:t>43</a:t>
                      </a:r>
                      <a:endParaRPr lang="ru-RU" sz="1000" u="none" strike="noStrike" kern="1200" dirty="0">
                        <a:solidFill>
                          <a:schemeClr val="tx1"/>
                        </a:solidFill>
                        <a:effectLst/>
                        <a:latin typeface="+mn-lt"/>
                        <a:ea typeface="+mn-ea"/>
                        <a:cs typeface="+mn-cs"/>
                      </a:endParaRPr>
                    </a:p>
                  </a:txBody>
                  <a:tcPr marL="6350" marR="6350" marT="635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ru-RU" sz="1000" u="none" strike="noStrike" kern="1200" dirty="0" smtClean="0">
                          <a:solidFill>
                            <a:schemeClr val="tx1"/>
                          </a:solidFill>
                          <a:effectLst/>
                          <a:latin typeface="+mn-lt"/>
                          <a:ea typeface="+mn-ea"/>
                          <a:cs typeface="+mn-cs"/>
                        </a:rPr>
                        <a:t>43</a:t>
                      </a:r>
                      <a:endParaRPr lang="ru-RU" sz="1000" u="none" strike="noStrike" kern="1200" dirty="0">
                        <a:solidFill>
                          <a:schemeClr val="tx1"/>
                        </a:solidFill>
                        <a:effectLst/>
                        <a:latin typeface="+mn-lt"/>
                        <a:ea typeface="+mn-ea"/>
                        <a:cs typeface="+mn-cs"/>
                      </a:endParaRPr>
                    </a:p>
                  </a:txBody>
                  <a:tcPr marL="6350" marR="6350" marT="635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36189">
                <a:tc>
                  <a:txBody>
                    <a:bodyPr/>
                    <a:lstStyle/>
                    <a:p>
                      <a:pPr algn="l" fontAlgn="ctr"/>
                      <a:r>
                        <a:rPr lang="ru-RU" sz="1000" u="none" strike="noStrike" kern="1200" dirty="0" smtClean="0">
                          <a:solidFill>
                            <a:schemeClr val="tx1"/>
                          </a:solidFill>
                          <a:effectLst/>
                          <a:latin typeface="+mn-lt"/>
                          <a:ea typeface="+mn-ea"/>
                          <a:cs typeface="+mn-cs"/>
                        </a:rPr>
                        <a:t> </a:t>
                      </a:r>
                      <a:r>
                        <a:rPr lang="ru-RU" sz="1000" u="none" strike="noStrike" kern="1200" dirty="0">
                          <a:solidFill>
                            <a:schemeClr val="tx1"/>
                          </a:solidFill>
                          <a:effectLst/>
                          <a:latin typeface="+mn-lt"/>
                          <a:ea typeface="+mn-ea"/>
                          <a:cs typeface="+mn-cs"/>
                        </a:rPr>
                        <a:t>Доля мероприятий, направленных на повышение интеллектуального потенциала, от общего количества мероприятий программы, процентов</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ru-RU" sz="1000" u="none" strike="noStrike" kern="1200" dirty="0" smtClean="0">
                          <a:solidFill>
                            <a:schemeClr val="tx1"/>
                          </a:solidFill>
                          <a:effectLst/>
                          <a:latin typeface="+mn-lt"/>
                          <a:ea typeface="+mn-ea"/>
                          <a:cs typeface="+mn-cs"/>
                        </a:rPr>
                        <a:t>15</a:t>
                      </a:r>
                      <a:endParaRPr lang="ru-RU" sz="1000" u="none" strike="noStrike" kern="1200" dirty="0">
                        <a:solidFill>
                          <a:schemeClr val="tx1"/>
                        </a:solidFill>
                        <a:effectLst/>
                        <a:latin typeface="+mn-lt"/>
                        <a:ea typeface="+mn-ea"/>
                        <a:cs typeface="+mn-cs"/>
                      </a:endParaRPr>
                    </a:p>
                  </a:txBody>
                  <a:tcPr marL="6350" marR="6350" marT="635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ru-RU" sz="1000" u="none" strike="noStrike" kern="1200" dirty="0" smtClean="0">
                          <a:solidFill>
                            <a:schemeClr val="tx1"/>
                          </a:solidFill>
                          <a:effectLst/>
                          <a:latin typeface="+mn-lt"/>
                          <a:ea typeface="+mn-ea"/>
                          <a:cs typeface="+mn-cs"/>
                        </a:rPr>
                        <a:t>15</a:t>
                      </a:r>
                      <a:endParaRPr lang="ru-RU" sz="1000" u="none" strike="noStrike" kern="1200" dirty="0">
                        <a:solidFill>
                          <a:schemeClr val="tx1"/>
                        </a:solidFill>
                        <a:effectLst/>
                        <a:latin typeface="+mn-lt"/>
                        <a:ea typeface="+mn-ea"/>
                        <a:cs typeface="+mn-cs"/>
                      </a:endParaRPr>
                    </a:p>
                  </a:txBody>
                  <a:tcPr marL="6350" marR="6350" marT="635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27176">
                <a:tc>
                  <a:txBody>
                    <a:bodyPr/>
                    <a:lstStyle/>
                    <a:p>
                      <a:pPr algn="l" fontAlgn="ctr"/>
                      <a:r>
                        <a:rPr lang="ru-RU" sz="1000" u="none" strike="noStrike" kern="1200" dirty="0" smtClean="0">
                          <a:solidFill>
                            <a:schemeClr val="tx1"/>
                          </a:solidFill>
                          <a:effectLst/>
                          <a:latin typeface="+mn-lt"/>
                          <a:ea typeface="+mn-ea"/>
                          <a:cs typeface="+mn-cs"/>
                        </a:rPr>
                        <a:t>Количество </a:t>
                      </a:r>
                      <a:r>
                        <a:rPr lang="ru-RU" sz="1000" u="none" strike="noStrike" kern="1200" dirty="0">
                          <a:solidFill>
                            <a:schemeClr val="tx1"/>
                          </a:solidFill>
                          <a:effectLst/>
                          <a:latin typeface="+mn-lt"/>
                          <a:ea typeface="+mn-ea"/>
                          <a:cs typeface="+mn-cs"/>
                        </a:rPr>
                        <a:t>разработанных учебно-методических комплексов, учебных программ и пособий по изучению родного языка и культуры татар, единиц</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ru-RU" sz="1000" u="none" strike="noStrike" kern="1200" dirty="0" smtClean="0">
                          <a:solidFill>
                            <a:schemeClr val="tx1"/>
                          </a:solidFill>
                          <a:effectLst/>
                          <a:latin typeface="+mn-lt"/>
                          <a:ea typeface="+mn-ea"/>
                          <a:cs typeface="+mn-cs"/>
                        </a:rPr>
                        <a:t>9</a:t>
                      </a:r>
                      <a:endParaRPr lang="ru-RU" sz="1000" u="none" strike="noStrike" kern="1200" dirty="0">
                        <a:solidFill>
                          <a:schemeClr val="tx1"/>
                        </a:solidFill>
                        <a:effectLst/>
                        <a:latin typeface="+mn-lt"/>
                        <a:ea typeface="+mn-ea"/>
                        <a:cs typeface="+mn-cs"/>
                      </a:endParaRPr>
                    </a:p>
                  </a:txBody>
                  <a:tcPr marL="6350" marR="6350" marT="635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ru-RU" sz="1000" u="none" strike="noStrike" kern="1200" dirty="0" smtClean="0">
                          <a:solidFill>
                            <a:schemeClr val="tx1"/>
                          </a:solidFill>
                          <a:effectLst/>
                          <a:latin typeface="+mn-lt"/>
                          <a:ea typeface="+mn-ea"/>
                          <a:cs typeface="+mn-cs"/>
                        </a:rPr>
                        <a:t>9</a:t>
                      </a:r>
                      <a:endParaRPr lang="ru-RU" sz="1000" u="none" strike="noStrike" kern="1200" dirty="0">
                        <a:solidFill>
                          <a:schemeClr val="tx1"/>
                        </a:solidFill>
                        <a:effectLst/>
                        <a:latin typeface="+mn-lt"/>
                        <a:ea typeface="+mn-ea"/>
                        <a:cs typeface="+mn-cs"/>
                      </a:endParaRPr>
                    </a:p>
                  </a:txBody>
                  <a:tcPr marL="6350" marR="6350" marT="635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7564">
                <a:tc>
                  <a:txBody>
                    <a:bodyPr/>
                    <a:lstStyle/>
                    <a:p>
                      <a:pPr algn="l" fontAlgn="ctr"/>
                      <a:r>
                        <a:rPr lang="ru-RU" sz="1000" u="none" strike="noStrike" kern="1200" dirty="0" smtClean="0">
                          <a:solidFill>
                            <a:schemeClr val="tx1"/>
                          </a:solidFill>
                          <a:effectLst/>
                          <a:latin typeface="+mn-lt"/>
                          <a:ea typeface="+mn-ea"/>
                          <a:cs typeface="+mn-cs"/>
                        </a:rPr>
                        <a:t>Количество </a:t>
                      </a:r>
                      <a:r>
                        <a:rPr lang="ru-RU" sz="1000" u="none" strike="noStrike" kern="1200" dirty="0">
                          <a:solidFill>
                            <a:schemeClr val="tx1"/>
                          </a:solidFill>
                          <a:effectLst/>
                          <a:latin typeface="+mn-lt"/>
                          <a:ea typeface="+mn-ea"/>
                          <a:cs typeface="+mn-cs"/>
                        </a:rPr>
                        <a:t>изученных, введенных в оборот и популяризированных объектов материального и нематериального наследия татар, единиц</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ru-RU" sz="1000" u="none" strike="noStrike" kern="1200" dirty="0" smtClean="0">
                          <a:solidFill>
                            <a:schemeClr val="tx1"/>
                          </a:solidFill>
                          <a:effectLst/>
                          <a:latin typeface="+mn-lt"/>
                          <a:ea typeface="+mn-ea"/>
                          <a:cs typeface="+mn-cs"/>
                        </a:rPr>
                        <a:t>612</a:t>
                      </a:r>
                      <a:endParaRPr lang="ru-RU" sz="1000" u="none" strike="noStrike" kern="1200" dirty="0">
                        <a:solidFill>
                          <a:schemeClr val="tx1"/>
                        </a:solidFill>
                        <a:effectLst/>
                        <a:latin typeface="+mn-lt"/>
                        <a:ea typeface="+mn-ea"/>
                        <a:cs typeface="+mn-cs"/>
                      </a:endParaRPr>
                    </a:p>
                  </a:txBody>
                  <a:tcPr marL="6350" marR="6350" marT="635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ru-RU" sz="1000" u="none" strike="noStrike" kern="1200" dirty="0" smtClean="0">
                          <a:solidFill>
                            <a:schemeClr val="tx1"/>
                          </a:solidFill>
                          <a:effectLst/>
                          <a:latin typeface="+mn-lt"/>
                          <a:ea typeface="+mn-ea"/>
                          <a:cs typeface="+mn-cs"/>
                        </a:rPr>
                        <a:t>612</a:t>
                      </a:r>
                      <a:endParaRPr lang="ru-RU" sz="1000" u="none" strike="noStrike" kern="1200" dirty="0">
                        <a:solidFill>
                          <a:schemeClr val="tx1"/>
                        </a:solidFill>
                        <a:effectLst/>
                        <a:latin typeface="+mn-lt"/>
                        <a:ea typeface="+mn-ea"/>
                        <a:cs typeface="+mn-cs"/>
                      </a:endParaRPr>
                    </a:p>
                  </a:txBody>
                  <a:tcPr marL="6350" marR="6350" marT="635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68999">
                <a:tc>
                  <a:txBody>
                    <a:bodyPr/>
                    <a:lstStyle/>
                    <a:p>
                      <a:pPr algn="l" fontAlgn="ctr"/>
                      <a:r>
                        <a:rPr lang="ru-RU" sz="900" b="0" i="0" u="none" strike="noStrike" dirty="0" smtClean="0">
                          <a:solidFill>
                            <a:srgbClr val="000000"/>
                          </a:solidFill>
                          <a:effectLst/>
                          <a:latin typeface="Arial"/>
                        </a:rPr>
                        <a:t>Количество </a:t>
                      </a:r>
                      <a:r>
                        <a:rPr lang="ru-RU" sz="900" b="0" i="0" u="none" strike="noStrike" dirty="0">
                          <a:solidFill>
                            <a:srgbClr val="000000"/>
                          </a:solidFill>
                          <a:effectLst/>
                          <a:latin typeface="Arial"/>
                        </a:rPr>
                        <a:t>приобретенных учебников по родному татарскому языку, родной татарской литературе для образовательных организаций Республики Татарстан, единиц, единиц</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ru-RU" sz="900" b="0" i="0" u="none" strike="noStrike" dirty="0">
                          <a:solidFill>
                            <a:srgbClr val="000000"/>
                          </a:solidFill>
                          <a:effectLst/>
                          <a:latin typeface="Arial"/>
                        </a:rPr>
                        <a:t>9 </a:t>
                      </a:r>
                      <a:r>
                        <a:rPr lang="ru-RU" sz="900" b="0" i="0" u="none" strike="noStrike" dirty="0" smtClean="0">
                          <a:solidFill>
                            <a:srgbClr val="000000"/>
                          </a:solidFill>
                          <a:effectLst/>
                          <a:latin typeface="Arial"/>
                        </a:rPr>
                        <a:t>660</a:t>
                      </a:r>
                      <a:endParaRPr lang="ru-RU" sz="900" b="0" i="0" u="none" strike="noStrike" dirty="0">
                        <a:solidFill>
                          <a:srgbClr val="000000"/>
                        </a:solidFill>
                        <a:effectLst/>
                        <a:latin typeface="Arial"/>
                      </a:endParaRPr>
                    </a:p>
                  </a:txBody>
                  <a:tcPr marL="6350" marR="6350" marT="635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ru-RU" sz="900" b="0" i="0" u="none" strike="noStrike" dirty="0">
                          <a:solidFill>
                            <a:srgbClr val="000000"/>
                          </a:solidFill>
                          <a:effectLst/>
                          <a:latin typeface="Arial"/>
                        </a:rPr>
                        <a:t>9 </a:t>
                      </a:r>
                      <a:r>
                        <a:rPr lang="ru-RU" sz="900" b="0" i="0" u="none" strike="noStrike" dirty="0" smtClean="0">
                          <a:solidFill>
                            <a:srgbClr val="000000"/>
                          </a:solidFill>
                          <a:effectLst/>
                          <a:latin typeface="Arial"/>
                        </a:rPr>
                        <a:t>660</a:t>
                      </a:r>
                      <a:endParaRPr lang="ru-RU" sz="900" b="0" i="0" u="none" strike="noStrike" dirty="0">
                        <a:solidFill>
                          <a:srgbClr val="000000"/>
                        </a:solidFill>
                        <a:effectLst/>
                        <a:latin typeface="Arial"/>
                      </a:endParaRPr>
                    </a:p>
                  </a:txBody>
                  <a:tcPr marL="6350" marR="6350" marT="635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52794">
                <a:tc>
                  <a:txBody>
                    <a:bodyPr/>
                    <a:lstStyle/>
                    <a:p>
                      <a:pPr algn="l" fontAlgn="ctr"/>
                      <a:r>
                        <a:rPr lang="ru-RU" sz="900" b="0" i="0" u="none" strike="noStrike" dirty="0" smtClean="0">
                          <a:solidFill>
                            <a:srgbClr val="000000"/>
                          </a:solidFill>
                          <a:effectLst/>
                          <a:latin typeface="Arial"/>
                        </a:rPr>
                        <a:t>Количество </a:t>
                      </a:r>
                      <a:r>
                        <a:rPr lang="ru-RU" sz="900" b="0" i="0" u="none" strike="noStrike" dirty="0">
                          <a:solidFill>
                            <a:srgbClr val="000000"/>
                          </a:solidFill>
                          <a:effectLst/>
                          <a:latin typeface="Arial"/>
                        </a:rPr>
                        <a:t>приобретенных учебников по татарскому языку и литературе для образовательных организаций регионов Российской Федерации (нарастающим итогом), единиц, единиц</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ru-RU" sz="900" b="0" i="0" u="none" strike="noStrike" dirty="0">
                          <a:solidFill>
                            <a:srgbClr val="000000"/>
                          </a:solidFill>
                          <a:effectLst/>
                          <a:latin typeface="Arial"/>
                        </a:rPr>
                        <a:t>8 </a:t>
                      </a:r>
                      <a:r>
                        <a:rPr lang="ru-RU" sz="900" b="0" i="0" u="none" strike="noStrike" dirty="0" smtClean="0">
                          <a:solidFill>
                            <a:srgbClr val="000000"/>
                          </a:solidFill>
                          <a:effectLst/>
                          <a:latin typeface="Arial"/>
                        </a:rPr>
                        <a:t>174</a:t>
                      </a:r>
                      <a:endParaRPr lang="ru-RU" sz="900" b="0" i="0" u="none" strike="noStrike" dirty="0">
                        <a:solidFill>
                          <a:srgbClr val="000000"/>
                        </a:solidFill>
                        <a:effectLst/>
                        <a:latin typeface="Arial"/>
                      </a:endParaRPr>
                    </a:p>
                  </a:txBody>
                  <a:tcPr marL="6350" marR="6350" marT="635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ru-RU" sz="900" b="0" i="0" u="none" strike="noStrike" dirty="0">
                          <a:solidFill>
                            <a:srgbClr val="000000"/>
                          </a:solidFill>
                          <a:effectLst/>
                          <a:latin typeface="Arial"/>
                        </a:rPr>
                        <a:t>8 </a:t>
                      </a:r>
                      <a:r>
                        <a:rPr lang="ru-RU" sz="900" b="0" i="0" u="none" strike="noStrike" dirty="0" smtClean="0">
                          <a:solidFill>
                            <a:srgbClr val="000000"/>
                          </a:solidFill>
                          <a:effectLst/>
                          <a:latin typeface="Arial"/>
                        </a:rPr>
                        <a:t>174</a:t>
                      </a:r>
                      <a:endParaRPr lang="ru-RU" sz="900" b="0" i="0" u="none" strike="noStrike" dirty="0">
                        <a:solidFill>
                          <a:srgbClr val="000000"/>
                        </a:solidFill>
                        <a:effectLst/>
                        <a:latin typeface="Arial"/>
                      </a:endParaRPr>
                    </a:p>
                  </a:txBody>
                  <a:tcPr marL="6350" marR="6350" marT="635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6" name="Прямоугольник 5"/>
          <p:cNvSpPr/>
          <p:nvPr/>
        </p:nvSpPr>
        <p:spPr>
          <a:xfrm>
            <a:off x="542925" y="6141459"/>
            <a:ext cx="8705851" cy="246221"/>
          </a:xfrm>
          <a:prstGeom prst="rect">
            <a:avLst/>
          </a:prstGeom>
        </p:spPr>
        <p:txBody>
          <a:bodyPr wrap="square">
            <a:spAutoFit/>
          </a:bodyPr>
          <a:lstStyle/>
          <a:p>
            <a:r>
              <a:rPr lang="ru-RU" sz="1000" b="1" i="1" dirty="0">
                <a:solidFill>
                  <a:schemeClr val="accent1"/>
                </a:solidFill>
              </a:rPr>
              <a:t>Ответственный исполнитель </a:t>
            </a:r>
            <a:r>
              <a:rPr lang="ru-RU" sz="1000" b="1" i="1" dirty="0" smtClean="0">
                <a:solidFill>
                  <a:schemeClr val="accent1"/>
                </a:solidFill>
              </a:rPr>
              <a:t>ГП:</a:t>
            </a:r>
            <a:r>
              <a:rPr lang="en-US" sz="1000" b="1" i="1" dirty="0" smtClean="0">
                <a:solidFill>
                  <a:schemeClr val="accent1"/>
                </a:solidFill>
              </a:rPr>
              <a:t> </a:t>
            </a:r>
            <a:r>
              <a:rPr lang="ru-RU" sz="1000" b="1" i="1" dirty="0">
                <a:solidFill>
                  <a:schemeClr val="accent1"/>
                </a:solidFill>
              </a:rPr>
              <a:t>Министерство культуры Республики Татарстан</a:t>
            </a:r>
          </a:p>
        </p:txBody>
      </p:sp>
      <p:sp>
        <p:nvSpPr>
          <p:cNvPr id="7" name="Объект 2"/>
          <p:cNvSpPr txBox="1">
            <a:spLocks/>
          </p:cNvSpPr>
          <p:nvPr/>
        </p:nvSpPr>
        <p:spPr>
          <a:xfrm>
            <a:off x="542924" y="6387680"/>
            <a:ext cx="7858125" cy="3941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ru-RU" sz="1000" b="1" i="1" dirty="0" smtClean="0">
                <a:solidFill>
                  <a:schemeClr val="accent6"/>
                </a:solidFill>
              </a:rPr>
              <a:t>Официальный сайт, на котором размещена государственная программа и отчеты о ходе ее реализации, находится по адресу: http://</a:t>
            </a:r>
            <a:r>
              <a:rPr lang="en-US" sz="1000" b="1" i="1" dirty="0" smtClean="0">
                <a:solidFill>
                  <a:schemeClr val="accent6"/>
                </a:solidFill>
              </a:rPr>
              <a:t>mincult.tatarstan.ru</a:t>
            </a:r>
            <a:endParaRPr lang="ru-RU" sz="1000" b="1" i="1" dirty="0">
              <a:solidFill>
                <a:schemeClr val="accent6"/>
              </a:solidFill>
            </a:endParaRPr>
          </a:p>
        </p:txBody>
      </p:sp>
    </p:spTree>
    <p:extLst>
      <p:ext uri="{BB962C8B-B14F-4D97-AF65-F5344CB8AC3E}">
        <p14:creationId xmlns:p14="http://schemas.microsoft.com/office/powerpoint/2010/main" val="343718695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Таблица 12"/>
          <p:cNvGraphicFramePr>
            <a:graphicFrameLocks noGrp="1"/>
          </p:cNvGraphicFramePr>
          <p:nvPr>
            <p:extLst>
              <p:ext uri="{D42A27DB-BD31-4B8C-83A1-F6EECF244321}">
                <p14:modId xmlns:p14="http://schemas.microsoft.com/office/powerpoint/2010/main" val="327643892"/>
              </p:ext>
            </p:extLst>
          </p:nvPr>
        </p:nvGraphicFramePr>
        <p:xfrm>
          <a:off x="542925" y="1411327"/>
          <a:ext cx="8477250" cy="490899"/>
        </p:xfrm>
        <a:graphic>
          <a:graphicData uri="http://schemas.openxmlformats.org/drawingml/2006/table">
            <a:tbl>
              <a:tblPr firstRow="1" firstCol="1" bandRow="1">
                <a:tableStyleId>{5C22544A-7EE6-4342-B048-85BDC9FD1C3A}</a:tableStyleId>
              </a:tblPr>
              <a:tblGrid>
                <a:gridCol w="6536055"/>
                <a:gridCol w="1004623"/>
                <a:gridCol w="936572"/>
              </a:tblGrid>
              <a:tr h="322783">
                <a:tc rowSpan="2">
                  <a:txBody>
                    <a:bodyPr/>
                    <a:lstStyle/>
                    <a:p>
                      <a:pPr algn="ctr">
                        <a:spcAft>
                          <a:spcPts val="0"/>
                        </a:spcAft>
                      </a:pPr>
                      <a:r>
                        <a:rPr lang="ru-RU" sz="1000" b="1" dirty="0">
                          <a:solidFill>
                            <a:schemeClr val="tx1"/>
                          </a:solidFill>
                          <a:effectLst/>
                        </a:rPr>
                        <a:t>Объем финансирования государственной программы (тыс</a:t>
                      </a:r>
                      <a:r>
                        <a:rPr lang="ru-RU" sz="1000" b="1" dirty="0" smtClean="0">
                          <a:solidFill>
                            <a:schemeClr val="tx1"/>
                          </a:solidFill>
                          <a:effectLst/>
                        </a:rPr>
                        <a:t>. рублей</a:t>
                      </a:r>
                      <a:r>
                        <a:rPr lang="ru-RU" sz="1000" b="1" dirty="0">
                          <a:solidFill>
                            <a:schemeClr val="tx1"/>
                          </a:solidFill>
                          <a:effectLst/>
                        </a:rPr>
                        <a:t>)</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solidFill>
                            <a:schemeClr val="tx1"/>
                          </a:solidFill>
                          <a:effectLst/>
                        </a:rPr>
                        <a:t>2020 </a:t>
                      </a:r>
                      <a:r>
                        <a:rPr lang="ru-RU" sz="1000" b="1" dirty="0">
                          <a:solidFill>
                            <a:schemeClr val="tx1"/>
                          </a:solidFill>
                          <a:effectLst/>
                        </a:rPr>
                        <a:t>год</a:t>
                      </a:r>
                    </a:p>
                    <a:p>
                      <a:pPr algn="ctr">
                        <a:spcAft>
                          <a:spcPts val="0"/>
                        </a:spcAft>
                      </a:pPr>
                      <a:r>
                        <a:rPr lang="ru-RU" sz="1000" b="1" dirty="0">
                          <a:solidFill>
                            <a:schemeClr val="tx1"/>
                          </a:solidFill>
                          <a:effectLst/>
                        </a:rPr>
                        <a:t>(план)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solidFill>
                            <a:schemeClr val="tx1"/>
                          </a:solidFill>
                          <a:effectLst/>
                        </a:rPr>
                        <a:t>2020 год</a:t>
                      </a:r>
                      <a:endParaRPr lang="ru-RU" sz="1000" b="1" dirty="0">
                        <a:solidFill>
                          <a:schemeClr val="tx1"/>
                        </a:solidFill>
                        <a:effectLst/>
                      </a:endParaRPr>
                    </a:p>
                    <a:p>
                      <a:pPr algn="ctr">
                        <a:spcAft>
                          <a:spcPts val="0"/>
                        </a:spcAft>
                      </a:pPr>
                      <a:r>
                        <a:rPr lang="ru-RU" sz="1000" b="1" dirty="0">
                          <a:solidFill>
                            <a:schemeClr val="tx1"/>
                          </a:solidFill>
                          <a:effectLst/>
                        </a:rPr>
                        <a:t>(факт)</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68116">
                <a:tc vMerge="1">
                  <a:txBody>
                    <a:bodyPr/>
                    <a:lstStyle/>
                    <a:p>
                      <a:endParaRPr lang="ru-RU"/>
                    </a:p>
                  </a:txBody>
                  <a:tcPr/>
                </a:tc>
                <a:tc>
                  <a:txBody>
                    <a:bodyPr/>
                    <a:lstStyle/>
                    <a:p>
                      <a:pPr algn="ctr" fontAlgn="ctr"/>
                      <a:r>
                        <a:rPr lang="ru-RU" sz="1000" b="1" i="0" u="none" strike="noStrike" dirty="0" smtClean="0">
                          <a:solidFill>
                            <a:schemeClr val="tx1"/>
                          </a:solidFill>
                          <a:effectLst/>
                          <a:latin typeface="+mn-lt"/>
                        </a:rPr>
                        <a:t>61 479,9</a:t>
                      </a:r>
                      <a:endParaRPr lang="ru-RU" sz="1000" b="1"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1" i="0" u="none" strike="noStrike" dirty="0" smtClean="0">
                          <a:solidFill>
                            <a:schemeClr val="tx1"/>
                          </a:solidFill>
                          <a:effectLst/>
                          <a:latin typeface="+mn-lt"/>
                        </a:rPr>
                        <a:t>61 026,8</a:t>
                      </a:r>
                      <a:endParaRPr lang="ru-RU" sz="1000" b="1"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15" name="Rectangle 4"/>
          <p:cNvSpPr>
            <a:spLocks noChangeArrowheads="1"/>
          </p:cNvSpPr>
          <p:nvPr/>
        </p:nvSpPr>
        <p:spPr bwMode="auto">
          <a:xfrm>
            <a:off x="542925" y="949662"/>
            <a:ext cx="83651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ru-RU" altLang="ru-RU" sz="1200" b="1" dirty="0">
                <a:latin typeface="Arial" panose="020B0604020202020204" pitchFamily="34" charset="0"/>
                <a:ea typeface="Times New Roman" panose="02020603050405020304" pitchFamily="18" charset="0"/>
              </a:rPr>
              <a:t>Цель</a:t>
            </a:r>
            <a:r>
              <a:rPr lang="ru-RU" altLang="ru-RU" sz="1200" dirty="0" smtClean="0">
                <a:latin typeface="Arial" panose="020B0604020202020204" pitchFamily="34" charset="0"/>
                <a:ea typeface="Times New Roman" panose="02020603050405020304" pitchFamily="18" charset="0"/>
              </a:rPr>
              <a:t>:</a:t>
            </a:r>
            <a:r>
              <a:rPr lang="en-US" altLang="ru-RU" sz="1200" dirty="0" smtClean="0">
                <a:latin typeface="Arial" panose="020B0604020202020204" pitchFamily="34" charset="0"/>
                <a:ea typeface="Times New Roman" panose="02020603050405020304" pitchFamily="18" charset="0"/>
              </a:rPr>
              <a:t> </a:t>
            </a:r>
            <a:r>
              <a:rPr lang="ru-RU" altLang="ru-RU" sz="1200" dirty="0" smtClean="0">
                <a:latin typeface="Arial" panose="020B0604020202020204" pitchFamily="34" charset="0"/>
                <a:ea typeface="Times New Roman" panose="02020603050405020304" pitchFamily="18" charset="0"/>
              </a:rPr>
              <a:t>создание </a:t>
            </a:r>
            <a:r>
              <a:rPr lang="ru-RU" altLang="ru-RU" sz="1200" dirty="0">
                <a:latin typeface="Arial" panose="020B0604020202020204" pitchFamily="34" charset="0"/>
                <a:ea typeface="Times New Roman" panose="02020603050405020304" pitchFamily="18" charset="0"/>
              </a:rPr>
              <a:t>условий для сохранения, изучения и развития татарского, русского и других языков в Республике Татарстан, а также татарского языка за пределами Республики Татарстан</a:t>
            </a:r>
            <a:r>
              <a:rPr kumimoji="0" lang="en-US" altLang="ru-RU" sz="120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endParaRPr kumimoji="0" lang="ru-RU" altLang="ru-RU" sz="1200" i="0" u="none" strike="noStrike" cap="none" normalizeH="0" baseline="0" dirty="0" smtClean="0">
              <a:ln>
                <a:noFill/>
              </a:ln>
              <a:solidFill>
                <a:schemeClr val="tx1"/>
              </a:solidFill>
              <a:effectLst/>
              <a:latin typeface="Arial" panose="020B0604020202020204" pitchFamily="34" charset="0"/>
            </a:endParaRPr>
          </a:p>
        </p:txBody>
      </p:sp>
      <p:sp>
        <p:nvSpPr>
          <p:cNvPr id="2" name="Скругленный прямоугольник 1"/>
          <p:cNvSpPr/>
          <p:nvPr/>
        </p:nvSpPr>
        <p:spPr>
          <a:xfrm>
            <a:off x="542925" y="41785"/>
            <a:ext cx="7943850" cy="919401"/>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t"/>
            <a:r>
              <a:rPr lang="ru-RU" sz="1600" b="1" dirty="0" smtClean="0"/>
              <a:t>20. Государственная </a:t>
            </a:r>
            <a:r>
              <a:rPr lang="ru-RU" sz="1600" b="1" dirty="0"/>
              <a:t>программа </a:t>
            </a:r>
            <a:r>
              <a:rPr lang="ru-RU" sz="1600" b="1" dirty="0" smtClean="0"/>
              <a:t>«Сохранение</a:t>
            </a:r>
            <a:r>
              <a:rPr lang="ru-RU" sz="1600" b="1" dirty="0"/>
              <a:t>, изучение и развитие государственных языков Республики Татарстан и других языков в Республике Татарстан на 2014 – </a:t>
            </a:r>
            <a:r>
              <a:rPr lang="ru-RU" sz="1600" b="1" dirty="0" smtClean="0"/>
              <a:t>2022 годы»</a:t>
            </a:r>
            <a:endParaRPr lang="ru-RU" sz="1600" b="1" dirty="0"/>
          </a:p>
        </p:txBody>
      </p:sp>
      <p:graphicFrame>
        <p:nvGraphicFramePr>
          <p:cNvPr id="3" name="Таблица 2"/>
          <p:cNvGraphicFramePr>
            <a:graphicFrameLocks noGrp="1"/>
          </p:cNvGraphicFramePr>
          <p:nvPr>
            <p:extLst>
              <p:ext uri="{D42A27DB-BD31-4B8C-83A1-F6EECF244321}">
                <p14:modId xmlns:p14="http://schemas.microsoft.com/office/powerpoint/2010/main" val="559131834"/>
              </p:ext>
            </p:extLst>
          </p:nvPr>
        </p:nvGraphicFramePr>
        <p:xfrm>
          <a:off x="554763" y="1981200"/>
          <a:ext cx="8477249" cy="4041206"/>
        </p:xfrm>
        <a:graphic>
          <a:graphicData uri="http://schemas.openxmlformats.org/drawingml/2006/table">
            <a:tbl>
              <a:tblPr>
                <a:tableStyleId>{616DA210-FB5B-4158-B5E0-FEB733F419BA}</a:tableStyleId>
              </a:tblPr>
              <a:tblGrid>
                <a:gridCol w="6543675"/>
                <a:gridCol w="1005840"/>
                <a:gridCol w="927734"/>
              </a:tblGrid>
              <a:tr h="185486">
                <a:tc>
                  <a:txBody>
                    <a:bodyPr/>
                    <a:lstStyle/>
                    <a:p>
                      <a:pPr algn="ctr" fontAlgn="ctr"/>
                      <a:r>
                        <a:rPr lang="ru-RU" sz="900" b="1" u="none" strike="noStrike" dirty="0" smtClean="0">
                          <a:effectLst/>
                          <a:latin typeface="+mn-lt"/>
                        </a:rPr>
                        <a:t>Целевые показатели реализации государственной программы</a:t>
                      </a:r>
                      <a:endParaRPr lang="ru-RU" sz="900" b="1" i="0" u="none" strike="noStrike" dirty="0">
                        <a:solidFill>
                          <a:srgbClr val="000000"/>
                        </a:solidFill>
                        <a:effectLst/>
                        <a:latin typeface="+mn-lt"/>
                      </a:endParaRPr>
                    </a:p>
                  </a:txBody>
                  <a:tcPr marL="3482" marR="3482" marT="34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1" u="none" strike="noStrike" dirty="0" smtClean="0">
                          <a:solidFill>
                            <a:schemeClr val="tx1"/>
                          </a:solidFill>
                          <a:effectLst/>
                          <a:latin typeface="+mn-lt"/>
                        </a:rPr>
                        <a:t>2020 год (план)</a:t>
                      </a:r>
                      <a:endParaRPr lang="ru-RU" sz="900" b="1" i="0" u="none" strike="noStrike" dirty="0">
                        <a:solidFill>
                          <a:schemeClr val="tx1"/>
                        </a:solidFill>
                        <a:effectLst/>
                        <a:latin typeface="+mn-lt"/>
                      </a:endParaRPr>
                    </a:p>
                  </a:txBody>
                  <a:tcPr marL="3482" marR="3482" marT="34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1" u="none" strike="noStrike" dirty="0" smtClean="0">
                          <a:solidFill>
                            <a:schemeClr val="tx1"/>
                          </a:solidFill>
                          <a:effectLst/>
                          <a:latin typeface="+mn-lt"/>
                        </a:rPr>
                        <a:t>2020 год (факт)</a:t>
                      </a:r>
                      <a:endParaRPr lang="ru-RU" sz="900" b="1" i="0" u="none" strike="noStrike" dirty="0">
                        <a:solidFill>
                          <a:schemeClr val="tx1"/>
                        </a:solidFill>
                        <a:effectLst/>
                        <a:latin typeface="+mn-lt"/>
                      </a:endParaRPr>
                    </a:p>
                  </a:txBody>
                  <a:tcPr marL="3482" marR="3482" marT="34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211833">
                <a:tc>
                  <a:txBody>
                    <a:bodyPr/>
                    <a:lstStyle/>
                    <a:p>
                      <a:pPr algn="just" fontAlgn="ctr"/>
                      <a:r>
                        <a:rPr lang="ru-RU" sz="900" b="0" i="0" u="none" strike="noStrike" dirty="0" smtClean="0">
                          <a:solidFill>
                            <a:schemeClr val="tx1"/>
                          </a:solidFill>
                          <a:effectLst/>
                          <a:latin typeface="+mn-lt"/>
                        </a:rPr>
                        <a:t>Количество структурных подразделений органов государственной власти и органов местного самоуправления, к функциям которых отнесены вопросы реализации законодательства о языках Республики Татарстан и Программы, единиц</a:t>
                      </a:r>
                      <a:endParaRPr lang="ru-RU" sz="9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smtClean="0">
                          <a:solidFill>
                            <a:schemeClr val="tx1"/>
                          </a:solidFill>
                          <a:effectLst/>
                          <a:latin typeface="+mn-lt"/>
                        </a:rPr>
                        <a:t>45</a:t>
                      </a:r>
                      <a:endParaRPr lang="ru-RU" sz="9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smtClean="0">
                          <a:solidFill>
                            <a:schemeClr val="tx1"/>
                          </a:solidFill>
                          <a:effectLst/>
                          <a:latin typeface="+mn-lt"/>
                        </a:rPr>
                        <a:t>45</a:t>
                      </a:r>
                      <a:endParaRPr lang="ru-RU" sz="9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11833">
                <a:tc>
                  <a:txBody>
                    <a:bodyPr/>
                    <a:lstStyle/>
                    <a:p>
                      <a:pPr algn="just" fontAlgn="ctr"/>
                      <a:r>
                        <a:rPr lang="ru-RU" sz="900" b="0" i="0" u="none" strike="noStrike" dirty="0">
                          <a:solidFill>
                            <a:schemeClr val="tx1"/>
                          </a:solidFill>
                          <a:effectLst/>
                          <a:latin typeface="+mn-lt"/>
                        </a:rPr>
                        <a:t>Соотношение аудиовизуальной информации на государственных языках Республики Татарстан в сфере государственного и муниципального управления, инфокоммуникационной сфере и сфере услуг,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smtClean="0">
                          <a:solidFill>
                            <a:schemeClr val="tx1"/>
                          </a:solidFill>
                          <a:effectLst/>
                          <a:latin typeface="+mn-lt"/>
                        </a:rPr>
                        <a:t>50/50</a:t>
                      </a:r>
                      <a:endParaRPr lang="ru-RU" sz="9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smtClean="0">
                          <a:solidFill>
                            <a:schemeClr val="tx1"/>
                          </a:solidFill>
                          <a:effectLst/>
                          <a:latin typeface="+mn-lt"/>
                        </a:rPr>
                        <a:t>50/50</a:t>
                      </a:r>
                      <a:endParaRPr lang="ru-RU" sz="9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42189">
                <a:tc>
                  <a:txBody>
                    <a:bodyPr/>
                    <a:lstStyle/>
                    <a:p>
                      <a:pPr algn="just" fontAlgn="ctr"/>
                      <a:r>
                        <a:rPr lang="ru-RU" sz="900" b="0" i="0" u="none" strike="noStrike" dirty="0">
                          <a:solidFill>
                            <a:schemeClr val="tx1"/>
                          </a:solidFill>
                          <a:effectLst/>
                          <a:latin typeface="+mn-lt"/>
                        </a:rPr>
                        <a:t>Доля охвата обучением и воспитанием детей татарской национальности на родном татарском языке в дошкольных образовательных организациях,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smtClean="0">
                          <a:solidFill>
                            <a:schemeClr val="tx1"/>
                          </a:solidFill>
                          <a:effectLst/>
                          <a:latin typeface="+mn-lt"/>
                        </a:rPr>
                        <a:t>52,4</a:t>
                      </a:r>
                      <a:endParaRPr lang="ru-RU" sz="9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smtClean="0">
                          <a:solidFill>
                            <a:schemeClr val="tx1"/>
                          </a:solidFill>
                          <a:effectLst/>
                          <a:latin typeface="+mn-lt"/>
                        </a:rPr>
                        <a:t>52,4</a:t>
                      </a:r>
                      <a:endParaRPr lang="ru-RU" sz="9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42189">
                <a:tc>
                  <a:txBody>
                    <a:bodyPr/>
                    <a:lstStyle/>
                    <a:p>
                      <a:pPr algn="just" fontAlgn="ctr"/>
                      <a:r>
                        <a:rPr lang="ru-RU" sz="900" b="0" i="0" u="none" strike="noStrike" dirty="0">
                          <a:solidFill>
                            <a:schemeClr val="tx1"/>
                          </a:solidFill>
                          <a:effectLst/>
                          <a:latin typeface="+mn-lt"/>
                        </a:rPr>
                        <a:t>Доля охвата обучением детей татарской национальности на родном татарском языке в общеобразовательных организациях,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smtClean="0">
                          <a:solidFill>
                            <a:schemeClr val="tx1"/>
                          </a:solidFill>
                          <a:effectLst/>
                          <a:latin typeface="+mn-lt"/>
                        </a:rPr>
                        <a:t>43,0</a:t>
                      </a:r>
                      <a:endParaRPr lang="ru-RU" sz="9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smtClean="0">
                          <a:solidFill>
                            <a:schemeClr val="tx1"/>
                          </a:solidFill>
                          <a:effectLst/>
                          <a:latin typeface="+mn-lt"/>
                        </a:rPr>
                        <a:t>43</a:t>
                      </a:r>
                      <a:endParaRPr lang="ru-RU" sz="9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42189">
                <a:tc>
                  <a:txBody>
                    <a:bodyPr/>
                    <a:lstStyle/>
                    <a:p>
                      <a:pPr algn="just" fontAlgn="ctr"/>
                      <a:r>
                        <a:rPr lang="ru-RU" sz="900" b="0" i="0" u="none" strike="noStrike" dirty="0">
                          <a:solidFill>
                            <a:schemeClr val="tx1"/>
                          </a:solidFill>
                          <a:effectLst/>
                          <a:latin typeface="+mn-lt"/>
                        </a:rPr>
                        <a:t>Доля охвата обучением детей русской национальности на родном русском языке в общеобразовательных организациях,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42189">
                <a:tc>
                  <a:txBody>
                    <a:bodyPr/>
                    <a:lstStyle/>
                    <a:p>
                      <a:pPr algn="just" fontAlgn="ctr"/>
                      <a:r>
                        <a:rPr lang="ru-RU" sz="900" b="0" i="0" u="none" strike="noStrike" dirty="0">
                          <a:solidFill>
                            <a:schemeClr val="tx1"/>
                          </a:solidFill>
                          <a:effectLst/>
                          <a:latin typeface="+mn-lt"/>
                        </a:rPr>
                        <a:t>Количество созданных и введенных в действие образовательно-культурных татарских центров - филиалов Института </a:t>
                      </a:r>
                      <a:r>
                        <a:rPr lang="ru-RU" sz="900" b="0" i="0" u="none" strike="noStrike" dirty="0" err="1">
                          <a:solidFill>
                            <a:schemeClr val="tx1"/>
                          </a:solidFill>
                          <a:effectLst/>
                          <a:latin typeface="+mn-lt"/>
                        </a:rPr>
                        <a:t>Каюма</a:t>
                      </a:r>
                      <a:r>
                        <a:rPr lang="ru-RU" sz="900" b="0" i="0" u="none" strike="noStrike" dirty="0">
                          <a:solidFill>
                            <a:schemeClr val="tx1"/>
                          </a:solidFill>
                          <a:effectLst/>
                          <a:latin typeface="+mn-lt"/>
                        </a:rPr>
                        <a:t> </a:t>
                      </a:r>
                      <a:r>
                        <a:rPr lang="ru-RU" sz="900" b="0" i="0" u="none" strike="noStrike" dirty="0" err="1">
                          <a:solidFill>
                            <a:schemeClr val="tx1"/>
                          </a:solidFill>
                          <a:effectLst/>
                          <a:latin typeface="+mn-lt"/>
                        </a:rPr>
                        <a:t>Насыри</a:t>
                      </a:r>
                      <a:r>
                        <a:rPr lang="ru-RU" sz="900" b="0" i="0" u="none" strike="noStrike" dirty="0">
                          <a:solidFill>
                            <a:schemeClr val="tx1"/>
                          </a:solidFill>
                          <a:effectLst/>
                          <a:latin typeface="+mn-lt"/>
                        </a:rPr>
                        <a:t>,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smtClean="0">
                          <a:solidFill>
                            <a:schemeClr val="tx1"/>
                          </a:solidFill>
                          <a:effectLst/>
                          <a:latin typeface="+mn-lt"/>
                        </a:rPr>
                        <a:t>11</a:t>
                      </a:r>
                      <a:endParaRPr lang="ru-RU" sz="9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smtClean="0">
                          <a:solidFill>
                            <a:schemeClr val="tx1"/>
                          </a:solidFill>
                          <a:effectLst/>
                          <a:latin typeface="+mn-lt"/>
                        </a:rPr>
                        <a:t>11</a:t>
                      </a:r>
                      <a:endParaRPr lang="ru-RU" sz="9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42189">
                <a:tc>
                  <a:txBody>
                    <a:bodyPr/>
                    <a:lstStyle/>
                    <a:p>
                      <a:pPr algn="just" fontAlgn="ctr"/>
                      <a:r>
                        <a:rPr lang="ru-RU" sz="900" b="0" i="0" u="none" strike="noStrike" dirty="0">
                          <a:solidFill>
                            <a:schemeClr val="tx1"/>
                          </a:solidFill>
                          <a:effectLst/>
                          <a:latin typeface="+mn-lt"/>
                        </a:rPr>
                        <a:t>Количество результатов фундаментальных научных исследований в области татарской филологии, внедренных в практику,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42189">
                <a:tc>
                  <a:txBody>
                    <a:bodyPr/>
                    <a:lstStyle/>
                    <a:p>
                      <a:pPr algn="just" fontAlgn="ctr"/>
                      <a:r>
                        <a:rPr lang="ru-RU" sz="900" b="0" i="0" u="none" strike="noStrike" dirty="0">
                          <a:solidFill>
                            <a:schemeClr val="tx1"/>
                          </a:solidFill>
                          <a:effectLst/>
                          <a:latin typeface="+mn-lt"/>
                        </a:rPr>
                        <a:t>Количество научных монографий по русской филологии, подготовленных учеными Республики Татарстан,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smtClean="0">
                          <a:solidFill>
                            <a:schemeClr val="tx1"/>
                          </a:solidFill>
                          <a:effectLst/>
                          <a:latin typeface="+mn-lt"/>
                        </a:rPr>
                        <a:t>12</a:t>
                      </a:r>
                      <a:endParaRPr lang="ru-RU" sz="9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smtClean="0">
                          <a:solidFill>
                            <a:schemeClr val="tx1"/>
                          </a:solidFill>
                          <a:effectLst/>
                          <a:latin typeface="+mn-lt"/>
                        </a:rPr>
                        <a:t>12</a:t>
                      </a:r>
                      <a:endParaRPr lang="ru-RU" sz="9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42189">
                <a:tc>
                  <a:txBody>
                    <a:bodyPr/>
                    <a:lstStyle/>
                    <a:p>
                      <a:pPr algn="just" fontAlgn="ctr"/>
                      <a:r>
                        <a:rPr lang="ru-RU" sz="900" b="0" i="0" u="none" strike="noStrike" dirty="0">
                          <a:solidFill>
                            <a:schemeClr val="tx1"/>
                          </a:solidFill>
                          <a:effectLst/>
                          <a:latin typeface="+mn-lt"/>
                        </a:rPr>
                        <a:t>Количество оцифрованных документов печатного (письменного) наследия русского и татарского народов, хранящихся в архивах, научных центрах, библиотеках республики,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smtClean="0">
                          <a:solidFill>
                            <a:schemeClr val="tx1"/>
                          </a:solidFill>
                          <a:effectLst/>
                          <a:latin typeface="+mn-lt"/>
                        </a:rPr>
                        <a:t>65</a:t>
                      </a:r>
                      <a:endParaRPr lang="ru-RU" sz="9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smtClean="0">
                          <a:solidFill>
                            <a:schemeClr val="tx1"/>
                          </a:solidFill>
                          <a:effectLst/>
                          <a:latin typeface="+mn-lt"/>
                        </a:rPr>
                        <a:t>65</a:t>
                      </a:r>
                      <a:endParaRPr lang="ru-RU" sz="9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72545">
                <a:tc>
                  <a:txBody>
                    <a:bodyPr/>
                    <a:lstStyle/>
                    <a:p>
                      <a:pPr algn="just" fontAlgn="ctr"/>
                      <a:r>
                        <a:rPr lang="ru-RU" sz="900" b="0" i="0" u="none" strike="noStrike" dirty="0">
                          <a:solidFill>
                            <a:schemeClr val="tx1"/>
                          </a:solidFill>
                          <a:effectLst/>
                          <a:latin typeface="+mn-lt"/>
                        </a:rPr>
                        <a:t>Количество национальных воскресных школ в Республике Татарстан,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smtClean="0">
                          <a:solidFill>
                            <a:schemeClr val="tx1"/>
                          </a:solidFill>
                          <a:effectLst/>
                          <a:latin typeface="+mn-lt"/>
                        </a:rPr>
                        <a:t>30</a:t>
                      </a:r>
                      <a:endParaRPr lang="ru-RU" sz="9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72545">
                <a:tc>
                  <a:txBody>
                    <a:bodyPr/>
                    <a:lstStyle/>
                    <a:p>
                      <a:pPr algn="just" fontAlgn="ctr"/>
                      <a:r>
                        <a:rPr lang="ru-RU" sz="900" b="0" i="0" u="none" strike="noStrike" dirty="0">
                          <a:solidFill>
                            <a:schemeClr val="tx1"/>
                          </a:solidFill>
                          <a:effectLst/>
                          <a:latin typeface="+mn-lt"/>
                        </a:rPr>
                        <a:t>Доля СМИ Республики Татарстан: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900" b="0" i="0" u="none" strike="noStrike" dirty="0">
                          <a:solidFill>
                            <a:schemeClr val="tx1"/>
                          </a:solidFill>
                          <a:effectLst/>
                          <a:latin typeface="+mn-lt"/>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72545">
                <a:tc>
                  <a:txBody>
                    <a:bodyPr/>
                    <a:lstStyle/>
                    <a:p>
                      <a:pPr algn="just" fontAlgn="ctr"/>
                      <a:r>
                        <a:rPr lang="ru-RU" sz="900" b="0" i="0" u="none" strike="noStrike" dirty="0">
                          <a:solidFill>
                            <a:schemeClr val="tx1"/>
                          </a:solidFill>
                          <a:effectLst/>
                          <a:latin typeface="+mn-lt"/>
                        </a:rPr>
                        <a:t>на татарском языке;</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25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25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72545">
                <a:tc>
                  <a:txBody>
                    <a:bodyPr/>
                    <a:lstStyle/>
                    <a:p>
                      <a:pPr algn="just" fontAlgn="ctr"/>
                      <a:r>
                        <a:rPr lang="ru-RU" sz="900" b="0" i="0" u="none" strike="noStrike" dirty="0">
                          <a:solidFill>
                            <a:schemeClr val="tx1"/>
                          </a:solidFill>
                          <a:effectLst/>
                          <a:latin typeface="+mn-lt"/>
                        </a:rPr>
                        <a:t>на языках представителей народов, проживающих в Республике Татарстан,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42189">
                <a:tc>
                  <a:txBody>
                    <a:bodyPr/>
                    <a:lstStyle/>
                    <a:p>
                      <a:pPr algn="just" fontAlgn="ctr"/>
                      <a:r>
                        <a:rPr lang="ru-RU" sz="900" b="0" i="0" u="none" strike="noStrike" dirty="0">
                          <a:solidFill>
                            <a:schemeClr val="tx1"/>
                          </a:solidFill>
                          <a:effectLst/>
                          <a:latin typeface="+mn-lt"/>
                        </a:rPr>
                        <a:t>Доля совокупного фонда общедоступных библиотек республики на языках народов Республики Татарстан и Российской Федерации, кроме русского,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smtClean="0">
                          <a:solidFill>
                            <a:schemeClr val="tx1"/>
                          </a:solidFill>
                          <a:effectLst/>
                          <a:latin typeface="+mn-lt"/>
                        </a:rPr>
                        <a:t>22,82</a:t>
                      </a:r>
                      <a:endParaRPr lang="ru-RU" sz="9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smtClean="0">
                          <a:solidFill>
                            <a:schemeClr val="tx1"/>
                          </a:solidFill>
                          <a:effectLst/>
                          <a:latin typeface="+mn-lt"/>
                        </a:rPr>
                        <a:t>22,82</a:t>
                      </a:r>
                      <a:endParaRPr lang="ru-RU" sz="9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42189">
                <a:tc>
                  <a:txBody>
                    <a:bodyPr/>
                    <a:lstStyle/>
                    <a:p>
                      <a:pPr algn="just" fontAlgn="ctr"/>
                      <a:r>
                        <a:rPr lang="ru-RU" sz="900" b="0" i="0" u="none" strike="noStrike" dirty="0">
                          <a:solidFill>
                            <a:schemeClr val="tx1"/>
                          </a:solidFill>
                          <a:effectLst/>
                          <a:latin typeface="+mn-lt"/>
                        </a:rPr>
                        <a:t>Количество публикаций в СМИ о языковой ситуации в Республике Татарстан и ходе реализации Программы,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smtClean="0">
                          <a:solidFill>
                            <a:schemeClr val="tx1"/>
                          </a:solidFill>
                          <a:effectLst/>
                          <a:latin typeface="+mn-lt"/>
                        </a:rPr>
                        <a:t>150</a:t>
                      </a:r>
                      <a:endParaRPr lang="ru-RU" sz="9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smtClean="0">
                          <a:solidFill>
                            <a:schemeClr val="tx1"/>
                          </a:solidFill>
                          <a:effectLst/>
                          <a:latin typeface="+mn-lt"/>
                        </a:rPr>
                        <a:t>150</a:t>
                      </a:r>
                      <a:endParaRPr lang="ru-RU" sz="9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42189">
                <a:tc>
                  <a:txBody>
                    <a:bodyPr/>
                    <a:lstStyle/>
                    <a:p>
                      <a:pPr algn="just" fontAlgn="ctr"/>
                      <a:r>
                        <a:rPr lang="ru-RU" sz="900" b="0" i="0" u="none" strike="noStrike" dirty="0">
                          <a:solidFill>
                            <a:schemeClr val="tx1"/>
                          </a:solidFill>
                          <a:effectLst/>
                          <a:latin typeface="+mn-lt"/>
                        </a:rPr>
                        <a:t>Количество проведенных исследований динамики этноязыковой ситуации в Республике Татарстан и анализа эффективности выполнения Программы,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4" name="Прямоугольник 3"/>
          <p:cNvSpPr/>
          <p:nvPr/>
        </p:nvSpPr>
        <p:spPr>
          <a:xfrm>
            <a:off x="529998" y="6085571"/>
            <a:ext cx="8734425" cy="400110"/>
          </a:xfrm>
          <a:prstGeom prst="rect">
            <a:avLst/>
          </a:prstGeom>
        </p:spPr>
        <p:txBody>
          <a:bodyPr wrap="square">
            <a:spAutoFit/>
          </a:bodyPr>
          <a:lstStyle/>
          <a:p>
            <a:r>
              <a:rPr lang="ru-RU" sz="1000" b="1" i="1" dirty="0">
                <a:solidFill>
                  <a:schemeClr val="accent1"/>
                </a:solidFill>
              </a:rPr>
              <a:t>Ответственный исполнитель государственной программы</a:t>
            </a:r>
            <a:r>
              <a:rPr lang="ru-RU" sz="1000" b="1" i="1" dirty="0" smtClean="0">
                <a:solidFill>
                  <a:schemeClr val="accent1"/>
                </a:solidFill>
              </a:rPr>
              <a:t>:</a:t>
            </a:r>
            <a:r>
              <a:rPr lang="en-US" sz="1000" b="1" i="1" dirty="0" smtClean="0">
                <a:solidFill>
                  <a:schemeClr val="accent1"/>
                </a:solidFill>
              </a:rPr>
              <a:t> </a:t>
            </a:r>
            <a:r>
              <a:rPr lang="ru-RU" sz="1000" b="1" i="1" dirty="0">
                <a:solidFill>
                  <a:schemeClr val="accent1"/>
                </a:solidFill>
              </a:rPr>
              <a:t>Министерство образования и </a:t>
            </a:r>
            <a:r>
              <a:rPr lang="ru-RU" sz="1000" b="1" i="1" dirty="0" smtClean="0">
                <a:solidFill>
                  <a:schemeClr val="accent1"/>
                </a:solidFill>
              </a:rPr>
              <a:t>науки </a:t>
            </a:r>
            <a:r>
              <a:rPr lang="en-US" sz="1000" b="1" i="1" dirty="0" smtClean="0">
                <a:solidFill>
                  <a:schemeClr val="accent1"/>
                </a:solidFill>
              </a:rPr>
              <a:t/>
            </a:r>
            <a:br>
              <a:rPr lang="en-US" sz="1000" b="1" i="1" dirty="0" smtClean="0">
                <a:solidFill>
                  <a:schemeClr val="accent1"/>
                </a:solidFill>
              </a:rPr>
            </a:br>
            <a:r>
              <a:rPr lang="ru-RU" sz="1000" b="1" i="1" dirty="0" smtClean="0">
                <a:solidFill>
                  <a:schemeClr val="accent1"/>
                </a:solidFill>
              </a:rPr>
              <a:t>Республики </a:t>
            </a:r>
            <a:r>
              <a:rPr lang="ru-RU" sz="1000" b="1" i="1" dirty="0">
                <a:solidFill>
                  <a:schemeClr val="accent1"/>
                </a:solidFill>
              </a:rPr>
              <a:t>Татарстан</a:t>
            </a:r>
          </a:p>
        </p:txBody>
      </p:sp>
      <p:sp>
        <p:nvSpPr>
          <p:cNvPr id="7" name="Объект 2"/>
          <p:cNvSpPr txBox="1">
            <a:spLocks/>
          </p:cNvSpPr>
          <p:nvPr/>
        </p:nvSpPr>
        <p:spPr>
          <a:xfrm>
            <a:off x="542924" y="6411026"/>
            <a:ext cx="7858125" cy="3941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ru-RU" sz="1000" b="1" i="1" dirty="0" smtClean="0">
                <a:solidFill>
                  <a:schemeClr val="accent6"/>
                </a:solidFill>
              </a:rPr>
              <a:t>Официальный сайт, на котором размещена государственная программа и отчеты о ходе ее реализации, находится по адресу: </a:t>
            </a:r>
            <a:r>
              <a:rPr lang="ru-RU" sz="1000" b="1" i="1" dirty="0">
                <a:solidFill>
                  <a:schemeClr val="accent6"/>
                </a:solidFill>
              </a:rPr>
              <a:t>http://</a:t>
            </a:r>
            <a:r>
              <a:rPr lang="en-US" sz="1000" b="1" i="1" dirty="0" smtClean="0">
                <a:solidFill>
                  <a:schemeClr val="accent6"/>
                </a:solidFill>
              </a:rPr>
              <a:t>mon.tatarstan.ru</a:t>
            </a:r>
            <a:endParaRPr lang="ru-RU" sz="1000" b="1" i="1" dirty="0">
              <a:solidFill>
                <a:schemeClr val="accent6"/>
              </a:solidFill>
            </a:endParaRPr>
          </a:p>
        </p:txBody>
      </p:sp>
    </p:spTree>
    <p:extLst>
      <p:ext uri="{BB962C8B-B14F-4D97-AF65-F5344CB8AC3E}">
        <p14:creationId xmlns:p14="http://schemas.microsoft.com/office/powerpoint/2010/main" val="178964498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Таблица 12"/>
          <p:cNvGraphicFramePr>
            <a:graphicFrameLocks noGrp="1"/>
          </p:cNvGraphicFramePr>
          <p:nvPr>
            <p:extLst>
              <p:ext uri="{D42A27DB-BD31-4B8C-83A1-F6EECF244321}">
                <p14:modId xmlns:p14="http://schemas.microsoft.com/office/powerpoint/2010/main" val="1716529610"/>
              </p:ext>
            </p:extLst>
          </p:nvPr>
        </p:nvGraphicFramePr>
        <p:xfrm>
          <a:off x="481893" y="1679851"/>
          <a:ext cx="8477250" cy="529845"/>
        </p:xfrm>
        <a:graphic>
          <a:graphicData uri="http://schemas.openxmlformats.org/drawingml/2006/table">
            <a:tbl>
              <a:tblPr firstRow="1" firstCol="1" bandRow="1">
                <a:tableStyleId>{5C22544A-7EE6-4342-B048-85BDC9FD1C3A}</a:tableStyleId>
              </a:tblPr>
              <a:tblGrid>
                <a:gridCol w="6612255"/>
                <a:gridCol w="929640"/>
                <a:gridCol w="935355"/>
              </a:tblGrid>
              <a:tr h="353230">
                <a:tc rowSpan="2">
                  <a:txBody>
                    <a:bodyPr/>
                    <a:lstStyle/>
                    <a:p>
                      <a:pPr algn="ctr">
                        <a:spcAft>
                          <a:spcPts val="0"/>
                        </a:spcAft>
                      </a:pPr>
                      <a:r>
                        <a:rPr lang="ru-RU" sz="1000" dirty="0">
                          <a:solidFill>
                            <a:schemeClr val="tx1"/>
                          </a:solidFill>
                          <a:effectLst/>
                        </a:rPr>
                        <a:t>Объем финансирования государственной программы (тыс</a:t>
                      </a:r>
                      <a:r>
                        <a:rPr lang="ru-RU" sz="1000" dirty="0" smtClean="0">
                          <a:solidFill>
                            <a:schemeClr val="tx1"/>
                          </a:solidFill>
                          <a:effectLst/>
                        </a:rPr>
                        <a:t>. рублей</a:t>
                      </a:r>
                      <a:r>
                        <a:rPr lang="ru-RU" sz="1000" dirty="0">
                          <a:solidFill>
                            <a:schemeClr val="tx1"/>
                          </a:solidFill>
                          <a:effectLst/>
                        </a:rPr>
                        <a:t>)</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2020 </a:t>
                      </a:r>
                      <a:r>
                        <a:rPr lang="ru-RU" sz="1000" dirty="0">
                          <a:solidFill>
                            <a:schemeClr val="tx1"/>
                          </a:solidFill>
                          <a:effectLst/>
                        </a:rPr>
                        <a:t>год</a:t>
                      </a:r>
                    </a:p>
                    <a:p>
                      <a:pPr algn="ctr">
                        <a:spcAft>
                          <a:spcPts val="0"/>
                        </a:spcAft>
                      </a:pPr>
                      <a:r>
                        <a:rPr lang="ru-RU" sz="1000" dirty="0">
                          <a:solidFill>
                            <a:schemeClr val="tx1"/>
                          </a:solidFill>
                          <a:effectLst/>
                        </a:rPr>
                        <a:t>(план)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2020 </a:t>
                      </a:r>
                      <a:r>
                        <a:rPr lang="ru-RU" sz="1000" dirty="0">
                          <a:solidFill>
                            <a:schemeClr val="tx1"/>
                          </a:solidFill>
                          <a:effectLst/>
                        </a:rPr>
                        <a:t>год</a:t>
                      </a:r>
                    </a:p>
                    <a:p>
                      <a:pPr algn="ctr">
                        <a:spcAft>
                          <a:spcPts val="0"/>
                        </a:spcAft>
                      </a:pPr>
                      <a:r>
                        <a:rPr lang="ru-RU" sz="1000" dirty="0">
                          <a:solidFill>
                            <a:schemeClr val="tx1"/>
                          </a:solidFill>
                          <a:effectLst/>
                        </a:rPr>
                        <a:t>(факт)</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6615">
                <a:tc vMerge="1">
                  <a:txBody>
                    <a:bodyPr/>
                    <a:lstStyle/>
                    <a:p>
                      <a:endParaRPr lang="ru-RU"/>
                    </a:p>
                  </a:txBody>
                  <a:tcPr/>
                </a:tc>
                <a:tc>
                  <a:txBody>
                    <a:bodyPr/>
                    <a:lstStyle/>
                    <a:p>
                      <a:pPr algn="ctr" fontAlgn="ctr"/>
                      <a:r>
                        <a:rPr lang="ru-RU" sz="1000" b="1" i="0" u="none" strike="noStrike" dirty="0" smtClean="0">
                          <a:solidFill>
                            <a:schemeClr val="tx1"/>
                          </a:solidFill>
                          <a:effectLst/>
                          <a:latin typeface="+mn-lt"/>
                        </a:rPr>
                        <a:t>438 954,1</a:t>
                      </a:r>
                      <a:endParaRPr lang="ru-RU" sz="1000" b="1"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1" i="0" u="none" strike="noStrike" dirty="0" smtClean="0">
                          <a:solidFill>
                            <a:schemeClr val="tx1"/>
                          </a:solidFill>
                          <a:effectLst/>
                          <a:latin typeface="+mn-lt"/>
                        </a:rPr>
                        <a:t>438 848,7</a:t>
                      </a:r>
                      <a:endParaRPr lang="ru-RU" sz="1000" b="1"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15" name="Rectangle 4"/>
          <p:cNvSpPr>
            <a:spLocks noChangeArrowheads="1"/>
          </p:cNvSpPr>
          <p:nvPr/>
        </p:nvSpPr>
        <p:spPr bwMode="auto">
          <a:xfrm>
            <a:off x="542926" y="933113"/>
            <a:ext cx="845507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ru-RU" altLang="ru-RU" sz="1200" b="1" dirty="0">
                <a:latin typeface="Arial" panose="020B0604020202020204" pitchFamily="34" charset="0"/>
                <a:ea typeface="Times New Roman" panose="02020603050405020304" pitchFamily="18" charset="0"/>
              </a:rPr>
              <a:t>Цель</a:t>
            </a:r>
            <a:r>
              <a:rPr lang="ru-RU" altLang="ru-RU" sz="1200" b="1" dirty="0" smtClean="0">
                <a:latin typeface="Arial" panose="020B0604020202020204" pitchFamily="34" charset="0"/>
                <a:ea typeface="Times New Roman" panose="02020603050405020304" pitchFamily="18" charset="0"/>
              </a:rPr>
              <a:t>: </a:t>
            </a:r>
            <a:r>
              <a:rPr lang="ru-RU" altLang="ru-RU" sz="1200" dirty="0" smtClean="0">
                <a:latin typeface="Arial" panose="020B0604020202020204" pitchFamily="34" charset="0"/>
                <a:ea typeface="Times New Roman" panose="02020603050405020304" pitchFamily="18" charset="0"/>
              </a:rPr>
              <a:t>обеспечение </a:t>
            </a:r>
            <a:r>
              <a:rPr lang="ru-RU" altLang="ru-RU" sz="1200" dirty="0">
                <a:latin typeface="Arial" panose="020B0604020202020204" pitchFamily="34" charset="0"/>
                <a:ea typeface="Times New Roman" panose="02020603050405020304" pitchFamily="18" charset="0"/>
              </a:rPr>
              <a:t>устойчивого снижения уровня негативного воздействия автомобильного транспорта на окружающую среду и здоровье населения и достижение наибольшей экономической эффективности перевозок автотранспортными средствами </a:t>
            </a:r>
            <a:endParaRPr kumimoji="0" lang="ru-RU" altLang="ru-RU" sz="1200" i="0" u="none" strike="noStrike" cap="none" normalizeH="0" baseline="0" dirty="0" smtClean="0">
              <a:ln>
                <a:noFill/>
              </a:ln>
              <a:solidFill>
                <a:schemeClr val="tx1"/>
              </a:solidFill>
              <a:effectLst/>
              <a:latin typeface="Arial" panose="020B0604020202020204" pitchFamily="34" charset="0"/>
            </a:endParaRPr>
          </a:p>
        </p:txBody>
      </p:sp>
      <p:sp>
        <p:nvSpPr>
          <p:cNvPr id="2" name="Скругленный прямоугольник 1"/>
          <p:cNvSpPr/>
          <p:nvPr/>
        </p:nvSpPr>
        <p:spPr>
          <a:xfrm>
            <a:off x="748593" y="195242"/>
            <a:ext cx="794385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t"/>
            <a:r>
              <a:rPr lang="ru-RU" sz="1600" b="1" dirty="0" smtClean="0"/>
              <a:t>21. Государственная программа Республики Татарстан «Развитие </a:t>
            </a:r>
            <a:r>
              <a:rPr lang="ru-RU" sz="1600" b="1" dirty="0"/>
              <a:t>рынка газомоторного топлива в Республике Татарстан на 2013 – 2023 </a:t>
            </a:r>
            <a:r>
              <a:rPr lang="ru-RU" sz="1600" b="1" dirty="0" smtClean="0"/>
              <a:t>годы»</a:t>
            </a:r>
            <a:endParaRPr lang="ru-RU" sz="1600" b="1" dirty="0"/>
          </a:p>
        </p:txBody>
      </p:sp>
      <p:graphicFrame>
        <p:nvGraphicFramePr>
          <p:cNvPr id="3" name="Таблица 2"/>
          <p:cNvGraphicFramePr>
            <a:graphicFrameLocks noGrp="1"/>
          </p:cNvGraphicFramePr>
          <p:nvPr>
            <p:extLst>
              <p:ext uri="{D42A27DB-BD31-4B8C-83A1-F6EECF244321}">
                <p14:modId xmlns:p14="http://schemas.microsoft.com/office/powerpoint/2010/main" val="94878112"/>
              </p:ext>
            </p:extLst>
          </p:nvPr>
        </p:nvGraphicFramePr>
        <p:xfrm>
          <a:off x="481893" y="2277879"/>
          <a:ext cx="8477250" cy="2951398"/>
        </p:xfrm>
        <a:graphic>
          <a:graphicData uri="http://schemas.openxmlformats.org/drawingml/2006/table">
            <a:tbl>
              <a:tblPr>
                <a:tableStyleId>{616DA210-FB5B-4158-B5E0-FEB733F419BA}</a:tableStyleId>
              </a:tblPr>
              <a:tblGrid>
                <a:gridCol w="6632401"/>
                <a:gridCol w="916766"/>
                <a:gridCol w="928083"/>
              </a:tblGrid>
              <a:tr h="280904">
                <a:tc>
                  <a:txBody>
                    <a:bodyPr/>
                    <a:lstStyle/>
                    <a:p>
                      <a:pPr algn="ctr" fontAlgn="ctr"/>
                      <a:r>
                        <a:rPr lang="ru-RU" sz="1000" b="1" u="none" strike="noStrike" dirty="0" smtClean="0">
                          <a:effectLst/>
                          <a:latin typeface="+mn-lt"/>
                        </a:rPr>
                        <a:t>Целевые показатели реализации государственной программы</a:t>
                      </a:r>
                      <a:endParaRPr lang="ru-RU" sz="1000" b="1" i="0" u="none" strike="noStrike" dirty="0">
                        <a:solidFill>
                          <a:srgbClr val="000000"/>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latin typeface="+mn-lt"/>
                        </a:rPr>
                        <a:t>2020 </a:t>
                      </a:r>
                      <a:r>
                        <a:rPr lang="ru-RU" sz="1000" b="1" u="none" strike="noStrike" dirty="0">
                          <a:solidFill>
                            <a:schemeClr val="tx1"/>
                          </a:solidFill>
                          <a:effectLst/>
                          <a:latin typeface="+mn-lt"/>
                        </a:rPr>
                        <a:t>год (план)</a:t>
                      </a:r>
                      <a:endParaRPr lang="ru-RU" sz="1000" b="1" i="0" u="none" strike="noStrike" dirty="0">
                        <a:solidFill>
                          <a:schemeClr val="tx1"/>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latin typeface="+mn-lt"/>
                        </a:rPr>
                        <a:t>2020 год </a:t>
                      </a:r>
                      <a:r>
                        <a:rPr lang="ru-RU" sz="1000" b="1" u="none" strike="noStrike" dirty="0">
                          <a:solidFill>
                            <a:schemeClr val="tx1"/>
                          </a:solidFill>
                          <a:effectLst/>
                          <a:latin typeface="+mn-lt"/>
                        </a:rPr>
                        <a:t>(факт)</a:t>
                      </a:r>
                      <a:endParaRPr lang="ru-RU" sz="1000" b="1" i="0" u="none" strike="noStrike" dirty="0">
                        <a:solidFill>
                          <a:schemeClr val="tx1"/>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96380">
                <a:tc>
                  <a:txBody>
                    <a:bodyPr/>
                    <a:lstStyle/>
                    <a:p>
                      <a:pPr algn="l" rtl="0" fontAlgn="ctr"/>
                      <a:r>
                        <a:rPr lang="ru-RU" sz="900" u="none" strike="noStrike" dirty="0">
                          <a:effectLst/>
                        </a:rPr>
                        <a:t>Объем реализации КПГ с учетом эксплуатируемых АГНКС</a:t>
                      </a:r>
                      <a:endParaRPr lang="ru-RU" sz="900" b="0" i="0" u="none" strike="noStrike" dirty="0">
                        <a:solidFill>
                          <a:srgbClr val="000000"/>
                        </a:solidFill>
                        <a:effectLst/>
                        <a:latin typeface="Arial" panose="020B0604020202020204" pitchFamily="34" charset="0"/>
                      </a:endParaRP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900" u="none" strike="noStrike" dirty="0">
                          <a:effectLst/>
                        </a:rPr>
                        <a:t>60</a:t>
                      </a:r>
                      <a:endParaRPr lang="ru-RU" sz="900" b="0" i="0" u="none" strike="noStrike" dirty="0">
                        <a:solidFill>
                          <a:srgbClr val="000000"/>
                        </a:solidFill>
                        <a:effectLst/>
                        <a:latin typeface="Arial" panose="020B0604020202020204" pitchFamily="34" charset="0"/>
                      </a:endParaRP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900" u="none" strike="noStrike">
                          <a:effectLst/>
                        </a:rPr>
                        <a:t>54,43</a:t>
                      </a:r>
                      <a:endParaRPr lang="ru-RU" sz="900" b="0" i="0" u="none" strike="noStrike">
                        <a:solidFill>
                          <a:srgbClr val="000000"/>
                        </a:solidFill>
                        <a:effectLst/>
                        <a:latin typeface="Arial" panose="020B0604020202020204" pitchFamily="34" charset="0"/>
                      </a:endParaRP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26860">
                <a:tc>
                  <a:txBody>
                    <a:bodyPr/>
                    <a:lstStyle/>
                    <a:p>
                      <a:pPr algn="l" rtl="0" fontAlgn="ctr"/>
                      <a:r>
                        <a:rPr lang="ru-RU" sz="900" u="none" strike="noStrike" dirty="0">
                          <a:effectLst/>
                        </a:rPr>
                        <a:t>Приобретение автотранспортных средств, работающих на газомоторном топливе</a:t>
                      </a:r>
                      <a:endParaRPr lang="ru-RU" sz="900" b="0" i="0" u="none" strike="noStrike" dirty="0">
                        <a:solidFill>
                          <a:srgbClr val="000000"/>
                        </a:solidFill>
                        <a:effectLst/>
                        <a:latin typeface="Arial" panose="020B0604020202020204" pitchFamily="34" charset="0"/>
                      </a:endParaRP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900" u="none" strike="noStrike" dirty="0">
                          <a:effectLst/>
                        </a:rPr>
                        <a:t>450</a:t>
                      </a:r>
                      <a:endParaRPr lang="ru-RU" sz="900" b="0" i="0" u="none" strike="noStrike" dirty="0">
                        <a:solidFill>
                          <a:srgbClr val="000000"/>
                        </a:solidFill>
                        <a:effectLst/>
                        <a:latin typeface="Arial" panose="020B0604020202020204" pitchFamily="34" charset="0"/>
                      </a:endParaRP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900" u="none" strike="noStrike">
                          <a:effectLst/>
                        </a:rPr>
                        <a:t>321</a:t>
                      </a:r>
                      <a:endParaRPr lang="ru-RU" sz="900" b="0" i="0" u="none" strike="noStrike">
                        <a:solidFill>
                          <a:srgbClr val="000000"/>
                        </a:solidFill>
                        <a:effectLst/>
                        <a:latin typeface="Arial" panose="020B0604020202020204" pitchFamily="34" charset="0"/>
                      </a:endParaRP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20980">
                <a:tc>
                  <a:txBody>
                    <a:bodyPr/>
                    <a:lstStyle/>
                    <a:p>
                      <a:pPr algn="l" rtl="0" fontAlgn="ctr"/>
                      <a:r>
                        <a:rPr lang="ru-RU" sz="900" u="none" strike="noStrike" dirty="0">
                          <a:effectLst/>
                        </a:rPr>
                        <a:t>Перевод автотранспортных средств физических лиц, юридических лиц</a:t>
                      </a:r>
                      <a:endParaRPr lang="ru-RU" sz="900" b="0" i="0" u="none" strike="noStrike" dirty="0">
                        <a:solidFill>
                          <a:srgbClr val="000000"/>
                        </a:solidFill>
                        <a:effectLst/>
                        <a:latin typeface="Arial" panose="020B0604020202020204" pitchFamily="34" charset="0"/>
                      </a:endParaRP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900" u="none" strike="noStrike" dirty="0">
                          <a:effectLst/>
                        </a:rPr>
                        <a:t>700</a:t>
                      </a:r>
                      <a:endParaRPr lang="ru-RU" sz="900" b="0" i="0" u="none" strike="noStrike" dirty="0">
                        <a:solidFill>
                          <a:srgbClr val="000000"/>
                        </a:solidFill>
                        <a:effectLst/>
                        <a:latin typeface="Arial" panose="020B0604020202020204" pitchFamily="34" charset="0"/>
                      </a:endParaRP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900" u="none" strike="noStrike">
                          <a:effectLst/>
                        </a:rPr>
                        <a:t>1496</a:t>
                      </a:r>
                      <a:endParaRPr lang="ru-RU" sz="900" b="0" i="0" u="none" strike="noStrike">
                        <a:solidFill>
                          <a:srgbClr val="000000"/>
                        </a:solidFill>
                        <a:effectLst/>
                        <a:latin typeface="Arial" panose="020B0604020202020204" pitchFamily="34" charset="0"/>
                      </a:endParaRP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0500">
                <a:tc>
                  <a:txBody>
                    <a:bodyPr/>
                    <a:lstStyle/>
                    <a:p>
                      <a:pPr algn="l" rtl="0" fontAlgn="ctr"/>
                      <a:r>
                        <a:rPr lang="ru-RU" sz="900" u="none" strike="noStrike" dirty="0">
                          <a:effectLst/>
                        </a:rPr>
                        <a:t>Перевод автотранспортных средств, находящихся в муниципальной и государственной собственности</a:t>
                      </a:r>
                      <a:endParaRPr lang="ru-RU" sz="900" b="0" i="0" u="none" strike="noStrike" dirty="0">
                        <a:solidFill>
                          <a:srgbClr val="000000"/>
                        </a:solidFill>
                        <a:effectLst/>
                        <a:latin typeface="Arial" panose="020B0604020202020204" pitchFamily="34" charset="0"/>
                      </a:endParaRP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900" u="none" strike="noStrike" dirty="0">
                          <a:effectLst/>
                        </a:rPr>
                        <a:t> 300</a:t>
                      </a:r>
                      <a:endParaRPr lang="ru-RU" sz="900" b="0" i="0" u="none" strike="noStrike" dirty="0">
                        <a:solidFill>
                          <a:srgbClr val="000000"/>
                        </a:solidFill>
                        <a:effectLst/>
                        <a:latin typeface="Arial" panose="020B0604020202020204" pitchFamily="34" charset="0"/>
                      </a:endParaRP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900" u="none" strike="noStrike">
                          <a:effectLst/>
                        </a:rPr>
                        <a:t>313</a:t>
                      </a:r>
                      <a:endParaRPr lang="ru-RU" sz="900" b="0" i="0" u="none" strike="noStrike">
                        <a:solidFill>
                          <a:srgbClr val="000000"/>
                        </a:solidFill>
                        <a:effectLst/>
                        <a:latin typeface="Arial" panose="020B0604020202020204" pitchFamily="34" charset="0"/>
                      </a:endParaRP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05740">
                <a:tc>
                  <a:txBody>
                    <a:bodyPr/>
                    <a:lstStyle/>
                    <a:p>
                      <a:pPr algn="l" rtl="0" fontAlgn="ctr"/>
                      <a:r>
                        <a:rPr lang="ru-RU" sz="900" u="none" strike="noStrike" dirty="0">
                          <a:effectLst/>
                        </a:rPr>
                        <a:t>Снижение выбросов автотранспортными средствами вредных (загрязняющих) веществ, тыс. тонн в год</a:t>
                      </a:r>
                      <a:endParaRPr lang="ru-RU" sz="900" b="0" i="0" u="none" strike="noStrike" dirty="0">
                        <a:solidFill>
                          <a:srgbClr val="000000"/>
                        </a:solidFill>
                        <a:effectLst/>
                        <a:latin typeface="Arial" panose="020B0604020202020204" pitchFamily="34" charset="0"/>
                      </a:endParaRP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900" u="none" strike="noStrike" dirty="0">
                          <a:effectLst/>
                        </a:rPr>
                        <a:t>2,5</a:t>
                      </a:r>
                      <a:endParaRPr lang="ru-RU" sz="900" b="0" i="0" u="none" strike="noStrike" dirty="0">
                        <a:solidFill>
                          <a:srgbClr val="000000"/>
                        </a:solidFill>
                        <a:effectLst/>
                        <a:latin typeface="Arial" panose="020B0604020202020204" pitchFamily="34" charset="0"/>
                      </a:endParaRP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900" u="none" strike="noStrike">
                          <a:effectLst/>
                        </a:rPr>
                        <a:t>3,39</a:t>
                      </a:r>
                      <a:endParaRPr lang="ru-RU" sz="900" b="0" i="0" u="none" strike="noStrike">
                        <a:solidFill>
                          <a:srgbClr val="000000"/>
                        </a:solidFill>
                        <a:effectLst/>
                        <a:latin typeface="Arial" panose="020B0604020202020204" pitchFamily="34" charset="0"/>
                      </a:endParaRP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06998">
                <a:tc>
                  <a:txBody>
                    <a:bodyPr/>
                    <a:lstStyle/>
                    <a:p>
                      <a:pPr marL="0" algn="l" defTabSz="685800" rtl="0" eaLnBrk="1" fontAlgn="ctr" latinLnBrk="0" hangingPunct="1"/>
                      <a:r>
                        <a:rPr lang="ru-RU" sz="900" u="none" strike="noStrike" kern="1200" dirty="0">
                          <a:solidFill>
                            <a:schemeClr val="tx1"/>
                          </a:solidFill>
                          <a:effectLst/>
                          <a:latin typeface="+mn-lt"/>
                          <a:ea typeface="+mn-ea"/>
                          <a:cs typeface="+mn-cs"/>
                        </a:rPr>
                        <a:t>Организация подготовки и переподготовки кадров в области использования газомоторного топлива</a:t>
                      </a: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900" u="none" strike="noStrike" dirty="0">
                          <a:effectLst/>
                        </a:rPr>
                        <a:t>700</a:t>
                      </a:r>
                      <a:endParaRPr lang="ru-RU" sz="900" b="0" i="0" u="none" strike="noStrike" dirty="0">
                        <a:solidFill>
                          <a:srgbClr val="000000"/>
                        </a:solidFill>
                        <a:effectLst/>
                        <a:latin typeface="Calibri" panose="020F0502020204030204" pitchFamily="34" charset="0"/>
                      </a:endParaRP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900" u="none" strike="noStrike" dirty="0">
                          <a:effectLst/>
                        </a:rPr>
                        <a:t>0</a:t>
                      </a:r>
                      <a:endParaRPr lang="ru-RU" sz="900" b="0" i="0" u="none" strike="noStrike" dirty="0">
                        <a:solidFill>
                          <a:srgbClr val="000000"/>
                        </a:solidFill>
                        <a:effectLst/>
                        <a:latin typeface="Calibri" panose="020F0502020204030204" pitchFamily="34" charset="0"/>
                      </a:endParaRP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07315">
                <a:tc>
                  <a:txBody>
                    <a:bodyPr/>
                    <a:lstStyle/>
                    <a:p>
                      <a:pPr algn="l" fontAlgn="b"/>
                      <a:r>
                        <a:rPr lang="ru-RU" sz="900" u="none" strike="noStrike" dirty="0">
                          <a:effectLst/>
                        </a:rPr>
                        <a:t>Организация подготовки и переподготовки водителей и ответственных лиц государственных и муниципальных учреждений в области использования газомоторного топлива</a:t>
                      </a:r>
                      <a:endParaRPr lang="ru-RU" sz="900" b="0" i="0" u="none" strike="noStrike" dirty="0">
                        <a:solidFill>
                          <a:srgbClr val="000000"/>
                        </a:solidFill>
                        <a:effectLst/>
                        <a:latin typeface="Calibri" panose="020F0502020204030204" pitchFamily="34" charset="0"/>
                      </a:endParaRPr>
                    </a:p>
                  </a:txBody>
                  <a:tcPr marL="6885" marR="6885" marT="688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900" u="none" strike="noStrike" dirty="0">
                          <a:effectLst/>
                        </a:rPr>
                        <a:t>400</a:t>
                      </a:r>
                      <a:endParaRPr lang="ru-RU" sz="900" b="0" i="0" u="none" strike="noStrike" dirty="0">
                        <a:solidFill>
                          <a:srgbClr val="000000"/>
                        </a:solidFill>
                        <a:effectLst/>
                        <a:latin typeface="Calibri" panose="020F0502020204030204" pitchFamily="34" charset="0"/>
                      </a:endParaRP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900" u="none" strike="noStrike" dirty="0">
                          <a:effectLst/>
                        </a:rPr>
                        <a:t>493</a:t>
                      </a:r>
                      <a:endParaRPr lang="ru-RU" sz="900" b="0" i="0" u="none" strike="noStrike" dirty="0">
                        <a:solidFill>
                          <a:srgbClr val="000000"/>
                        </a:solidFill>
                        <a:effectLst/>
                        <a:latin typeface="Calibri" panose="020F0502020204030204" pitchFamily="34" charset="0"/>
                      </a:endParaRP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0500">
                <a:tc>
                  <a:txBody>
                    <a:bodyPr/>
                    <a:lstStyle/>
                    <a:p>
                      <a:pPr algn="l" fontAlgn="b"/>
                      <a:r>
                        <a:rPr lang="ru-RU" sz="900" u="none" strike="noStrike" dirty="0">
                          <a:effectLst/>
                        </a:rPr>
                        <a:t>Создание автоматизированной системы контроля технического состояния автотранспортных средств, оценки эффективности эксплуатации и целевого использования автотранспортных средств государственных и муниципальных учреждений республики, использующих газомоторное топливо</a:t>
                      </a:r>
                      <a:endParaRPr lang="ru-RU" sz="900" b="0" i="0" u="none" strike="noStrike" dirty="0">
                        <a:solidFill>
                          <a:srgbClr val="000000"/>
                        </a:solidFill>
                        <a:effectLst/>
                        <a:latin typeface="Calibri" panose="020F0502020204030204" pitchFamily="34" charset="0"/>
                      </a:endParaRPr>
                    </a:p>
                  </a:txBody>
                  <a:tcPr marL="6885" marR="6885" marT="688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900" u="none" strike="noStrike" dirty="0">
                          <a:effectLst/>
                        </a:rPr>
                        <a:t>1</a:t>
                      </a:r>
                      <a:endParaRPr lang="ru-RU" sz="900" b="0" i="0" u="none" strike="noStrike" dirty="0">
                        <a:solidFill>
                          <a:srgbClr val="000000"/>
                        </a:solidFill>
                        <a:effectLst/>
                        <a:latin typeface="Calibri" panose="020F0502020204030204" pitchFamily="34" charset="0"/>
                      </a:endParaRP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900" u="none" strike="noStrike" dirty="0">
                          <a:effectLst/>
                        </a:rPr>
                        <a:t>0</a:t>
                      </a:r>
                      <a:endParaRPr lang="ru-RU" sz="900" b="0" i="0" u="none" strike="noStrike" dirty="0">
                        <a:solidFill>
                          <a:srgbClr val="000000"/>
                        </a:solidFill>
                        <a:effectLst/>
                        <a:latin typeface="Calibri" panose="020F0502020204030204" pitchFamily="34" charset="0"/>
                      </a:endParaRP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9070">
                <a:tc>
                  <a:txBody>
                    <a:bodyPr/>
                    <a:lstStyle/>
                    <a:p>
                      <a:pPr algn="l" rtl="0" fontAlgn="ctr"/>
                      <a:r>
                        <a:rPr lang="ru-RU" sz="900" u="none" strike="noStrike" dirty="0">
                          <a:effectLst/>
                        </a:rPr>
                        <a:t>Экспертиза и мониторинг нарушений требований эксплуатации автотранспортных средств государственных и муниципальных учреждений республики на компримированном природном газе</a:t>
                      </a:r>
                      <a:endParaRPr lang="ru-RU" sz="900" b="0" i="0" u="none" strike="noStrike" dirty="0">
                        <a:solidFill>
                          <a:srgbClr val="000000"/>
                        </a:solidFill>
                        <a:effectLst/>
                        <a:latin typeface="Arial" panose="020B0604020202020204" pitchFamily="34" charset="0"/>
                      </a:endParaRP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900" u="none" strike="noStrike" dirty="0">
                          <a:effectLst/>
                        </a:rPr>
                        <a:t>300</a:t>
                      </a:r>
                      <a:endParaRPr lang="ru-RU" sz="900" b="0" i="0" u="none" strike="noStrike" dirty="0">
                        <a:solidFill>
                          <a:srgbClr val="000000"/>
                        </a:solidFill>
                        <a:effectLst/>
                        <a:latin typeface="Calibri" panose="020F0502020204030204" pitchFamily="34" charset="0"/>
                      </a:endParaRP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900" u="none" strike="noStrike" dirty="0">
                          <a:effectLst/>
                        </a:rPr>
                        <a:t>0</a:t>
                      </a:r>
                      <a:endParaRPr lang="ru-RU" sz="900" b="0" i="0" u="none" strike="noStrike" dirty="0">
                        <a:solidFill>
                          <a:srgbClr val="000000"/>
                        </a:solidFill>
                        <a:effectLst/>
                        <a:latin typeface="Calibri" panose="020F0502020204030204" pitchFamily="34" charset="0"/>
                      </a:endParaRP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46690">
                <a:tc>
                  <a:txBody>
                    <a:bodyPr/>
                    <a:lstStyle/>
                    <a:p>
                      <a:pPr algn="l" fontAlgn="b"/>
                      <a:r>
                        <a:rPr lang="ru-RU" sz="900" u="none" strike="noStrike" dirty="0">
                          <a:effectLst/>
                        </a:rPr>
                        <a:t>Подготовка и проведение конференции по использованию газомоторного топлива в рамках информационной поддержки и пропаганды использования автотранспортными средствами компримированного природного газа в качестве газомоторного топлива</a:t>
                      </a:r>
                      <a:endParaRPr lang="ru-RU" sz="900" b="0" i="0" u="none" strike="noStrike" dirty="0">
                        <a:solidFill>
                          <a:srgbClr val="000000"/>
                        </a:solidFill>
                        <a:effectLst/>
                        <a:latin typeface="Calibri" panose="020F0502020204030204" pitchFamily="34" charset="0"/>
                      </a:endParaRPr>
                    </a:p>
                  </a:txBody>
                  <a:tcPr marL="6885" marR="6885" marT="688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900" u="none" strike="noStrike" dirty="0">
                          <a:effectLst/>
                        </a:rPr>
                        <a:t>1</a:t>
                      </a:r>
                      <a:endParaRPr lang="ru-RU" sz="900" b="0" i="0" u="none" strike="noStrike" dirty="0">
                        <a:solidFill>
                          <a:srgbClr val="000000"/>
                        </a:solidFill>
                        <a:effectLst/>
                        <a:latin typeface="Calibri" panose="020F0502020204030204" pitchFamily="34" charset="0"/>
                      </a:endParaRP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900" u="none" strike="noStrike" dirty="0">
                          <a:effectLst/>
                        </a:rPr>
                        <a:t>0</a:t>
                      </a:r>
                      <a:endParaRPr lang="ru-RU" sz="900" b="0" i="0" u="none" strike="noStrike" dirty="0">
                        <a:solidFill>
                          <a:srgbClr val="000000"/>
                        </a:solidFill>
                        <a:effectLst/>
                        <a:latin typeface="Calibri" panose="020F0502020204030204" pitchFamily="34" charset="0"/>
                      </a:endParaRP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5" name="Прямоугольник 4"/>
          <p:cNvSpPr/>
          <p:nvPr/>
        </p:nvSpPr>
        <p:spPr>
          <a:xfrm>
            <a:off x="542925" y="6019383"/>
            <a:ext cx="8355186" cy="246221"/>
          </a:xfrm>
          <a:prstGeom prst="rect">
            <a:avLst/>
          </a:prstGeom>
        </p:spPr>
        <p:txBody>
          <a:bodyPr wrap="square">
            <a:spAutoFit/>
          </a:bodyPr>
          <a:lstStyle/>
          <a:p>
            <a:pPr fontAlgn="ctr"/>
            <a:r>
              <a:rPr lang="ru-RU" sz="1000" b="1" i="1" dirty="0">
                <a:solidFill>
                  <a:schemeClr val="accent1"/>
                </a:solidFill>
              </a:rPr>
              <a:t>Ответственный исполнитель ГП: Министерство </a:t>
            </a:r>
            <a:r>
              <a:rPr lang="ru-RU" sz="1000" b="1" i="1" dirty="0" smtClean="0">
                <a:solidFill>
                  <a:schemeClr val="accent1"/>
                </a:solidFill>
              </a:rPr>
              <a:t>промышленности и торговли Республики </a:t>
            </a:r>
            <a:r>
              <a:rPr lang="ru-RU" sz="1000" b="1" i="1" dirty="0">
                <a:solidFill>
                  <a:schemeClr val="accent1"/>
                </a:solidFill>
              </a:rPr>
              <a:t>Татарстан</a:t>
            </a:r>
            <a:endParaRPr lang="ru-RU" sz="1000" b="1" i="1" dirty="0">
              <a:solidFill>
                <a:schemeClr val="accent1"/>
              </a:solidFill>
              <a:latin typeface="Times New Roman" panose="02020603050405020304" pitchFamily="18" charset="0"/>
            </a:endParaRPr>
          </a:p>
        </p:txBody>
      </p:sp>
      <p:sp>
        <p:nvSpPr>
          <p:cNvPr id="6" name="Прямоугольник 5"/>
          <p:cNvSpPr/>
          <p:nvPr/>
        </p:nvSpPr>
        <p:spPr>
          <a:xfrm>
            <a:off x="542925" y="6219156"/>
            <a:ext cx="8455078" cy="400110"/>
          </a:xfrm>
          <a:prstGeom prst="rect">
            <a:avLst/>
          </a:prstGeom>
        </p:spPr>
        <p:txBody>
          <a:bodyPr wrap="square">
            <a:spAutoFit/>
          </a:bodyPr>
          <a:lstStyle/>
          <a:p>
            <a:pPr fontAlgn="ctr"/>
            <a:r>
              <a:rPr lang="ru-RU" sz="1000" b="1" i="1" dirty="0">
                <a:solidFill>
                  <a:schemeClr val="accent6"/>
                </a:solidFill>
              </a:rPr>
              <a:t>Официальный сайт, на котором размещена государственная программа и отчеты о ходе ее реализации, находится по адресу: </a:t>
            </a:r>
            <a:r>
              <a:rPr lang="en-US" sz="1000" b="1" i="1" dirty="0">
                <a:solidFill>
                  <a:schemeClr val="accent6"/>
                </a:solidFill>
              </a:rPr>
              <a:t>https://mpt.tatarstan.ru/</a:t>
            </a:r>
            <a:endParaRPr lang="ru-RU" sz="1000" b="1" i="1" dirty="0">
              <a:solidFill>
                <a:schemeClr val="accent6"/>
              </a:solidFill>
              <a:latin typeface="Times New Roman" panose="02020603050405020304" pitchFamily="18" charset="0"/>
            </a:endParaRPr>
          </a:p>
        </p:txBody>
      </p:sp>
    </p:spTree>
    <p:extLst>
      <p:ext uri="{BB962C8B-B14F-4D97-AF65-F5344CB8AC3E}">
        <p14:creationId xmlns:p14="http://schemas.microsoft.com/office/powerpoint/2010/main" val="135618876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547583246"/>
              </p:ext>
            </p:extLst>
          </p:nvPr>
        </p:nvGraphicFramePr>
        <p:xfrm>
          <a:off x="628648" y="1276985"/>
          <a:ext cx="8342632" cy="547884"/>
        </p:xfrm>
        <a:graphic>
          <a:graphicData uri="http://schemas.openxmlformats.org/drawingml/2006/table">
            <a:tbl>
              <a:tblPr firstRow="1" firstCol="1" bandRow="1">
                <a:tableStyleId>{5940675A-B579-460E-94D1-54222C63F5DA}</a:tableStyleId>
              </a:tblPr>
              <a:tblGrid>
                <a:gridCol w="6462520"/>
                <a:gridCol w="940056"/>
                <a:gridCol w="940056"/>
              </a:tblGrid>
              <a:tr h="365256">
                <a:tc rowSpan="2">
                  <a:txBody>
                    <a:bodyPr/>
                    <a:lstStyle/>
                    <a:p>
                      <a:pPr algn="ctr">
                        <a:spcAft>
                          <a:spcPts val="0"/>
                        </a:spcAft>
                      </a:pPr>
                      <a:r>
                        <a:rPr lang="ru-RU" sz="1000" b="1" dirty="0">
                          <a:effectLst/>
                        </a:rPr>
                        <a:t>Объем финансирования государственной программы (тыс</a:t>
                      </a:r>
                      <a:r>
                        <a:rPr lang="ru-RU" sz="1000" b="1" dirty="0" smtClean="0">
                          <a:effectLst/>
                        </a:rPr>
                        <a:t>. рублей</a:t>
                      </a:r>
                      <a:r>
                        <a:rPr lang="ru-RU" sz="1000" b="1" dirty="0">
                          <a:effectLst/>
                        </a:rPr>
                        <a:t>)</a:t>
                      </a:r>
                      <a:endParaRPr lang="ru-RU" sz="1000" b="1" dirty="0">
                        <a:effectLst/>
                        <a:latin typeface="Times New Roman" panose="02020603050405020304" pitchFamily="18" charset="0"/>
                        <a:ea typeface="Times New Roman" panose="02020603050405020304" pitchFamily="18" charset="0"/>
                      </a:endParaRPr>
                    </a:p>
                  </a:txBody>
                  <a:tcPr marL="58702" marR="5870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solidFill>
                            <a:schemeClr val="tx1"/>
                          </a:solidFill>
                          <a:effectLst/>
                        </a:rPr>
                        <a:t>2020 </a:t>
                      </a:r>
                      <a:r>
                        <a:rPr lang="ru-RU" sz="1000" b="1" dirty="0">
                          <a:solidFill>
                            <a:schemeClr val="tx1"/>
                          </a:solidFill>
                          <a:effectLst/>
                        </a:rPr>
                        <a:t>год (план)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8702" marR="5870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solidFill>
                            <a:schemeClr val="tx1"/>
                          </a:solidFill>
                          <a:effectLst/>
                        </a:rPr>
                        <a:t>2020 </a:t>
                      </a:r>
                      <a:r>
                        <a:rPr lang="ru-RU" sz="1000" b="1" dirty="0">
                          <a:solidFill>
                            <a:schemeClr val="tx1"/>
                          </a:solidFill>
                          <a:effectLst/>
                        </a:rPr>
                        <a:t>год (факт)</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8702" marR="5870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82628">
                <a:tc vMerge="1">
                  <a:txBody>
                    <a:bodyPr/>
                    <a:lstStyle/>
                    <a:p>
                      <a:endParaRPr lang="ru-RU"/>
                    </a:p>
                  </a:txBody>
                  <a:tcPr/>
                </a:tc>
                <a:tc>
                  <a:txBody>
                    <a:bodyPr/>
                    <a:lstStyle/>
                    <a:p>
                      <a:pPr algn="ctr">
                        <a:spcAft>
                          <a:spcPts val="0"/>
                        </a:spcAft>
                      </a:pPr>
                      <a:r>
                        <a:rPr lang="ru-RU" sz="1000" b="1" dirty="0" smtClean="0">
                          <a:solidFill>
                            <a:schemeClr val="tx1"/>
                          </a:solidFill>
                          <a:effectLst/>
                          <a:latin typeface="+mn-lt"/>
                          <a:ea typeface="Times New Roman" panose="02020603050405020304" pitchFamily="18" charset="0"/>
                        </a:rPr>
                        <a:t>675 921,2</a:t>
                      </a:r>
                      <a:endParaRPr lang="ru-RU" sz="1000" b="1" dirty="0">
                        <a:solidFill>
                          <a:schemeClr val="tx1"/>
                        </a:solidFill>
                        <a:effectLst/>
                        <a:latin typeface="+mn-lt"/>
                        <a:ea typeface="Times New Roman" panose="02020603050405020304" pitchFamily="18" charset="0"/>
                      </a:endParaRPr>
                    </a:p>
                  </a:txBody>
                  <a:tcPr marL="58702" marR="5870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000" b="1" dirty="0" smtClean="0">
                          <a:solidFill>
                            <a:schemeClr val="tx1"/>
                          </a:solidFill>
                          <a:effectLst/>
                          <a:latin typeface="+mn-lt"/>
                          <a:ea typeface="Times New Roman" panose="02020603050405020304" pitchFamily="18" charset="0"/>
                        </a:rPr>
                        <a:t>703 253,3</a:t>
                      </a:r>
                      <a:endParaRPr lang="ru-RU" sz="1000" b="1" dirty="0">
                        <a:solidFill>
                          <a:schemeClr val="tx1"/>
                        </a:solidFill>
                        <a:effectLst/>
                        <a:latin typeface="+mn-lt"/>
                        <a:ea typeface="Times New Roman" panose="02020603050405020304" pitchFamily="18" charset="0"/>
                      </a:endParaRPr>
                    </a:p>
                  </a:txBody>
                  <a:tcPr marL="58702" marR="5870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498626709"/>
              </p:ext>
            </p:extLst>
          </p:nvPr>
        </p:nvGraphicFramePr>
        <p:xfrm>
          <a:off x="628648" y="1919590"/>
          <a:ext cx="8342632" cy="2282239"/>
        </p:xfrm>
        <a:graphic>
          <a:graphicData uri="http://schemas.openxmlformats.org/drawingml/2006/table">
            <a:tbl>
              <a:tblPr firstRow="1" firstCol="1" bandRow="1">
                <a:tableStyleId>{5940675A-B579-460E-94D1-54222C63F5DA}</a:tableStyleId>
              </a:tblPr>
              <a:tblGrid>
                <a:gridCol w="6479083"/>
                <a:gridCol w="926032"/>
                <a:gridCol w="937517"/>
              </a:tblGrid>
              <a:tr h="256959">
                <a:tc>
                  <a:txBody>
                    <a:bodyPr/>
                    <a:lstStyle/>
                    <a:p>
                      <a:pPr algn="ctr" fontAlgn="ctr"/>
                      <a:r>
                        <a:rPr lang="ru-RU" sz="1000" b="1" u="none" strike="noStrike" dirty="0" smtClean="0">
                          <a:effectLst/>
                          <a:latin typeface="+mn-lt"/>
                        </a:rPr>
                        <a:t>Целевые показатели реализации государственной программы</a:t>
                      </a:r>
                      <a:endParaRPr lang="ru-RU" sz="1000" b="1" i="0" u="none" strike="noStrike" dirty="0">
                        <a:solidFill>
                          <a:srgbClr val="000000"/>
                        </a:solidFill>
                        <a:effectLst/>
                        <a:latin typeface="+mn-lt"/>
                      </a:endParaRPr>
                    </a:p>
                  </a:txBody>
                  <a:tcPr marL="39999" marR="3999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kern="1200" dirty="0" smtClean="0">
                          <a:solidFill>
                            <a:schemeClr val="tx1"/>
                          </a:solidFill>
                          <a:effectLst/>
                          <a:latin typeface="+mn-lt"/>
                          <a:ea typeface="+mn-ea"/>
                          <a:cs typeface="+mn-cs"/>
                        </a:rPr>
                        <a:t>2020 </a:t>
                      </a:r>
                      <a:r>
                        <a:rPr lang="ru-RU" sz="1000" b="1" kern="1200" dirty="0">
                          <a:solidFill>
                            <a:schemeClr val="tx1"/>
                          </a:solidFill>
                          <a:effectLst/>
                          <a:latin typeface="+mn-lt"/>
                          <a:ea typeface="+mn-ea"/>
                          <a:cs typeface="+mn-cs"/>
                        </a:rPr>
                        <a:t>год</a:t>
                      </a:r>
                      <a:br>
                        <a:rPr lang="ru-RU" sz="1000" b="1" kern="1200" dirty="0">
                          <a:solidFill>
                            <a:schemeClr val="tx1"/>
                          </a:solidFill>
                          <a:effectLst/>
                          <a:latin typeface="+mn-lt"/>
                          <a:ea typeface="+mn-ea"/>
                          <a:cs typeface="+mn-cs"/>
                        </a:rPr>
                      </a:br>
                      <a:r>
                        <a:rPr lang="ru-RU" sz="1000" b="1" kern="1200" dirty="0">
                          <a:solidFill>
                            <a:schemeClr val="tx1"/>
                          </a:solidFill>
                          <a:effectLst/>
                          <a:latin typeface="+mn-lt"/>
                          <a:ea typeface="+mn-ea"/>
                          <a:cs typeface="+mn-cs"/>
                        </a:rPr>
                        <a:t>(план)</a:t>
                      </a:r>
                    </a:p>
                  </a:txBody>
                  <a:tcPr marL="39999" marR="3999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kern="1200" dirty="0" smtClean="0">
                          <a:solidFill>
                            <a:schemeClr val="tx1"/>
                          </a:solidFill>
                          <a:effectLst/>
                          <a:latin typeface="+mn-lt"/>
                          <a:ea typeface="+mn-ea"/>
                          <a:cs typeface="+mn-cs"/>
                        </a:rPr>
                        <a:t>2020 год</a:t>
                      </a:r>
                      <a:r>
                        <a:rPr lang="ru-RU" sz="1000" b="1" kern="1200" dirty="0">
                          <a:solidFill>
                            <a:schemeClr val="tx1"/>
                          </a:solidFill>
                          <a:effectLst/>
                          <a:latin typeface="+mn-lt"/>
                          <a:ea typeface="+mn-ea"/>
                          <a:cs typeface="+mn-cs"/>
                        </a:rPr>
                        <a:t/>
                      </a:r>
                      <a:br>
                        <a:rPr lang="ru-RU" sz="1000" b="1" kern="1200" dirty="0">
                          <a:solidFill>
                            <a:schemeClr val="tx1"/>
                          </a:solidFill>
                          <a:effectLst/>
                          <a:latin typeface="+mn-lt"/>
                          <a:ea typeface="+mn-ea"/>
                          <a:cs typeface="+mn-cs"/>
                        </a:rPr>
                      </a:br>
                      <a:r>
                        <a:rPr lang="ru-RU" sz="1000" b="1" kern="1200" dirty="0">
                          <a:solidFill>
                            <a:schemeClr val="tx1"/>
                          </a:solidFill>
                          <a:effectLst/>
                          <a:latin typeface="+mn-lt"/>
                          <a:ea typeface="+mn-ea"/>
                          <a:cs typeface="+mn-cs"/>
                        </a:rPr>
                        <a:t>(факт)</a:t>
                      </a:r>
                    </a:p>
                  </a:txBody>
                  <a:tcPr marL="39999" marR="3999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562097">
                <a:tc>
                  <a:txBody>
                    <a:bodyPr/>
                    <a:lstStyle/>
                    <a:p>
                      <a:pPr algn="just">
                        <a:lnSpc>
                          <a:spcPct val="115000"/>
                        </a:lnSpc>
                        <a:spcAft>
                          <a:spcPts val="0"/>
                        </a:spcAft>
                      </a:pPr>
                      <a:r>
                        <a:rPr lang="ru-RU" sz="1000" dirty="0" smtClean="0"/>
                        <a:t>Доля проектов законов Республики Татарстан, предусмотренных планом законопроектной деятельности Кабинета Министров Республики Татарстан на соответствующий год, внесенных в Кабинет Министров Республики Татарстан в установленный срок, в общем числе проектов законов Республики Татарстан, предусмотренных Планом законопроектной деятельности Кабинета Министров на соответствующий год, процентов</a:t>
                      </a:r>
                      <a:endParaRPr lang="ru-RU" sz="1000" dirty="0">
                        <a:solidFill>
                          <a:schemeClr val="tx1"/>
                        </a:solidFill>
                        <a:effectLst/>
                        <a:latin typeface="+mn-lt"/>
                        <a:ea typeface="Calibri"/>
                        <a:cs typeface="Times New Roman"/>
                      </a:endParaRPr>
                    </a:p>
                  </a:txBody>
                  <a:tcPr marL="68580" marR="6858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000" dirty="0">
                          <a:solidFill>
                            <a:schemeClr val="tx1"/>
                          </a:solidFill>
                          <a:effectLst/>
                          <a:latin typeface="+mn-lt"/>
                          <a:ea typeface="Times New Roman"/>
                          <a:cs typeface="Times New Roman"/>
                        </a:rPr>
                        <a:t>100</a:t>
                      </a:r>
                      <a:endParaRPr lang="ru-RU" sz="10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000" dirty="0">
                          <a:solidFill>
                            <a:schemeClr val="tx1"/>
                          </a:solidFill>
                          <a:effectLst/>
                          <a:latin typeface="+mn-lt"/>
                          <a:ea typeface="Times New Roman"/>
                          <a:cs typeface="Times New Roman"/>
                        </a:rPr>
                        <a:t>100</a:t>
                      </a:r>
                      <a:endParaRPr lang="ru-RU" sz="10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24839">
                <a:tc>
                  <a:txBody>
                    <a:bodyPr/>
                    <a:lstStyle/>
                    <a:p>
                      <a:pPr algn="just">
                        <a:lnSpc>
                          <a:spcPct val="115000"/>
                        </a:lnSpc>
                        <a:spcAft>
                          <a:spcPts val="0"/>
                        </a:spcAft>
                      </a:pPr>
                      <a:r>
                        <a:rPr lang="ru-RU" sz="1000" dirty="0" smtClean="0"/>
                        <a:t>Доля разработанных проектов нормативных правовых актов и прошедших правовую и антикоррупционную экспертизу проектов нормативных правовых актов в сфере организации местного самоуправления от количества поступивших обращений органов местного самоуправления и поручений</a:t>
                      </a:r>
                      <a:endParaRPr lang="ru-RU" sz="1000" dirty="0">
                        <a:solidFill>
                          <a:schemeClr val="tx1"/>
                        </a:solidFill>
                        <a:effectLst/>
                        <a:latin typeface="+mn-lt"/>
                        <a:ea typeface="Calibri"/>
                        <a:cs typeface="Times New Roman"/>
                      </a:endParaRPr>
                    </a:p>
                  </a:txBody>
                  <a:tcPr marL="68580" marR="6858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000" dirty="0">
                          <a:solidFill>
                            <a:schemeClr val="tx1"/>
                          </a:solidFill>
                          <a:effectLst/>
                          <a:latin typeface="+mn-lt"/>
                          <a:ea typeface="Times New Roman"/>
                          <a:cs typeface="Times New Roman"/>
                        </a:rPr>
                        <a:t>100</a:t>
                      </a:r>
                      <a:endParaRPr lang="ru-RU" sz="10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000" dirty="0">
                          <a:solidFill>
                            <a:schemeClr val="tx1"/>
                          </a:solidFill>
                          <a:effectLst/>
                          <a:latin typeface="+mn-lt"/>
                          <a:ea typeface="Times New Roman"/>
                          <a:cs typeface="Times New Roman"/>
                        </a:rPr>
                        <a:t>100</a:t>
                      </a:r>
                      <a:endParaRPr lang="ru-RU" sz="10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24839">
                <a:tc>
                  <a:txBody>
                    <a:bodyPr/>
                    <a:lstStyle/>
                    <a:p>
                      <a:pPr algn="just">
                        <a:lnSpc>
                          <a:spcPct val="115000"/>
                        </a:lnSpc>
                        <a:spcAft>
                          <a:spcPts val="0"/>
                        </a:spcAft>
                      </a:pPr>
                      <a:r>
                        <a:rPr lang="ru-RU" sz="1000" dirty="0" smtClean="0"/>
                        <a:t>Количество зданий, помещений судебных участков, в которых произведены ремонтные работы</a:t>
                      </a:r>
                      <a:endParaRPr lang="ru-RU" sz="1000" b="0" kern="1200" dirty="0">
                        <a:solidFill>
                          <a:schemeClr val="tx1"/>
                        </a:solidFill>
                        <a:effectLst/>
                        <a:latin typeface="+mn-lt"/>
                        <a:ea typeface="Times New Roman"/>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000" b="0" dirty="0" smtClean="0">
                          <a:solidFill>
                            <a:schemeClr val="tx1"/>
                          </a:solidFill>
                          <a:effectLst/>
                          <a:latin typeface="+mn-lt"/>
                          <a:ea typeface="Times New Roman"/>
                          <a:cs typeface="Times New Roman"/>
                        </a:rPr>
                        <a:t>3</a:t>
                      </a:r>
                      <a:endParaRPr lang="ru-RU" sz="1000" b="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000" b="0" dirty="0" smtClean="0">
                          <a:solidFill>
                            <a:schemeClr val="tx1"/>
                          </a:solidFill>
                          <a:effectLst/>
                          <a:latin typeface="+mn-lt"/>
                          <a:ea typeface="Calibri"/>
                          <a:cs typeface="Times New Roman"/>
                        </a:rPr>
                        <a:t>3</a:t>
                      </a:r>
                      <a:endParaRPr lang="ru-RU" sz="1000" b="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22743">
                <a:tc>
                  <a:txBody>
                    <a:bodyPr/>
                    <a:lstStyle/>
                    <a:p>
                      <a:pPr algn="just">
                        <a:lnSpc>
                          <a:spcPct val="115000"/>
                        </a:lnSpc>
                        <a:spcAft>
                          <a:spcPts val="0"/>
                        </a:spcAft>
                      </a:pPr>
                      <a:r>
                        <a:rPr lang="ru-RU" sz="1000" dirty="0" smtClean="0"/>
                        <a:t>Выполнение заданного объема формирования Свода законов Республики Татарстан, процентов от установленного объема задания</a:t>
                      </a:r>
                      <a:endParaRPr lang="ru-RU" sz="1000" dirty="0">
                        <a:solidFill>
                          <a:schemeClr val="tx1"/>
                        </a:solidFill>
                        <a:effectLst/>
                        <a:latin typeface="+mn-lt"/>
                        <a:ea typeface="Calibri"/>
                        <a:cs typeface="Times New Roman"/>
                      </a:endParaRPr>
                    </a:p>
                  </a:txBody>
                  <a:tcPr marL="68580" marR="6858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000" dirty="0">
                          <a:solidFill>
                            <a:schemeClr val="tx1"/>
                          </a:solidFill>
                          <a:effectLst/>
                          <a:latin typeface="+mn-lt"/>
                          <a:ea typeface="Times New Roman"/>
                          <a:cs typeface="Times New Roman"/>
                        </a:rPr>
                        <a:t>100</a:t>
                      </a:r>
                      <a:endParaRPr lang="ru-RU" sz="10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000" dirty="0">
                          <a:solidFill>
                            <a:schemeClr val="tx1"/>
                          </a:solidFill>
                          <a:effectLst/>
                          <a:latin typeface="+mn-lt"/>
                          <a:ea typeface="Times New Roman"/>
                          <a:cs typeface="Times New Roman"/>
                        </a:rPr>
                        <a:t>100</a:t>
                      </a:r>
                      <a:endParaRPr lang="ru-RU" sz="10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6" name="Rectangle 1"/>
          <p:cNvSpPr>
            <a:spLocks noChangeArrowheads="1"/>
          </p:cNvSpPr>
          <p:nvPr/>
        </p:nvSpPr>
        <p:spPr bwMode="auto">
          <a:xfrm>
            <a:off x="533397" y="740966"/>
            <a:ext cx="83426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algn="l" defTabSz="914400" rtl="0" eaLnBrk="0" fontAlgn="base" latinLnBrk="0" hangingPunct="0">
              <a:lnSpc>
                <a:spcPct val="100000"/>
              </a:lnSpc>
              <a:spcBef>
                <a:spcPct val="0"/>
              </a:spcBef>
              <a:spcAft>
                <a:spcPct val="0"/>
              </a:spcAft>
              <a:buClrTx/>
              <a:buSzTx/>
              <a:buFontTx/>
              <a:buNone/>
              <a:tabLst/>
            </a:pPr>
            <a:r>
              <a:rPr kumimoji="0" lang="ru-RU" altLang="ru-RU" sz="1200" b="1" i="0" strike="noStrike" cap="none" normalizeH="0" baseline="0" dirty="0" smtClean="0">
                <a:ln>
                  <a:noFill/>
                </a:ln>
                <a:solidFill>
                  <a:schemeClr val="tx1"/>
                </a:solidFill>
                <a:effectLst/>
                <a:latin typeface="Arial" panose="020B0604020202020204" pitchFamily="34" charset="0"/>
                <a:ea typeface="Calibri" panose="020F0502020204030204" pitchFamily="34" charset="0"/>
              </a:rPr>
              <a:t>Цель:</a:t>
            </a:r>
            <a:r>
              <a:rPr kumimoji="0" lang="ru-RU" altLang="ru-RU" sz="1200" b="0" i="0" strike="noStrike" cap="none" normalizeH="0" baseline="0" dirty="0" smtClean="0">
                <a:ln>
                  <a:noFill/>
                </a:ln>
                <a:solidFill>
                  <a:schemeClr val="tx1"/>
                </a:solidFill>
                <a:effectLst/>
                <a:latin typeface="Arial" panose="020B0604020202020204" pitchFamily="34" charset="0"/>
                <a:ea typeface="Calibri" panose="020F0502020204030204" pitchFamily="34" charset="0"/>
              </a:rPr>
              <a:t> </a:t>
            </a:r>
            <a:r>
              <a:rPr kumimoji="0" lang="ru-RU" altLang="ru-RU"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rPr>
              <a:t>повышение уровня правовой обеспеченности населения Республики Татарстан и создание оптимальных условий для независимого осуществления правосудия</a:t>
            </a:r>
            <a:endParaRPr kumimoji="0" lang="ru-RU" altLang="ru-RU" sz="1200" b="0" i="0" u="none" strike="noStrike" cap="none" normalizeH="0" baseline="0" dirty="0" smtClean="0">
              <a:ln>
                <a:noFill/>
              </a:ln>
              <a:solidFill>
                <a:schemeClr val="tx1"/>
              </a:solidFill>
              <a:effectLst/>
              <a:latin typeface="Arial" panose="020B0604020202020204" pitchFamily="34" charset="0"/>
            </a:endParaRPr>
          </a:p>
        </p:txBody>
      </p:sp>
      <p:sp>
        <p:nvSpPr>
          <p:cNvPr id="7" name="Скругленный прямоугольник 6"/>
          <p:cNvSpPr/>
          <p:nvPr/>
        </p:nvSpPr>
        <p:spPr>
          <a:xfrm>
            <a:off x="579116" y="131307"/>
            <a:ext cx="7943850" cy="578882"/>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spcBef>
                <a:spcPct val="0"/>
              </a:spcBef>
              <a:spcAft>
                <a:spcPct val="0"/>
              </a:spcAft>
            </a:pPr>
            <a:r>
              <a:rPr lang="ru-RU" altLang="ru-RU" sz="1400" b="1" dirty="0" smtClean="0">
                <a:solidFill>
                  <a:schemeClr val="tx1"/>
                </a:solidFill>
                <a:latin typeface="Arial" panose="020B0604020202020204" pitchFamily="34" charset="0"/>
                <a:ea typeface="Calibri" panose="020F0502020204030204" pitchFamily="34" charset="0"/>
              </a:rPr>
              <a:t>22. Государственная  </a:t>
            </a:r>
            <a:r>
              <a:rPr lang="ru-RU" altLang="ru-RU" sz="1400" b="1" dirty="0">
                <a:solidFill>
                  <a:schemeClr val="tx1"/>
                </a:solidFill>
                <a:latin typeface="Arial" panose="020B0604020202020204" pitchFamily="34" charset="0"/>
                <a:ea typeface="Calibri" panose="020F0502020204030204" pitchFamily="34" charset="0"/>
              </a:rPr>
              <a:t>программа</a:t>
            </a:r>
            <a:endParaRPr lang="ru-RU" altLang="ru-RU" sz="600" dirty="0">
              <a:solidFill>
                <a:schemeClr val="tx1"/>
              </a:solidFill>
              <a:latin typeface="Arial" panose="020B0604020202020204" pitchFamily="34" charset="0"/>
            </a:endParaRPr>
          </a:p>
          <a:p>
            <a:pPr lvl="0" algn="ctr" eaLnBrk="0" fontAlgn="base" hangingPunct="0">
              <a:spcBef>
                <a:spcPct val="0"/>
              </a:spcBef>
              <a:spcAft>
                <a:spcPct val="0"/>
              </a:spcAft>
            </a:pPr>
            <a:r>
              <a:rPr lang="ru-RU" altLang="ru-RU" sz="1400" b="1" dirty="0">
                <a:solidFill>
                  <a:schemeClr val="tx1"/>
                </a:solidFill>
                <a:latin typeface="Arial" panose="020B0604020202020204" pitchFamily="34" charset="0"/>
                <a:ea typeface="Calibri" panose="020F0502020204030204" pitchFamily="34" charset="0"/>
              </a:rPr>
              <a:t>«Развитие юстиции в Республике </a:t>
            </a:r>
            <a:r>
              <a:rPr lang="ru-RU" altLang="ru-RU" sz="1400" b="1" dirty="0" smtClean="0">
                <a:solidFill>
                  <a:schemeClr val="tx1"/>
                </a:solidFill>
                <a:latin typeface="Arial" panose="020B0604020202020204" pitchFamily="34" charset="0"/>
                <a:ea typeface="Calibri" panose="020F0502020204030204" pitchFamily="34" charset="0"/>
              </a:rPr>
              <a:t>Татарстан на 2014 – 2023 годы»</a:t>
            </a:r>
            <a:endParaRPr lang="ru-RU" altLang="ru-RU" sz="1400" b="1" dirty="0">
              <a:solidFill>
                <a:schemeClr val="tx1"/>
              </a:solidFill>
              <a:latin typeface="Arial" panose="020B0604020202020204" pitchFamily="34" charset="0"/>
              <a:ea typeface="Calibri" panose="020F0502020204030204" pitchFamily="34" charset="0"/>
            </a:endParaRPr>
          </a:p>
        </p:txBody>
      </p:sp>
      <p:sp>
        <p:nvSpPr>
          <p:cNvPr id="2" name="Прямоугольник 1"/>
          <p:cNvSpPr/>
          <p:nvPr/>
        </p:nvSpPr>
        <p:spPr>
          <a:xfrm>
            <a:off x="640588" y="5872354"/>
            <a:ext cx="8177812" cy="246221"/>
          </a:xfrm>
          <a:prstGeom prst="rect">
            <a:avLst/>
          </a:prstGeom>
        </p:spPr>
        <p:txBody>
          <a:bodyPr wrap="square">
            <a:spAutoFit/>
          </a:bodyPr>
          <a:lstStyle/>
          <a:p>
            <a:pPr fontAlgn="ctr"/>
            <a:r>
              <a:rPr lang="ru-RU" sz="1000" b="1" i="1" dirty="0">
                <a:solidFill>
                  <a:schemeClr val="accent1"/>
                </a:solidFill>
              </a:rPr>
              <a:t>Ответственный исполнитель ГП: Министерство юстиции Республики Татарстан</a:t>
            </a:r>
            <a:endParaRPr lang="ru-RU" sz="1000" b="1" i="1" dirty="0">
              <a:solidFill>
                <a:schemeClr val="accent1"/>
              </a:solidFill>
              <a:latin typeface="Times New Roman" panose="02020603050405020304" pitchFamily="18" charset="0"/>
            </a:endParaRPr>
          </a:p>
        </p:txBody>
      </p:sp>
      <p:sp>
        <p:nvSpPr>
          <p:cNvPr id="3" name="Прямоугольник 2"/>
          <p:cNvSpPr/>
          <p:nvPr/>
        </p:nvSpPr>
        <p:spPr>
          <a:xfrm>
            <a:off x="640588" y="6117416"/>
            <a:ext cx="8235442" cy="400110"/>
          </a:xfrm>
          <a:prstGeom prst="rect">
            <a:avLst/>
          </a:prstGeom>
        </p:spPr>
        <p:txBody>
          <a:bodyPr wrap="square">
            <a:spAutoFit/>
          </a:bodyPr>
          <a:lstStyle/>
          <a:p>
            <a:pPr fontAlgn="ctr"/>
            <a:r>
              <a:rPr lang="ru-RU" sz="1000" b="1" i="1" dirty="0">
                <a:solidFill>
                  <a:schemeClr val="accent6"/>
                </a:solidFill>
              </a:rPr>
              <a:t>Официальный сайт, на котором размещена государственная программа и отчеты о ходе ее реализации, находится по адресу: http://</a:t>
            </a:r>
            <a:r>
              <a:rPr lang="en-US" sz="1000" b="1" i="1" dirty="0">
                <a:solidFill>
                  <a:schemeClr val="accent6"/>
                </a:solidFill>
              </a:rPr>
              <a:t>minjust.tatarstan.ru</a:t>
            </a:r>
            <a:endParaRPr lang="ru-RU" sz="1000" b="1" i="1" dirty="0">
              <a:solidFill>
                <a:schemeClr val="accent6"/>
              </a:solidFill>
            </a:endParaRPr>
          </a:p>
        </p:txBody>
      </p:sp>
    </p:spTree>
    <p:extLst>
      <p:ext uri="{BB962C8B-B14F-4D97-AF65-F5344CB8AC3E}">
        <p14:creationId xmlns:p14="http://schemas.microsoft.com/office/powerpoint/2010/main" val="342020857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208469177"/>
              </p:ext>
            </p:extLst>
          </p:nvPr>
        </p:nvGraphicFramePr>
        <p:xfrm>
          <a:off x="628648" y="1557298"/>
          <a:ext cx="8342632" cy="517656"/>
        </p:xfrm>
        <a:graphic>
          <a:graphicData uri="http://schemas.openxmlformats.org/drawingml/2006/table">
            <a:tbl>
              <a:tblPr firstRow="1" firstCol="1" bandRow="1">
                <a:tableStyleId>{5940675A-B579-460E-94D1-54222C63F5DA}</a:tableStyleId>
              </a:tblPr>
              <a:tblGrid>
                <a:gridCol w="6462520"/>
                <a:gridCol w="940056"/>
                <a:gridCol w="940056"/>
              </a:tblGrid>
              <a:tr h="365256">
                <a:tc rowSpan="2">
                  <a:txBody>
                    <a:bodyPr/>
                    <a:lstStyle/>
                    <a:p>
                      <a:pPr>
                        <a:spcAft>
                          <a:spcPts val="0"/>
                        </a:spcAft>
                      </a:pPr>
                      <a:r>
                        <a:rPr lang="ru-RU" sz="1000" b="1" dirty="0">
                          <a:effectLst/>
                        </a:rPr>
                        <a:t>Объем финансирования государственной программы (тыс</a:t>
                      </a:r>
                      <a:r>
                        <a:rPr lang="ru-RU" sz="1000" b="1" dirty="0" smtClean="0">
                          <a:effectLst/>
                        </a:rPr>
                        <a:t>. рублей</a:t>
                      </a:r>
                      <a:r>
                        <a:rPr lang="ru-RU" sz="1000" b="1" dirty="0">
                          <a:effectLst/>
                        </a:rPr>
                        <a:t>)</a:t>
                      </a:r>
                      <a:endParaRPr lang="ru-RU" sz="1000" b="1" dirty="0">
                        <a:effectLst/>
                        <a:latin typeface="Times New Roman" panose="02020603050405020304" pitchFamily="18" charset="0"/>
                        <a:ea typeface="Times New Roman" panose="02020603050405020304" pitchFamily="18" charset="0"/>
                      </a:endParaRPr>
                    </a:p>
                  </a:txBody>
                  <a:tcPr marL="58702" marR="5870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solidFill>
                            <a:schemeClr val="tx1"/>
                          </a:solidFill>
                          <a:effectLst/>
                        </a:rPr>
                        <a:t>2020 </a:t>
                      </a:r>
                      <a:r>
                        <a:rPr lang="ru-RU" sz="1000" b="1" dirty="0">
                          <a:solidFill>
                            <a:schemeClr val="tx1"/>
                          </a:solidFill>
                          <a:effectLst/>
                        </a:rPr>
                        <a:t>год (план)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8702" marR="5870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solidFill>
                            <a:schemeClr val="tx1"/>
                          </a:solidFill>
                          <a:effectLst/>
                        </a:rPr>
                        <a:t>2020 </a:t>
                      </a:r>
                      <a:r>
                        <a:rPr lang="ru-RU" sz="1000" b="1" dirty="0">
                          <a:solidFill>
                            <a:schemeClr val="tx1"/>
                          </a:solidFill>
                          <a:effectLst/>
                        </a:rPr>
                        <a:t>год (факт)</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8702" marR="5870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51102">
                <a:tc vMerge="1">
                  <a:txBody>
                    <a:bodyPr/>
                    <a:lstStyle/>
                    <a:p>
                      <a:endParaRPr lang="ru-RU"/>
                    </a:p>
                  </a:txBody>
                  <a:tcPr/>
                </a:tc>
                <a:tc>
                  <a:txBody>
                    <a:bodyPr/>
                    <a:lstStyle/>
                    <a:p>
                      <a:pPr algn="ctr">
                        <a:spcAft>
                          <a:spcPts val="0"/>
                        </a:spcAft>
                      </a:pPr>
                      <a:r>
                        <a:rPr lang="ru-RU" sz="1000" b="1" dirty="0" smtClean="0">
                          <a:solidFill>
                            <a:schemeClr val="tx1"/>
                          </a:solidFill>
                          <a:effectLst/>
                          <a:latin typeface="+mn-lt"/>
                          <a:ea typeface="Times New Roman" panose="02020603050405020304" pitchFamily="18" charset="0"/>
                        </a:rPr>
                        <a:t>3 196,6</a:t>
                      </a:r>
                      <a:endParaRPr lang="ru-RU" sz="1000" b="1" dirty="0">
                        <a:solidFill>
                          <a:schemeClr val="tx1"/>
                        </a:solidFill>
                        <a:effectLst/>
                        <a:latin typeface="+mn-lt"/>
                        <a:ea typeface="Times New Roman" panose="02020603050405020304" pitchFamily="18" charset="0"/>
                      </a:endParaRPr>
                    </a:p>
                  </a:txBody>
                  <a:tcPr marL="58702" marR="5870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000" b="1" dirty="0" smtClean="0">
                          <a:solidFill>
                            <a:schemeClr val="tx1"/>
                          </a:solidFill>
                          <a:effectLst/>
                          <a:latin typeface="+mn-lt"/>
                          <a:ea typeface="Times New Roman" panose="02020603050405020304" pitchFamily="18" charset="0"/>
                        </a:rPr>
                        <a:t>3 196,6</a:t>
                      </a:r>
                      <a:endParaRPr lang="ru-RU" sz="1000" b="1" dirty="0">
                        <a:solidFill>
                          <a:schemeClr val="tx1"/>
                        </a:solidFill>
                        <a:effectLst/>
                        <a:latin typeface="+mn-lt"/>
                        <a:ea typeface="Times New Roman" panose="02020603050405020304" pitchFamily="18" charset="0"/>
                      </a:endParaRPr>
                    </a:p>
                  </a:txBody>
                  <a:tcPr marL="58702" marR="5870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588579210"/>
              </p:ext>
            </p:extLst>
          </p:nvPr>
        </p:nvGraphicFramePr>
        <p:xfrm>
          <a:off x="618078" y="2115667"/>
          <a:ext cx="8342632" cy="4213925"/>
        </p:xfrm>
        <a:graphic>
          <a:graphicData uri="http://schemas.openxmlformats.org/drawingml/2006/table">
            <a:tbl>
              <a:tblPr firstRow="1" firstCol="1" bandRow="1">
                <a:tableStyleId>{5940675A-B579-460E-94D1-54222C63F5DA}</a:tableStyleId>
              </a:tblPr>
              <a:tblGrid>
                <a:gridCol w="6457951"/>
                <a:gridCol w="947164"/>
                <a:gridCol w="937517"/>
              </a:tblGrid>
              <a:tr h="256959">
                <a:tc>
                  <a:txBody>
                    <a:bodyPr/>
                    <a:lstStyle/>
                    <a:p>
                      <a:pPr algn="ctr" fontAlgn="ctr"/>
                      <a:r>
                        <a:rPr lang="ru-RU" sz="1000" b="1" u="none" strike="noStrike" dirty="0" smtClean="0">
                          <a:effectLst/>
                          <a:latin typeface="+mn-lt"/>
                        </a:rPr>
                        <a:t>Целевые показатели реализации государственной программы</a:t>
                      </a:r>
                      <a:endParaRPr lang="ru-RU" sz="1000" b="1" i="0" u="none" strike="noStrike" dirty="0">
                        <a:solidFill>
                          <a:srgbClr val="000000"/>
                        </a:solidFill>
                        <a:effectLst/>
                        <a:latin typeface="+mn-lt"/>
                      </a:endParaRPr>
                    </a:p>
                  </a:txBody>
                  <a:tcPr marL="39999" marR="3999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solidFill>
                            <a:schemeClr val="tx1"/>
                          </a:solidFill>
                          <a:effectLst/>
                          <a:latin typeface="+mn-lt"/>
                        </a:rPr>
                        <a:t>2020 </a:t>
                      </a:r>
                      <a:r>
                        <a:rPr lang="ru-RU" sz="1000" b="1" dirty="0">
                          <a:solidFill>
                            <a:schemeClr val="tx1"/>
                          </a:solidFill>
                          <a:effectLst/>
                          <a:latin typeface="+mn-lt"/>
                        </a:rPr>
                        <a:t>год</a:t>
                      </a:r>
                      <a:br>
                        <a:rPr lang="ru-RU" sz="1000" b="1" dirty="0">
                          <a:solidFill>
                            <a:schemeClr val="tx1"/>
                          </a:solidFill>
                          <a:effectLst/>
                          <a:latin typeface="+mn-lt"/>
                        </a:rPr>
                      </a:br>
                      <a:r>
                        <a:rPr lang="ru-RU" sz="1000" b="1" dirty="0">
                          <a:solidFill>
                            <a:schemeClr val="tx1"/>
                          </a:solidFill>
                          <a:effectLst/>
                          <a:latin typeface="+mn-lt"/>
                        </a:rPr>
                        <a:t>(план)</a:t>
                      </a:r>
                      <a:endParaRPr lang="ru-RU" sz="1000" b="1" dirty="0">
                        <a:solidFill>
                          <a:schemeClr val="tx1"/>
                        </a:solidFill>
                        <a:effectLst/>
                        <a:latin typeface="+mn-lt"/>
                        <a:ea typeface="Times New Roman" panose="02020603050405020304" pitchFamily="18" charset="0"/>
                      </a:endParaRPr>
                    </a:p>
                  </a:txBody>
                  <a:tcPr marL="39999" marR="3999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solidFill>
                            <a:schemeClr val="tx1"/>
                          </a:solidFill>
                          <a:effectLst/>
                          <a:latin typeface="+mn-lt"/>
                        </a:rPr>
                        <a:t>2020 год</a:t>
                      </a:r>
                      <a:r>
                        <a:rPr lang="ru-RU" sz="1000" b="1" dirty="0">
                          <a:solidFill>
                            <a:schemeClr val="tx1"/>
                          </a:solidFill>
                          <a:effectLst/>
                          <a:latin typeface="+mn-lt"/>
                        </a:rPr>
                        <a:t/>
                      </a:r>
                      <a:br>
                        <a:rPr lang="ru-RU" sz="1000" b="1" dirty="0">
                          <a:solidFill>
                            <a:schemeClr val="tx1"/>
                          </a:solidFill>
                          <a:effectLst/>
                          <a:latin typeface="+mn-lt"/>
                        </a:rPr>
                      </a:br>
                      <a:r>
                        <a:rPr lang="ru-RU" sz="1000" b="1" dirty="0">
                          <a:solidFill>
                            <a:schemeClr val="tx1"/>
                          </a:solidFill>
                          <a:effectLst/>
                          <a:latin typeface="+mn-lt"/>
                        </a:rPr>
                        <a:t>(факт)</a:t>
                      </a:r>
                      <a:endParaRPr lang="ru-RU" sz="1000" b="1" dirty="0">
                        <a:solidFill>
                          <a:schemeClr val="tx1"/>
                        </a:solidFill>
                        <a:effectLst/>
                        <a:latin typeface="+mn-lt"/>
                        <a:ea typeface="Times New Roman" panose="02020603050405020304" pitchFamily="18" charset="0"/>
                      </a:endParaRPr>
                    </a:p>
                  </a:txBody>
                  <a:tcPr marL="39999" marR="3999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61176">
                <a:tc>
                  <a:txBody>
                    <a:bodyPr/>
                    <a:lstStyle/>
                    <a:p>
                      <a:pPr algn="l" fontAlgn="t"/>
                      <a:r>
                        <a:rPr lang="ru-RU" sz="900" b="0" i="0" u="none" strike="noStrike" dirty="0">
                          <a:solidFill>
                            <a:srgbClr val="000000"/>
                          </a:solidFill>
                          <a:effectLst/>
                          <a:latin typeface="+mn-lt"/>
                        </a:rPr>
                        <a:t>энергоемкость валового регионального продукта Республики Татарстан (для фактических условий), </a:t>
                      </a:r>
                      <a:r>
                        <a:rPr lang="ru-RU" sz="900" b="0" i="0" u="none" strike="noStrike" dirty="0" err="1">
                          <a:solidFill>
                            <a:srgbClr val="000000"/>
                          </a:solidFill>
                          <a:effectLst/>
                          <a:latin typeface="+mn-lt"/>
                        </a:rPr>
                        <a:t>т.у.т</a:t>
                      </a:r>
                      <a:r>
                        <a:rPr lang="ru-RU" sz="900" b="0" i="0" u="none" strike="noStrike" dirty="0">
                          <a:solidFill>
                            <a:srgbClr val="000000"/>
                          </a:solidFill>
                          <a:effectLst/>
                          <a:latin typeface="+mn-lt"/>
                        </a:rPr>
                        <a:t>./млн. руб.</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a:solidFill>
                            <a:srgbClr val="000000"/>
                          </a:solidFill>
                          <a:effectLst/>
                          <a:latin typeface="+mn-lt"/>
                        </a:rPr>
                        <a:t>8,53</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a:solidFill>
                            <a:srgbClr val="000000"/>
                          </a:solidFill>
                          <a:effectLst/>
                          <a:latin typeface="+mn-lt"/>
                        </a:rPr>
                        <a:t>8,04</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61176">
                <a:tc>
                  <a:txBody>
                    <a:bodyPr/>
                    <a:lstStyle/>
                    <a:p>
                      <a:pPr algn="l" fontAlgn="t"/>
                      <a:r>
                        <a:rPr lang="ru-RU" sz="900" b="0" i="0" u="none" strike="noStrike" dirty="0">
                          <a:solidFill>
                            <a:srgbClr val="000000"/>
                          </a:solidFill>
                          <a:effectLst/>
                          <a:latin typeface="+mn-lt"/>
                        </a:rPr>
                        <a:t>энергоемкость валового регионального продукта Республики Татарстан (для сопоставимых условий), </a:t>
                      </a:r>
                      <a:r>
                        <a:rPr lang="ru-RU" sz="900" b="0" i="0" u="none" strike="noStrike" dirty="0" err="1">
                          <a:solidFill>
                            <a:srgbClr val="000000"/>
                          </a:solidFill>
                          <a:effectLst/>
                          <a:latin typeface="+mn-lt"/>
                        </a:rPr>
                        <a:t>т.у.т</a:t>
                      </a:r>
                      <a:r>
                        <a:rPr lang="ru-RU" sz="900" b="0" i="0" u="none" strike="noStrike" dirty="0">
                          <a:solidFill>
                            <a:srgbClr val="000000"/>
                          </a:solidFill>
                          <a:effectLst/>
                          <a:latin typeface="+mn-lt"/>
                        </a:rPr>
                        <a:t>./млн. руб.</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a:solidFill>
                            <a:srgbClr val="000000"/>
                          </a:solidFill>
                          <a:effectLst/>
                          <a:latin typeface="+mn-lt"/>
                        </a:rPr>
                        <a:t>20,86</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a:solidFill>
                            <a:srgbClr val="000000"/>
                          </a:solidFill>
                          <a:effectLst/>
                          <a:latin typeface="+mn-lt"/>
                        </a:rPr>
                        <a:t>19,63</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61176">
                <a:tc>
                  <a:txBody>
                    <a:bodyPr/>
                    <a:lstStyle/>
                    <a:p>
                      <a:pPr algn="l" fontAlgn="ctr"/>
                      <a:r>
                        <a:rPr lang="ru-RU" sz="900" b="0" i="0" u="none" strike="noStrike" dirty="0">
                          <a:solidFill>
                            <a:srgbClr val="000000"/>
                          </a:solidFill>
                          <a:effectLst/>
                          <a:latin typeface="+mn-lt"/>
                        </a:rPr>
                        <a:t>отношение расходов консолидированного бюджета Республики Татарстан на приобретение энергетических ресурсов к объему валового регионального продукта Республики Татарстан,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a:solidFill>
                            <a:srgbClr val="000000"/>
                          </a:solidFill>
                          <a:effectLst/>
                          <a:latin typeface="+mn-lt"/>
                        </a:rPr>
                        <a:t>0,42</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a:solidFill>
                            <a:srgbClr val="000000"/>
                          </a:solidFill>
                          <a:effectLst/>
                          <a:latin typeface="+mn-lt"/>
                        </a:rPr>
                        <a:t>0,42</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61176">
                <a:tc>
                  <a:txBody>
                    <a:bodyPr/>
                    <a:lstStyle/>
                    <a:p>
                      <a:pPr algn="l" fontAlgn="ctr"/>
                      <a:r>
                        <a:rPr lang="ru-RU" sz="900" b="0" i="0" u="none" strike="noStrike" dirty="0">
                          <a:solidFill>
                            <a:srgbClr val="000000"/>
                          </a:solidFill>
                          <a:effectLst/>
                          <a:latin typeface="+mn-lt"/>
                        </a:rPr>
                        <a:t>доля потерь тепловой энергии при ее передаче в общем объеме переданной тепловой энергии,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a:solidFill>
                            <a:srgbClr val="000000"/>
                          </a:solidFill>
                          <a:effectLst/>
                          <a:latin typeface="+mn-lt"/>
                        </a:rPr>
                        <a:t>12,60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a:solidFill>
                            <a:srgbClr val="000000"/>
                          </a:solidFill>
                          <a:effectLst/>
                          <a:latin typeface="+mn-lt"/>
                        </a:rPr>
                        <a:t>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61176">
                <a:tc>
                  <a:txBody>
                    <a:bodyPr/>
                    <a:lstStyle/>
                    <a:p>
                      <a:pPr algn="l" fontAlgn="ctr"/>
                      <a:r>
                        <a:rPr lang="ru-RU" sz="900" b="0" i="0" u="none" strike="noStrike" dirty="0">
                          <a:solidFill>
                            <a:srgbClr val="000000"/>
                          </a:solidFill>
                          <a:effectLst/>
                          <a:latin typeface="+mn-lt"/>
                        </a:rPr>
                        <a:t>удельный расход электрической энергии, используемой при передаче тепловой энергии в системах теплоснабжения, </a:t>
                      </a:r>
                      <a:r>
                        <a:rPr lang="ru-RU" sz="900" b="0" i="0" u="none" strike="noStrike" dirty="0" err="1">
                          <a:solidFill>
                            <a:srgbClr val="000000"/>
                          </a:solidFill>
                          <a:effectLst/>
                          <a:latin typeface="+mn-lt"/>
                        </a:rPr>
                        <a:t>кВт∙ч</a:t>
                      </a:r>
                      <a:r>
                        <a:rPr lang="ru-RU" sz="900" b="0" i="0" u="none" strike="noStrike" dirty="0">
                          <a:solidFill>
                            <a:srgbClr val="000000"/>
                          </a:solidFill>
                          <a:effectLst/>
                          <a:latin typeface="+mn-lt"/>
                        </a:rPr>
                        <a:t>/Гкал</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a:solidFill>
                            <a:srgbClr val="000000"/>
                          </a:solidFill>
                          <a:effectLst/>
                          <a:latin typeface="+mn-lt"/>
                        </a:rPr>
                        <a:t>13,70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a:solidFill>
                            <a:srgbClr val="000000"/>
                          </a:solidFill>
                          <a:effectLst/>
                          <a:latin typeface="+mn-lt"/>
                        </a:rPr>
                        <a:t>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61176">
                <a:tc>
                  <a:txBody>
                    <a:bodyPr/>
                    <a:lstStyle/>
                    <a:p>
                      <a:pPr algn="l" fontAlgn="ctr"/>
                      <a:r>
                        <a:rPr lang="ru-RU" sz="900" b="0" i="0" u="none" strike="noStrike" dirty="0">
                          <a:solidFill>
                            <a:srgbClr val="000000"/>
                          </a:solidFill>
                          <a:effectLst/>
                          <a:latin typeface="+mn-lt"/>
                        </a:rPr>
                        <a:t>доля объема производства электрической энергии генерирующими объектами, функционирующими на основе использования возобновляемых источников энергии, в совокупном объеме производства электрической энергии на территории Республики Татарстан (без учета гидроэлектростанций установленной мощностью свыше 25 МВт),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a:solidFill>
                            <a:srgbClr val="000000"/>
                          </a:solidFill>
                          <a:effectLst/>
                          <a:latin typeface="+mn-lt"/>
                        </a:rPr>
                        <a:t>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a:solidFill>
                            <a:srgbClr val="000000"/>
                          </a:solidFill>
                          <a:effectLst/>
                          <a:latin typeface="+mn-lt"/>
                        </a:rPr>
                        <a:t>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61176">
                <a:tc>
                  <a:txBody>
                    <a:bodyPr/>
                    <a:lstStyle/>
                    <a:p>
                      <a:pPr algn="l" fontAlgn="ctr"/>
                      <a:r>
                        <a:rPr lang="ru-RU" sz="900" b="0" i="0" u="none" strike="noStrike">
                          <a:solidFill>
                            <a:srgbClr val="000000"/>
                          </a:solidFill>
                          <a:effectLst/>
                          <a:latin typeface="+mn-lt"/>
                        </a:rPr>
                        <a:t>ввод мощностей генерирующих объектов, функционирующих на основе использования возобновляемых источников энергии, на территории Республики Татарстан (без учета гидроэлектростанций установленной мощностью свыше 25 МВт), МВт</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a:solidFill>
                            <a:srgbClr val="000000"/>
                          </a:solidFill>
                          <a:effectLst/>
                          <a:latin typeface="+mn-lt"/>
                        </a:rPr>
                        <a:t>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a:solidFill>
                            <a:srgbClr val="000000"/>
                          </a:solidFill>
                          <a:effectLst/>
                          <a:latin typeface="+mn-lt"/>
                        </a:rPr>
                        <a:t>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61176">
                <a:tc>
                  <a:txBody>
                    <a:bodyPr/>
                    <a:lstStyle/>
                    <a:p>
                      <a:pPr algn="l" fontAlgn="ctr"/>
                      <a:r>
                        <a:rPr lang="ru-RU" sz="900" b="0" i="0" u="none" strike="noStrike">
                          <a:solidFill>
                            <a:srgbClr val="000000"/>
                          </a:solidFill>
                          <a:effectLst/>
                          <a:latin typeface="+mn-lt"/>
                        </a:rPr>
                        <a:t>отношение расходов на приобретение энергетических ресурсов к объему валового регионального продукта Республики Татарстан, млн. руб./млн. руб.</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a:solidFill>
                            <a:srgbClr val="000000"/>
                          </a:solidFill>
                          <a:effectLst/>
                          <a:latin typeface="+mn-lt"/>
                        </a:rPr>
                        <a:t>0,42</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a:solidFill>
                            <a:srgbClr val="000000"/>
                          </a:solidFill>
                          <a:effectLst/>
                          <a:latin typeface="+mn-lt"/>
                        </a:rPr>
                        <a:t>0,26</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61176">
                <a:tc>
                  <a:txBody>
                    <a:bodyPr/>
                    <a:lstStyle/>
                    <a:p>
                      <a:pPr algn="l" fontAlgn="ctr"/>
                      <a:r>
                        <a:rPr lang="ru-RU" sz="900" b="0" i="0" u="none" strike="noStrike">
                          <a:solidFill>
                            <a:srgbClr val="000000"/>
                          </a:solidFill>
                          <a:effectLst/>
                          <a:latin typeface="+mn-lt"/>
                        </a:rPr>
                        <a:t>доля объема энергетических ресурсов, производимых с использованием возобновляемых источников энергии и (или) вторичных энергетических ресурсов, в общем объеме энергетических ресурсов, производимых на территории Республики Татарстан,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a:solidFill>
                            <a:srgbClr val="000000"/>
                          </a:solidFill>
                          <a:effectLst/>
                          <a:latin typeface="+mn-lt"/>
                        </a:rPr>
                        <a:t>3,00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a:solidFill>
                            <a:srgbClr val="000000"/>
                          </a:solidFill>
                          <a:effectLst/>
                          <a:latin typeface="+mn-lt"/>
                        </a:rPr>
                        <a:t>2,85</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61176">
                <a:tc>
                  <a:txBody>
                    <a:bodyPr/>
                    <a:lstStyle/>
                    <a:p>
                      <a:pPr algn="l" fontAlgn="ctr"/>
                      <a:r>
                        <a:rPr lang="ru-RU" sz="900" b="0" i="0" u="none" strike="noStrike">
                          <a:solidFill>
                            <a:srgbClr val="000000"/>
                          </a:solidFill>
                          <a:effectLst/>
                          <a:latin typeface="+mn-lt"/>
                        </a:rPr>
                        <a:t>доля потерь электрической энергии: при ее передаче по распределительным сетям в общем объеме переданной электрической энергии,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a:solidFill>
                            <a:srgbClr val="000000"/>
                          </a:solidFill>
                          <a:effectLst/>
                          <a:latin typeface="+mn-lt"/>
                        </a:rPr>
                        <a:t>8,95</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a:solidFill>
                            <a:srgbClr val="000000"/>
                          </a:solidFill>
                          <a:effectLst/>
                          <a:latin typeface="+mn-lt"/>
                        </a:rPr>
                        <a:t>8,05</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61176">
                <a:tc>
                  <a:txBody>
                    <a:bodyPr/>
                    <a:lstStyle/>
                    <a:p>
                      <a:pPr algn="l" fontAlgn="ctr"/>
                      <a:r>
                        <a:rPr lang="ru-RU" sz="900" b="0" i="0" u="none" strike="noStrike">
                          <a:solidFill>
                            <a:srgbClr val="000000"/>
                          </a:solidFill>
                          <a:effectLst/>
                          <a:latin typeface="+mn-lt"/>
                        </a:rPr>
                        <a:t>удельный расход топлива на выработку тепловой энергии тепловыми электростанциями, кг/Гкал</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a:solidFill>
                            <a:srgbClr val="000000"/>
                          </a:solidFill>
                          <a:effectLst/>
                          <a:latin typeface="+mn-lt"/>
                        </a:rPr>
                        <a:t>143,30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a:solidFill>
                            <a:srgbClr val="000000"/>
                          </a:solidFill>
                          <a:effectLst/>
                          <a:latin typeface="+mn-lt"/>
                        </a:rPr>
                        <a:t>148,50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61176">
                <a:tc>
                  <a:txBody>
                    <a:bodyPr/>
                    <a:lstStyle/>
                    <a:p>
                      <a:pPr algn="l" fontAlgn="ctr"/>
                      <a:r>
                        <a:rPr lang="ru-RU" sz="900" b="0" i="0" u="none" strike="noStrike">
                          <a:solidFill>
                            <a:srgbClr val="000000"/>
                          </a:solidFill>
                          <a:effectLst/>
                          <a:latin typeface="+mn-lt"/>
                        </a:rPr>
                        <a:t>доля потерь электрической энергии: при ее передаче по сетям в общем объеме переданной электрической энергии,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a:solidFill>
                            <a:srgbClr val="000000"/>
                          </a:solidFill>
                          <a:effectLst/>
                          <a:latin typeface="+mn-lt"/>
                        </a:rPr>
                        <a:t>7,65</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a:solidFill>
                            <a:srgbClr val="000000"/>
                          </a:solidFill>
                          <a:effectLst/>
                          <a:latin typeface="+mn-lt"/>
                        </a:rPr>
                        <a:t>6,83</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61176">
                <a:tc>
                  <a:txBody>
                    <a:bodyPr/>
                    <a:lstStyle/>
                    <a:p>
                      <a:pPr algn="l" fontAlgn="ctr"/>
                      <a:r>
                        <a:rPr lang="ru-RU" sz="900" b="0" i="0" u="none" strike="noStrike">
                          <a:solidFill>
                            <a:srgbClr val="000000"/>
                          </a:solidFill>
                          <a:effectLst/>
                          <a:latin typeface="+mn-lt"/>
                        </a:rPr>
                        <a:t>удельный расход топлива на выработку электрической энергии тепловыми электростанциями, г/кВт∙ч</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a:solidFill>
                            <a:srgbClr val="000000"/>
                          </a:solidFill>
                          <a:effectLst/>
                          <a:latin typeface="+mn-lt"/>
                        </a:rPr>
                        <a:t>307,50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a:solidFill>
                            <a:srgbClr val="000000"/>
                          </a:solidFill>
                          <a:effectLst/>
                          <a:latin typeface="+mn-lt"/>
                        </a:rPr>
                        <a:t>277,79</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61176">
                <a:tc>
                  <a:txBody>
                    <a:bodyPr/>
                    <a:lstStyle/>
                    <a:p>
                      <a:pPr algn="l" fontAlgn="ctr"/>
                      <a:r>
                        <a:rPr lang="ru-RU" sz="900" b="0" i="0" u="none" strike="noStrike">
                          <a:solidFill>
                            <a:srgbClr val="000000"/>
                          </a:solidFill>
                          <a:effectLst/>
                          <a:latin typeface="+mn-lt"/>
                        </a:rPr>
                        <a:t>количество энергосервисных договоров (контрактов), заключенных органами государственной власти Республики Татарстан и государственными учреждениями Республики Татарстан, Штук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a:solidFill>
                            <a:srgbClr val="000000"/>
                          </a:solidFill>
                          <a:effectLst/>
                          <a:latin typeface="+mn-lt"/>
                        </a:rPr>
                        <a:t>2,00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a:solidFill>
                            <a:srgbClr val="000000"/>
                          </a:solidFill>
                          <a:effectLst/>
                          <a:latin typeface="+mn-lt"/>
                        </a:rPr>
                        <a:t>2,00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6" name="Rectangle 1"/>
          <p:cNvSpPr>
            <a:spLocks noChangeArrowheads="1"/>
          </p:cNvSpPr>
          <p:nvPr/>
        </p:nvSpPr>
        <p:spPr bwMode="auto">
          <a:xfrm>
            <a:off x="619521" y="673604"/>
            <a:ext cx="8342633"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ru-RU" altLang="ru-RU" sz="1400" b="1" i="0" strike="noStrike" cap="none" normalizeH="0" baseline="0" dirty="0" smtClean="0">
                <a:ln>
                  <a:noFill/>
                </a:ln>
                <a:solidFill>
                  <a:schemeClr val="tx1"/>
                </a:solidFill>
                <a:effectLst/>
                <a:latin typeface="Arial" panose="020B0604020202020204" pitchFamily="34" charset="0"/>
                <a:ea typeface="Calibri" panose="020F0502020204030204" pitchFamily="34" charset="0"/>
              </a:rPr>
              <a:t>Цель:</a:t>
            </a:r>
            <a:r>
              <a:rPr kumimoji="0" lang="ru-RU" altLang="ru-RU" sz="1400" b="0" i="0" strike="noStrike" cap="none" normalizeH="0" baseline="0" dirty="0" smtClean="0">
                <a:ln>
                  <a:noFill/>
                </a:ln>
                <a:solidFill>
                  <a:schemeClr val="tx1"/>
                </a:solidFill>
                <a:effectLst/>
                <a:latin typeface="Arial" panose="020B0604020202020204" pitchFamily="34" charset="0"/>
                <a:ea typeface="Calibri" panose="020F0502020204030204" pitchFamily="34" charset="0"/>
              </a:rPr>
              <a:t> </a:t>
            </a:r>
            <a:r>
              <a:rPr lang="ru-RU" sz="1200" dirty="0" smtClean="0"/>
              <a:t>повышение </a:t>
            </a:r>
            <a:r>
              <a:rPr lang="ru-RU" sz="1200" dirty="0"/>
              <a:t>энергетической эффективности в производственной (промышленность, транспорт) и непроизводственной (государственный сектор) сферах Республики Татарстан при неуклонном повышении качества жизни, конкурентоспособности выпускаемой продукции, снижении расходов на первичные </a:t>
            </a:r>
            <a:r>
              <a:rPr lang="ru-RU" sz="1200" dirty="0" smtClean="0"/>
              <a:t>энергоносители </a:t>
            </a:r>
            <a:r>
              <a:rPr lang="ru-RU" sz="1200" dirty="0"/>
              <a:t>и уменьшении негативного воздействия на окружающую среду</a:t>
            </a:r>
          </a:p>
        </p:txBody>
      </p:sp>
      <p:sp>
        <p:nvSpPr>
          <p:cNvPr id="7" name="Скругленный прямоугольник 6"/>
          <p:cNvSpPr/>
          <p:nvPr/>
        </p:nvSpPr>
        <p:spPr>
          <a:xfrm>
            <a:off x="628648" y="94722"/>
            <a:ext cx="7943850" cy="578882"/>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spcBef>
                <a:spcPct val="0"/>
              </a:spcBef>
              <a:spcAft>
                <a:spcPct val="0"/>
              </a:spcAft>
            </a:pPr>
            <a:r>
              <a:rPr lang="ru-RU" altLang="ru-RU" sz="1400" b="1" dirty="0" smtClean="0">
                <a:solidFill>
                  <a:schemeClr val="tx1"/>
                </a:solidFill>
                <a:latin typeface="Arial" panose="020B0604020202020204" pitchFamily="34" charset="0"/>
                <a:ea typeface="Calibri" panose="020F0502020204030204" pitchFamily="34" charset="0"/>
              </a:rPr>
              <a:t>23. Государственная  </a:t>
            </a:r>
            <a:r>
              <a:rPr lang="ru-RU" altLang="ru-RU" sz="1400" b="1" dirty="0">
                <a:solidFill>
                  <a:schemeClr val="tx1"/>
                </a:solidFill>
                <a:latin typeface="Arial" panose="020B0604020202020204" pitchFamily="34" charset="0"/>
                <a:ea typeface="Calibri" panose="020F0502020204030204" pitchFamily="34" charset="0"/>
              </a:rPr>
              <a:t>программа</a:t>
            </a:r>
            <a:endParaRPr lang="ru-RU" altLang="ru-RU" sz="600" dirty="0">
              <a:solidFill>
                <a:schemeClr val="tx1"/>
              </a:solidFill>
              <a:latin typeface="Arial" panose="020B0604020202020204" pitchFamily="34" charset="0"/>
            </a:endParaRPr>
          </a:p>
          <a:p>
            <a:pPr lvl="0" algn="ctr" eaLnBrk="0" fontAlgn="base" hangingPunct="0">
              <a:spcBef>
                <a:spcPct val="0"/>
              </a:spcBef>
              <a:spcAft>
                <a:spcPct val="0"/>
              </a:spcAft>
            </a:pPr>
            <a:r>
              <a:rPr lang="ru-RU" altLang="ru-RU" sz="1400" b="1" dirty="0" smtClean="0">
                <a:solidFill>
                  <a:schemeClr val="tx1"/>
                </a:solidFill>
                <a:latin typeface="Arial" panose="020B0604020202020204" pitchFamily="34" charset="0"/>
                <a:ea typeface="Calibri" panose="020F0502020204030204" pitchFamily="34" charset="0"/>
              </a:rPr>
              <a:t>«</a:t>
            </a:r>
            <a:r>
              <a:rPr lang="ru-RU" altLang="ru-RU" sz="1400" b="1" dirty="0" err="1" smtClean="0">
                <a:solidFill>
                  <a:schemeClr val="tx1"/>
                </a:solidFill>
                <a:latin typeface="Arial" panose="020B0604020202020204" pitchFamily="34" charset="0"/>
                <a:ea typeface="Calibri" panose="020F0502020204030204" pitchFamily="34" charset="0"/>
              </a:rPr>
              <a:t>Энергоресурсоэффективность</a:t>
            </a:r>
            <a:r>
              <a:rPr lang="ru-RU" altLang="ru-RU" sz="1400" b="1" dirty="0" smtClean="0">
                <a:solidFill>
                  <a:schemeClr val="tx1"/>
                </a:solidFill>
                <a:latin typeface="Arial" panose="020B0604020202020204" pitchFamily="34" charset="0"/>
                <a:ea typeface="Calibri" panose="020F0502020204030204" pitchFamily="34" charset="0"/>
              </a:rPr>
              <a:t> в </a:t>
            </a:r>
            <a:r>
              <a:rPr lang="ru-RU" altLang="ru-RU" sz="1400" b="1" dirty="0">
                <a:solidFill>
                  <a:schemeClr val="tx1"/>
                </a:solidFill>
                <a:latin typeface="Arial" panose="020B0604020202020204" pitchFamily="34" charset="0"/>
                <a:ea typeface="Calibri" panose="020F0502020204030204" pitchFamily="34" charset="0"/>
              </a:rPr>
              <a:t>Республике </a:t>
            </a:r>
            <a:r>
              <a:rPr lang="ru-RU" altLang="ru-RU" sz="1400" b="1" dirty="0" smtClean="0">
                <a:solidFill>
                  <a:schemeClr val="tx1"/>
                </a:solidFill>
                <a:latin typeface="Arial" panose="020B0604020202020204" pitchFamily="34" charset="0"/>
                <a:ea typeface="Calibri" panose="020F0502020204030204" pitchFamily="34" charset="0"/>
              </a:rPr>
              <a:t>Татарстан»</a:t>
            </a:r>
            <a:endParaRPr lang="ru-RU" altLang="ru-RU" sz="1400" b="1" dirty="0">
              <a:solidFill>
                <a:schemeClr val="tx1"/>
              </a:solidFill>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5202947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1879200042"/>
              </p:ext>
            </p:extLst>
          </p:nvPr>
        </p:nvGraphicFramePr>
        <p:xfrm>
          <a:off x="613080" y="943616"/>
          <a:ext cx="8342632" cy="3058515"/>
        </p:xfrm>
        <a:graphic>
          <a:graphicData uri="http://schemas.openxmlformats.org/drawingml/2006/table">
            <a:tbl>
              <a:tblPr firstRow="1" firstCol="1" bandRow="1">
                <a:tableStyleId>{5940675A-B579-460E-94D1-54222C63F5DA}</a:tableStyleId>
              </a:tblPr>
              <a:tblGrid>
                <a:gridCol w="6457951"/>
                <a:gridCol w="947164"/>
                <a:gridCol w="937517"/>
              </a:tblGrid>
              <a:tr h="256959">
                <a:tc>
                  <a:txBody>
                    <a:bodyPr/>
                    <a:lstStyle/>
                    <a:p>
                      <a:pPr algn="ctr" fontAlgn="ctr"/>
                      <a:r>
                        <a:rPr lang="ru-RU" sz="1000" b="1" u="none" strike="noStrike" dirty="0" smtClean="0">
                          <a:effectLst/>
                          <a:latin typeface="+mn-lt"/>
                        </a:rPr>
                        <a:t>Целевые показатели реализации государственной программы</a:t>
                      </a:r>
                      <a:endParaRPr lang="ru-RU" sz="1000" b="1" i="0" u="none" strike="noStrike" dirty="0">
                        <a:solidFill>
                          <a:srgbClr val="000000"/>
                        </a:solidFill>
                        <a:effectLst/>
                        <a:latin typeface="+mn-lt"/>
                      </a:endParaRPr>
                    </a:p>
                  </a:txBody>
                  <a:tcPr marL="39999" marR="3999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solidFill>
                            <a:schemeClr val="tx1"/>
                          </a:solidFill>
                          <a:effectLst/>
                          <a:latin typeface="+mn-lt"/>
                        </a:rPr>
                        <a:t>2020 </a:t>
                      </a:r>
                      <a:r>
                        <a:rPr lang="ru-RU" sz="1000" b="1" dirty="0">
                          <a:solidFill>
                            <a:schemeClr val="tx1"/>
                          </a:solidFill>
                          <a:effectLst/>
                          <a:latin typeface="+mn-lt"/>
                        </a:rPr>
                        <a:t>год</a:t>
                      </a:r>
                      <a:br>
                        <a:rPr lang="ru-RU" sz="1000" b="1" dirty="0">
                          <a:solidFill>
                            <a:schemeClr val="tx1"/>
                          </a:solidFill>
                          <a:effectLst/>
                          <a:latin typeface="+mn-lt"/>
                        </a:rPr>
                      </a:br>
                      <a:r>
                        <a:rPr lang="ru-RU" sz="1000" b="1" dirty="0">
                          <a:solidFill>
                            <a:schemeClr val="tx1"/>
                          </a:solidFill>
                          <a:effectLst/>
                          <a:latin typeface="+mn-lt"/>
                        </a:rPr>
                        <a:t>(план)</a:t>
                      </a:r>
                      <a:endParaRPr lang="ru-RU" sz="1000" b="1" dirty="0">
                        <a:solidFill>
                          <a:schemeClr val="tx1"/>
                        </a:solidFill>
                        <a:effectLst/>
                        <a:latin typeface="+mn-lt"/>
                        <a:ea typeface="Times New Roman" panose="02020603050405020304" pitchFamily="18" charset="0"/>
                      </a:endParaRPr>
                    </a:p>
                  </a:txBody>
                  <a:tcPr marL="39999" marR="3999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solidFill>
                            <a:schemeClr val="tx1"/>
                          </a:solidFill>
                          <a:effectLst/>
                          <a:latin typeface="+mn-lt"/>
                        </a:rPr>
                        <a:t>2020 год</a:t>
                      </a:r>
                      <a:r>
                        <a:rPr lang="ru-RU" sz="1000" b="1" dirty="0">
                          <a:solidFill>
                            <a:schemeClr val="tx1"/>
                          </a:solidFill>
                          <a:effectLst/>
                          <a:latin typeface="+mn-lt"/>
                        </a:rPr>
                        <a:t/>
                      </a:r>
                      <a:br>
                        <a:rPr lang="ru-RU" sz="1000" b="1" dirty="0">
                          <a:solidFill>
                            <a:schemeClr val="tx1"/>
                          </a:solidFill>
                          <a:effectLst/>
                          <a:latin typeface="+mn-lt"/>
                        </a:rPr>
                      </a:br>
                      <a:r>
                        <a:rPr lang="ru-RU" sz="1000" b="1" dirty="0">
                          <a:solidFill>
                            <a:schemeClr val="tx1"/>
                          </a:solidFill>
                          <a:effectLst/>
                          <a:latin typeface="+mn-lt"/>
                        </a:rPr>
                        <a:t>(факт)</a:t>
                      </a:r>
                      <a:endParaRPr lang="ru-RU" sz="1000" b="1" dirty="0">
                        <a:solidFill>
                          <a:schemeClr val="tx1"/>
                        </a:solidFill>
                        <a:effectLst/>
                        <a:latin typeface="+mn-lt"/>
                        <a:ea typeface="Times New Roman" panose="02020603050405020304" pitchFamily="18" charset="0"/>
                      </a:endParaRPr>
                    </a:p>
                  </a:txBody>
                  <a:tcPr marL="39999" marR="3999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61176">
                <a:tc>
                  <a:txBody>
                    <a:bodyPr/>
                    <a:lstStyle/>
                    <a:p>
                      <a:pPr marL="0" algn="just" defTabSz="685800" rtl="0" eaLnBrk="1" fontAlgn="t" latinLnBrk="0" hangingPunct="1"/>
                      <a:r>
                        <a:rPr lang="ru-RU" sz="900" b="0" i="0" u="none" strike="noStrike" kern="1200" dirty="0">
                          <a:solidFill>
                            <a:srgbClr val="000000"/>
                          </a:solidFill>
                          <a:effectLst/>
                          <a:latin typeface="+mn-lt"/>
                          <a:ea typeface="+mn-ea"/>
                          <a:cs typeface="+mn-cs"/>
                        </a:rPr>
                        <a:t>удельный расход электрической энергии на снабжение органов государственной власти Республики Татарстан и государственных учреждений Республики Татарстан, на 1 </a:t>
                      </a:r>
                      <a:r>
                        <a:rPr lang="ru-RU" sz="900" b="0" i="0" u="none" strike="noStrike" kern="1200" dirty="0" err="1">
                          <a:solidFill>
                            <a:srgbClr val="000000"/>
                          </a:solidFill>
                          <a:effectLst/>
                          <a:latin typeface="+mn-lt"/>
                          <a:ea typeface="+mn-ea"/>
                          <a:cs typeface="+mn-cs"/>
                        </a:rPr>
                        <a:t>кв.м</a:t>
                      </a:r>
                      <a:r>
                        <a:rPr lang="ru-RU" sz="900" b="0" i="0" u="none" strike="noStrike" kern="1200" dirty="0">
                          <a:solidFill>
                            <a:srgbClr val="000000"/>
                          </a:solidFill>
                          <a:effectLst/>
                          <a:latin typeface="+mn-lt"/>
                          <a:ea typeface="+mn-ea"/>
                          <a:cs typeface="+mn-cs"/>
                        </a:rPr>
                        <a:t>. общей площади (год), </a:t>
                      </a:r>
                      <a:r>
                        <a:rPr lang="ru-RU" sz="900" b="0" i="0" u="none" strike="noStrike" kern="1200" dirty="0" err="1">
                          <a:solidFill>
                            <a:srgbClr val="000000"/>
                          </a:solidFill>
                          <a:effectLst/>
                          <a:latin typeface="+mn-lt"/>
                          <a:ea typeface="+mn-ea"/>
                          <a:cs typeface="+mn-cs"/>
                        </a:rPr>
                        <a:t>кВт∙ч</a:t>
                      </a:r>
                      <a:r>
                        <a:rPr lang="ru-RU" sz="900" b="0" i="0" u="none" strike="noStrike" kern="1200" dirty="0">
                          <a:solidFill>
                            <a:srgbClr val="000000"/>
                          </a:solidFill>
                          <a:effectLst/>
                          <a:latin typeface="+mn-lt"/>
                          <a:ea typeface="+mn-ea"/>
                          <a:cs typeface="+mn-cs"/>
                        </a:rPr>
                        <a:t>/кв. м.</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a:solidFill>
                            <a:srgbClr val="000000"/>
                          </a:solidFill>
                          <a:effectLst/>
                          <a:latin typeface="+mn-lt"/>
                          <a:ea typeface="+mn-ea"/>
                          <a:cs typeface="+mn-cs"/>
                        </a:rPr>
                        <a:t>48,50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a:solidFill>
                            <a:srgbClr val="000000"/>
                          </a:solidFill>
                          <a:effectLst/>
                          <a:latin typeface="+mn-lt"/>
                          <a:ea typeface="+mn-ea"/>
                          <a:cs typeface="+mn-cs"/>
                        </a:rPr>
                        <a:t>45,50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62573">
                <a:tc>
                  <a:txBody>
                    <a:bodyPr/>
                    <a:lstStyle/>
                    <a:p>
                      <a:pPr marL="0" algn="just" defTabSz="685800" rtl="0" eaLnBrk="1" fontAlgn="t" latinLnBrk="0" hangingPunct="1"/>
                      <a:r>
                        <a:rPr lang="ru-RU" sz="900" b="0" i="0" u="none" strike="noStrike" kern="1200" dirty="0">
                          <a:solidFill>
                            <a:srgbClr val="000000"/>
                          </a:solidFill>
                          <a:effectLst/>
                          <a:latin typeface="+mn-lt"/>
                          <a:ea typeface="+mn-ea"/>
                          <a:cs typeface="+mn-cs"/>
                        </a:rPr>
                        <a:t>удельный расход тепловой энергии на снабжение органов государственной власти Республики Татарстан и государственных учреждений Республики Татарстан, на 1 </a:t>
                      </a:r>
                      <a:r>
                        <a:rPr lang="ru-RU" sz="900" b="0" i="0" u="none" strike="noStrike" kern="1200" dirty="0" err="1">
                          <a:solidFill>
                            <a:srgbClr val="000000"/>
                          </a:solidFill>
                          <a:effectLst/>
                          <a:latin typeface="+mn-lt"/>
                          <a:ea typeface="+mn-ea"/>
                          <a:cs typeface="+mn-cs"/>
                        </a:rPr>
                        <a:t>кв.м</a:t>
                      </a:r>
                      <a:r>
                        <a:rPr lang="ru-RU" sz="900" b="0" i="0" u="none" strike="noStrike" kern="1200" dirty="0">
                          <a:solidFill>
                            <a:srgbClr val="000000"/>
                          </a:solidFill>
                          <a:effectLst/>
                          <a:latin typeface="+mn-lt"/>
                          <a:ea typeface="+mn-ea"/>
                          <a:cs typeface="+mn-cs"/>
                        </a:rPr>
                        <a:t>. общей площади, Гкал/кв. м.</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a:solidFill>
                            <a:srgbClr val="000000"/>
                          </a:solidFill>
                          <a:effectLst/>
                          <a:latin typeface="+mn-lt"/>
                          <a:ea typeface="+mn-ea"/>
                          <a:cs typeface="+mn-cs"/>
                        </a:rPr>
                        <a:t>0,14</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a:solidFill>
                            <a:srgbClr val="000000"/>
                          </a:solidFill>
                          <a:effectLst/>
                          <a:latin typeface="+mn-lt"/>
                          <a:ea typeface="+mn-ea"/>
                          <a:cs typeface="+mn-cs"/>
                        </a:rPr>
                        <a:t>0,12</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8387">
                <a:tc>
                  <a:txBody>
                    <a:bodyPr/>
                    <a:lstStyle/>
                    <a:p>
                      <a:pPr marL="0" algn="just" defTabSz="685800" rtl="0" eaLnBrk="1" fontAlgn="t" latinLnBrk="0" hangingPunct="1"/>
                      <a:r>
                        <a:rPr lang="ru-RU" sz="900" b="0" i="0" u="none" strike="noStrike" kern="1200" dirty="0">
                          <a:solidFill>
                            <a:srgbClr val="000000"/>
                          </a:solidFill>
                          <a:effectLst/>
                          <a:latin typeface="+mn-lt"/>
                          <a:ea typeface="+mn-ea"/>
                          <a:cs typeface="+mn-cs"/>
                        </a:rPr>
                        <a:t>удельный расход холодной воды на снабжение органов государственной власти Республики Татарстан и государственных учреждений Республики Татарстан, на 1 чел., </a:t>
                      </a:r>
                      <a:r>
                        <a:rPr lang="ru-RU" sz="900" b="0" i="0" u="none" strike="noStrike" kern="1200" dirty="0" err="1">
                          <a:solidFill>
                            <a:srgbClr val="000000"/>
                          </a:solidFill>
                          <a:effectLst/>
                          <a:latin typeface="+mn-lt"/>
                          <a:ea typeface="+mn-ea"/>
                          <a:cs typeface="+mn-cs"/>
                        </a:rPr>
                        <a:t>куб.м</a:t>
                      </a:r>
                      <a:r>
                        <a:rPr lang="ru-RU" sz="900" b="0" i="0" u="none" strike="noStrike" kern="1200" dirty="0">
                          <a:solidFill>
                            <a:srgbClr val="000000"/>
                          </a:solidFill>
                          <a:effectLst/>
                          <a:latin typeface="+mn-lt"/>
                          <a:ea typeface="+mn-ea"/>
                          <a:cs typeface="+mn-cs"/>
                        </a:rPr>
                        <a:t>./чел.</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a:solidFill>
                            <a:srgbClr val="000000"/>
                          </a:solidFill>
                          <a:effectLst/>
                          <a:latin typeface="+mn-lt"/>
                          <a:ea typeface="+mn-ea"/>
                          <a:cs typeface="+mn-cs"/>
                        </a:rPr>
                        <a:t>36,50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a:solidFill>
                            <a:srgbClr val="000000"/>
                          </a:solidFill>
                          <a:effectLst/>
                          <a:latin typeface="+mn-lt"/>
                          <a:ea typeface="+mn-ea"/>
                          <a:cs typeface="+mn-cs"/>
                        </a:rPr>
                        <a:t>26,67</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81940">
                <a:tc>
                  <a:txBody>
                    <a:bodyPr/>
                    <a:lstStyle/>
                    <a:p>
                      <a:pPr marL="0" algn="just" defTabSz="685800" rtl="0" eaLnBrk="1" fontAlgn="t" latinLnBrk="0" hangingPunct="1"/>
                      <a:r>
                        <a:rPr lang="ru-RU" sz="900" b="0" i="0" u="none" strike="noStrike" kern="1200" dirty="0">
                          <a:solidFill>
                            <a:srgbClr val="000000"/>
                          </a:solidFill>
                          <a:effectLst/>
                          <a:latin typeface="+mn-lt"/>
                          <a:ea typeface="+mn-ea"/>
                          <a:cs typeface="+mn-cs"/>
                        </a:rPr>
                        <a:t>удельный расход горячей воды на снабжение органов государственной власти Республики Татарстан и государственных учреждений Республики Татарстан, на 1 чел., </a:t>
                      </a:r>
                      <a:r>
                        <a:rPr lang="ru-RU" sz="900" b="0" i="0" u="none" strike="noStrike" kern="1200" dirty="0" err="1">
                          <a:solidFill>
                            <a:srgbClr val="000000"/>
                          </a:solidFill>
                          <a:effectLst/>
                          <a:latin typeface="+mn-lt"/>
                          <a:ea typeface="+mn-ea"/>
                          <a:cs typeface="+mn-cs"/>
                        </a:rPr>
                        <a:t>куб.м</a:t>
                      </a:r>
                      <a:r>
                        <a:rPr lang="ru-RU" sz="900" b="0" i="0" u="none" strike="noStrike" kern="1200" dirty="0">
                          <a:solidFill>
                            <a:srgbClr val="000000"/>
                          </a:solidFill>
                          <a:effectLst/>
                          <a:latin typeface="+mn-lt"/>
                          <a:ea typeface="+mn-ea"/>
                          <a:cs typeface="+mn-cs"/>
                        </a:rPr>
                        <a:t>./чел.</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a:solidFill>
                            <a:srgbClr val="000000"/>
                          </a:solidFill>
                          <a:effectLst/>
                          <a:latin typeface="+mn-lt"/>
                          <a:ea typeface="+mn-ea"/>
                          <a:cs typeface="+mn-cs"/>
                        </a:rPr>
                        <a:t>8,00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a:solidFill>
                            <a:srgbClr val="000000"/>
                          </a:solidFill>
                          <a:effectLst/>
                          <a:latin typeface="+mn-lt"/>
                          <a:ea typeface="+mn-ea"/>
                          <a:cs typeface="+mn-cs"/>
                        </a:rPr>
                        <a:t>4,39</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33400">
                <a:tc>
                  <a:txBody>
                    <a:bodyPr/>
                    <a:lstStyle/>
                    <a:p>
                      <a:pPr marL="0" algn="just" defTabSz="685800" rtl="0" eaLnBrk="1" fontAlgn="t" latinLnBrk="0" hangingPunct="1"/>
                      <a:r>
                        <a:rPr lang="ru-RU" sz="900" b="0" i="0" u="none" strike="noStrike" kern="1200" dirty="0">
                          <a:solidFill>
                            <a:srgbClr val="000000"/>
                          </a:solidFill>
                          <a:effectLst/>
                          <a:latin typeface="+mn-lt"/>
                          <a:ea typeface="+mn-ea"/>
                          <a:cs typeface="+mn-cs"/>
                        </a:rPr>
                        <a:t>удельный расход природного газа на снабжение органов государственной власти Республики Татарстан и государственных учреждений Республики Татарстан, на 1 чел., </a:t>
                      </a:r>
                      <a:r>
                        <a:rPr lang="ru-RU" sz="900" b="0" i="0" u="none" strike="noStrike" kern="1200" dirty="0" err="1">
                          <a:solidFill>
                            <a:srgbClr val="000000"/>
                          </a:solidFill>
                          <a:effectLst/>
                          <a:latin typeface="+mn-lt"/>
                          <a:ea typeface="+mn-ea"/>
                          <a:cs typeface="+mn-cs"/>
                        </a:rPr>
                        <a:t>куб.м</a:t>
                      </a:r>
                      <a:r>
                        <a:rPr lang="ru-RU" sz="900" b="0" i="0" u="none" strike="noStrike" kern="1200" dirty="0">
                          <a:solidFill>
                            <a:srgbClr val="000000"/>
                          </a:solidFill>
                          <a:effectLst/>
                          <a:latin typeface="+mn-lt"/>
                          <a:ea typeface="+mn-ea"/>
                          <a:cs typeface="+mn-cs"/>
                        </a:rPr>
                        <a:t>./чел.</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a:solidFill>
                            <a:srgbClr val="000000"/>
                          </a:solidFill>
                          <a:effectLst/>
                          <a:latin typeface="+mn-lt"/>
                          <a:ea typeface="+mn-ea"/>
                          <a:cs typeface="+mn-cs"/>
                        </a:rPr>
                        <a:t>168,50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a:solidFill>
                            <a:srgbClr val="000000"/>
                          </a:solidFill>
                          <a:effectLst/>
                          <a:latin typeface="+mn-lt"/>
                          <a:ea typeface="+mn-ea"/>
                          <a:cs typeface="+mn-cs"/>
                        </a:rPr>
                        <a:t>142,50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45795">
                <a:tc>
                  <a:txBody>
                    <a:bodyPr/>
                    <a:lstStyle/>
                    <a:p>
                      <a:pPr marL="0" algn="just" defTabSz="685800" rtl="0" eaLnBrk="1" fontAlgn="t" latinLnBrk="0" hangingPunct="1"/>
                      <a:r>
                        <a:rPr lang="ru-RU" sz="900" b="0" i="0" u="none" strike="noStrike" kern="1200" dirty="0">
                          <a:solidFill>
                            <a:srgbClr val="000000"/>
                          </a:solidFill>
                          <a:effectLst/>
                          <a:latin typeface="+mn-lt"/>
                          <a:ea typeface="+mn-ea"/>
                          <a:cs typeface="+mn-cs"/>
                        </a:rPr>
                        <a:t>удельный расход природного газа на снабжение органов государственной власти </a:t>
                      </a:r>
                      <a:r>
                        <a:rPr lang="ru-RU" sz="900" b="0" i="0" u="none" strike="noStrike" kern="1200" dirty="0" err="1">
                          <a:solidFill>
                            <a:srgbClr val="000000"/>
                          </a:solidFill>
                          <a:effectLst/>
                          <a:latin typeface="+mn-lt"/>
                          <a:ea typeface="+mn-ea"/>
                          <a:cs typeface="+mn-cs"/>
                        </a:rPr>
                        <a:t>Рес</a:t>
                      </a:r>
                      <a:r>
                        <a:rPr lang="ru-RU" sz="900" b="0" i="0" u="none" strike="noStrike" kern="1200" dirty="0">
                          <a:solidFill>
                            <a:srgbClr val="000000"/>
                          </a:solidFill>
                          <a:effectLst/>
                          <a:latin typeface="+mn-lt"/>
                          <a:ea typeface="+mn-ea"/>
                          <a:cs typeface="+mn-cs"/>
                        </a:rPr>
                        <a:t>-публики Татарстан и государственных учреждений Республики Татарстан (в расчете на 1 </a:t>
                      </a:r>
                      <a:r>
                        <a:rPr lang="ru-RU" sz="900" b="0" i="0" u="none" strike="noStrike" kern="1200" dirty="0" err="1">
                          <a:solidFill>
                            <a:srgbClr val="000000"/>
                          </a:solidFill>
                          <a:effectLst/>
                          <a:latin typeface="+mn-lt"/>
                          <a:ea typeface="+mn-ea"/>
                          <a:cs typeface="+mn-cs"/>
                        </a:rPr>
                        <a:t>кв.метр</a:t>
                      </a:r>
                      <a:r>
                        <a:rPr lang="ru-RU" sz="900" b="0" i="0" u="none" strike="noStrike" kern="1200" dirty="0">
                          <a:solidFill>
                            <a:srgbClr val="000000"/>
                          </a:solidFill>
                          <a:effectLst/>
                          <a:latin typeface="+mn-lt"/>
                          <a:ea typeface="+mn-ea"/>
                          <a:cs typeface="+mn-cs"/>
                        </a:rPr>
                        <a:t> общей площади), </a:t>
                      </a:r>
                      <a:r>
                        <a:rPr lang="ru-RU" sz="900" b="0" i="0" u="none" strike="noStrike" kern="1200" dirty="0" err="1">
                          <a:solidFill>
                            <a:srgbClr val="000000"/>
                          </a:solidFill>
                          <a:effectLst/>
                          <a:latin typeface="+mn-lt"/>
                          <a:ea typeface="+mn-ea"/>
                          <a:cs typeface="+mn-cs"/>
                        </a:rPr>
                        <a:t>куб.метров</a:t>
                      </a:r>
                      <a:r>
                        <a:rPr lang="ru-RU" sz="900" b="0" i="0" u="none" strike="noStrike" kern="1200" dirty="0">
                          <a:solidFill>
                            <a:srgbClr val="000000"/>
                          </a:solidFill>
                          <a:effectLst/>
                          <a:latin typeface="+mn-lt"/>
                          <a:ea typeface="+mn-ea"/>
                          <a:cs typeface="+mn-cs"/>
                        </a:rPr>
                        <a:t>/</a:t>
                      </a:r>
                      <a:r>
                        <a:rPr lang="ru-RU" sz="900" b="0" i="0" u="none" strike="noStrike" kern="1200" dirty="0" err="1">
                          <a:solidFill>
                            <a:srgbClr val="000000"/>
                          </a:solidFill>
                          <a:effectLst/>
                          <a:latin typeface="+mn-lt"/>
                          <a:ea typeface="+mn-ea"/>
                          <a:cs typeface="+mn-cs"/>
                        </a:rPr>
                        <a:t>кв.метр</a:t>
                      </a:r>
                      <a:endParaRPr lang="ru-RU" sz="900" b="0" i="0" u="none" strike="noStrike" kern="1200" dirty="0">
                        <a:solidFill>
                          <a:srgbClr val="000000"/>
                        </a:solidFill>
                        <a:effectLst/>
                        <a:latin typeface="+mn-lt"/>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rgbClr val="000000"/>
                          </a:solidFill>
                          <a:effectLst/>
                          <a:latin typeface="+mn-lt"/>
                          <a:ea typeface="+mn-ea"/>
                          <a:cs typeface="+mn-cs"/>
                        </a:rPr>
                        <a:t>4,65</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a:solidFill>
                            <a:srgbClr val="000000"/>
                          </a:solidFill>
                          <a:effectLst/>
                          <a:latin typeface="+mn-lt"/>
                          <a:ea typeface="+mn-ea"/>
                          <a:cs typeface="+mn-cs"/>
                        </a:rPr>
                        <a:t>3,85</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33516">
                <a:tc>
                  <a:txBody>
                    <a:bodyPr/>
                    <a:lstStyle/>
                    <a:p>
                      <a:pPr marL="0" algn="just" defTabSz="685800" rtl="0" eaLnBrk="1" fontAlgn="t" latinLnBrk="0" hangingPunct="1"/>
                      <a:r>
                        <a:rPr lang="ru-RU" sz="900" b="0" i="0" u="none" strike="noStrike" kern="1200" dirty="0">
                          <a:solidFill>
                            <a:srgbClr val="000000"/>
                          </a:solidFill>
                          <a:effectLst/>
                          <a:latin typeface="+mn-lt"/>
                          <a:ea typeface="+mn-ea"/>
                          <a:cs typeface="+mn-cs"/>
                        </a:rPr>
                        <a:t>количество участников и посетителей программных мероприятий симпозиума и выставки в области энергосбережения и повышения энергетической эффективности, человек, Человек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rgbClr val="000000"/>
                          </a:solidFill>
                          <a:effectLst/>
                          <a:latin typeface="+mn-lt"/>
                          <a:ea typeface="+mn-ea"/>
                          <a:cs typeface="+mn-cs"/>
                        </a:rPr>
                        <a:t>160,00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a:solidFill>
                            <a:srgbClr val="000000"/>
                          </a:solidFill>
                          <a:effectLst/>
                          <a:latin typeface="+mn-lt"/>
                          <a:ea typeface="+mn-ea"/>
                          <a:cs typeface="+mn-cs"/>
                        </a:rPr>
                        <a:t>162,00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62890">
                <a:tc>
                  <a:txBody>
                    <a:bodyPr/>
                    <a:lstStyle/>
                    <a:p>
                      <a:pPr marL="0" algn="just" defTabSz="685800" rtl="0" eaLnBrk="1" fontAlgn="t" latinLnBrk="0" hangingPunct="1"/>
                      <a:r>
                        <a:rPr lang="ru-RU" sz="900" b="0" i="0" u="none" strike="noStrike" kern="1200" dirty="0">
                          <a:solidFill>
                            <a:srgbClr val="000000"/>
                          </a:solidFill>
                          <a:effectLst/>
                          <a:latin typeface="+mn-lt"/>
                          <a:ea typeface="+mn-ea"/>
                          <a:cs typeface="+mn-cs"/>
                        </a:rPr>
                        <a:t>доля органов государственной власти и государственных учреждений Республики Татарстан, направивших энергетические декларации  в специальном модуле государственной информационной системы «</a:t>
                      </a:r>
                      <a:r>
                        <a:rPr lang="ru-RU" sz="900" b="0" i="0" u="none" strike="noStrike" kern="1200" dirty="0" err="1">
                          <a:solidFill>
                            <a:srgbClr val="000000"/>
                          </a:solidFill>
                          <a:effectLst/>
                          <a:latin typeface="+mn-lt"/>
                          <a:ea typeface="+mn-ea"/>
                          <a:cs typeface="+mn-cs"/>
                        </a:rPr>
                        <a:t>Энергоэффективность</a:t>
                      </a:r>
                      <a:r>
                        <a:rPr lang="ru-RU" sz="900" b="0" i="0" u="none" strike="noStrike" kern="1200" dirty="0">
                          <a:solidFill>
                            <a:srgbClr val="000000"/>
                          </a:solidFill>
                          <a:effectLst/>
                          <a:latin typeface="+mn-lt"/>
                          <a:ea typeface="+mn-ea"/>
                          <a:cs typeface="+mn-cs"/>
                        </a:rPr>
                        <a:t>»,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rgbClr val="000000"/>
                          </a:solidFill>
                          <a:effectLst/>
                          <a:latin typeface="+mn-lt"/>
                          <a:ea typeface="+mn-ea"/>
                          <a:cs typeface="+mn-cs"/>
                        </a:rPr>
                        <a:t>90,00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a:solidFill>
                            <a:srgbClr val="000000"/>
                          </a:solidFill>
                          <a:effectLst/>
                          <a:latin typeface="+mn-lt"/>
                          <a:ea typeface="+mn-ea"/>
                          <a:cs typeface="+mn-cs"/>
                        </a:rPr>
                        <a:t>100,00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60186">
                <a:tc>
                  <a:txBody>
                    <a:bodyPr/>
                    <a:lstStyle/>
                    <a:p>
                      <a:pPr marL="0" algn="just" defTabSz="685800" rtl="0" eaLnBrk="1" fontAlgn="t" latinLnBrk="0" hangingPunct="1"/>
                      <a:r>
                        <a:rPr lang="ru-RU" sz="900" b="0" i="0" u="none" strike="noStrike" kern="1200" dirty="0">
                          <a:solidFill>
                            <a:srgbClr val="000000"/>
                          </a:solidFill>
                          <a:effectLst/>
                          <a:latin typeface="+mn-lt"/>
                          <a:ea typeface="+mn-ea"/>
                          <a:cs typeface="+mn-cs"/>
                        </a:rPr>
                        <a:t>количество проведенных научно-практических семинаров по вопросам </a:t>
                      </a:r>
                      <a:r>
                        <a:rPr lang="ru-RU" sz="900" b="0" i="0" u="none" strike="noStrike" kern="1200" dirty="0" err="1">
                          <a:solidFill>
                            <a:srgbClr val="000000"/>
                          </a:solidFill>
                          <a:effectLst/>
                          <a:latin typeface="+mn-lt"/>
                          <a:ea typeface="+mn-ea"/>
                          <a:cs typeface="+mn-cs"/>
                        </a:rPr>
                        <a:t>энергосбержения</a:t>
                      </a:r>
                      <a:r>
                        <a:rPr lang="ru-RU" sz="900" b="0" i="0" u="none" strike="noStrike" kern="1200" dirty="0">
                          <a:solidFill>
                            <a:srgbClr val="000000"/>
                          </a:solidFill>
                          <a:effectLst/>
                          <a:latin typeface="+mn-lt"/>
                          <a:ea typeface="+mn-ea"/>
                          <a:cs typeface="+mn-cs"/>
                        </a:rPr>
                        <a:t> и </a:t>
                      </a:r>
                      <a:r>
                        <a:rPr lang="ru-RU" sz="900" b="0" i="0" u="none" strike="noStrike" kern="1200" dirty="0" err="1">
                          <a:solidFill>
                            <a:srgbClr val="000000"/>
                          </a:solidFill>
                          <a:effectLst/>
                          <a:latin typeface="+mn-lt"/>
                          <a:ea typeface="+mn-ea"/>
                          <a:cs typeface="+mn-cs"/>
                        </a:rPr>
                        <a:t>энергоэффективности</a:t>
                      </a:r>
                      <a:r>
                        <a:rPr lang="ru-RU" sz="900" b="0" i="0" u="none" strike="noStrike" kern="1200" dirty="0">
                          <a:solidFill>
                            <a:srgbClr val="000000"/>
                          </a:solidFill>
                          <a:effectLst/>
                          <a:latin typeface="+mn-lt"/>
                          <a:ea typeface="+mn-ea"/>
                          <a:cs typeface="+mn-cs"/>
                        </a:rPr>
                        <a:t>,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rgbClr val="000000"/>
                          </a:solidFill>
                          <a:effectLst/>
                          <a:latin typeface="+mn-lt"/>
                          <a:ea typeface="+mn-ea"/>
                          <a:cs typeface="+mn-cs"/>
                        </a:rPr>
                        <a:t>3,00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rgbClr val="000000"/>
                          </a:solidFill>
                          <a:effectLst/>
                          <a:latin typeface="+mn-lt"/>
                          <a:ea typeface="+mn-ea"/>
                          <a:cs typeface="+mn-cs"/>
                        </a:rPr>
                        <a:t>3,00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8" name="Прямоугольник 7"/>
          <p:cNvSpPr/>
          <p:nvPr/>
        </p:nvSpPr>
        <p:spPr>
          <a:xfrm>
            <a:off x="529998" y="5786212"/>
            <a:ext cx="8734425" cy="246221"/>
          </a:xfrm>
          <a:prstGeom prst="rect">
            <a:avLst/>
          </a:prstGeom>
        </p:spPr>
        <p:txBody>
          <a:bodyPr wrap="square">
            <a:spAutoFit/>
          </a:bodyPr>
          <a:lstStyle/>
          <a:p>
            <a:r>
              <a:rPr lang="ru-RU" sz="1000" b="1" i="1" dirty="0">
                <a:solidFill>
                  <a:schemeClr val="accent1"/>
                </a:solidFill>
              </a:rPr>
              <a:t>Ответственный исполнитель </a:t>
            </a:r>
            <a:r>
              <a:rPr lang="ru-RU" sz="1000" b="1" i="1" dirty="0" smtClean="0">
                <a:solidFill>
                  <a:schemeClr val="accent1"/>
                </a:solidFill>
              </a:rPr>
              <a:t>ГП:</a:t>
            </a:r>
            <a:r>
              <a:rPr lang="en-US" sz="1000" b="1" i="1" dirty="0" smtClean="0">
                <a:solidFill>
                  <a:schemeClr val="accent1"/>
                </a:solidFill>
              </a:rPr>
              <a:t> </a:t>
            </a:r>
            <a:r>
              <a:rPr lang="ru-RU" sz="1000" b="1" i="1" dirty="0">
                <a:solidFill>
                  <a:schemeClr val="accent1"/>
                </a:solidFill>
              </a:rPr>
              <a:t>Министерство </a:t>
            </a:r>
            <a:r>
              <a:rPr lang="ru-RU" sz="1000" b="1" i="1" dirty="0" smtClean="0">
                <a:solidFill>
                  <a:schemeClr val="accent1"/>
                </a:solidFill>
              </a:rPr>
              <a:t>промышленности и торговли Республики </a:t>
            </a:r>
            <a:r>
              <a:rPr lang="ru-RU" sz="1000" b="1" i="1" dirty="0">
                <a:solidFill>
                  <a:schemeClr val="accent1"/>
                </a:solidFill>
              </a:rPr>
              <a:t>Татарстан</a:t>
            </a:r>
          </a:p>
        </p:txBody>
      </p:sp>
      <p:sp>
        <p:nvSpPr>
          <p:cNvPr id="9" name="Объект 2"/>
          <p:cNvSpPr txBox="1">
            <a:spLocks/>
          </p:cNvSpPr>
          <p:nvPr/>
        </p:nvSpPr>
        <p:spPr>
          <a:xfrm>
            <a:off x="529998" y="6016842"/>
            <a:ext cx="7858125" cy="3941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ru-RU" sz="1000" b="1" i="1" dirty="0" smtClean="0">
                <a:solidFill>
                  <a:schemeClr val="accent6"/>
                </a:solidFill>
              </a:rPr>
              <a:t>Официальный сайт, на котором размещена государственная программа и отчеты о ходе ее реализации, находится по адресу: </a:t>
            </a:r>
            <a:r>
              <a:rPr lang="en-US" sz="1000" b="1" i="1" dirty="0">
                <a:solidFill>
                  <a:schemeClr val="accent6"/>
                </a:solidFill>
              </a:rPr>
              <a:t>http://</a:t>
            </a:r>
            <a:r>
              <a:rPr lang="en-US" sz="1000" b="1" i="1" dirty="0" smtClean="0">
                <a:solidFill>
                  <a:schemeClr val="accent6"/>
                </a:solidFill>
              </a:rPr>
              <a:t>mpt.tatarstan.ru</a:t>
            </a:r>
            <a:endParaRPr lang="ru-RU" sz="1000" b="1" i="1" dirty="0">
              <a:solidFill>
                <a:schemeClr val="accent6"/>
              </a:solidFill>
            </a:endParaRPr>
          </a:p>
        </p:txBody>
      </p:sp>
      <p:sp>
        <p:nvSpPr>
          <p:cNvPr id="10" name="Скругленный прямоугольник 9"/>
          <p:cNvSpPr/>
          <p:nvPr/>
        </p:nvSpPr>
        <p:spPr>
          <a:xfrm>
            <a:off x="684765" y="182657"/>
            <a:ext cx="7943850" cy="578882"/>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lgn="ctr" eaLnBrk="0" fontAlgn="base" hangingPunct="0">
              <a:spcBef>
                <a:spcPct val="0"/>
              </a:spcBef>
              <a:spcAft>
                <a:spcPct val="0"/>
              </a:spcAft>
            </a:pPr>
            <a:r>
              <a:rPr lang="ru-RU" altLang="ru-RU" sz="1400" b="1" dirty="0">
                <a:solidFill>
                  <a:schemeClr val="tx1"/>
                </a:solidFill>
                <a:latin typeface="Arial" panose="020B0604020202020204" pitchFamily="34" charset="0"/>
                <a:ea typeface="Calibri" panose="020F0502020204030204" pitchFamily="34" charset="0"/>
              </a:rPr>
              <a:t>23. Государственная  </a:t>
            </a:r>
            <a:r>
              <a:rPr lang="ru-RU" altLang="ru-RU" sz="1400" b="1" dirty="0" smtClean="0">
                <a:solidFill>
                  <a:schemeClr val="tx1"/>
                </a:solidFill>
                <a:latin typeface="Arial" panose="020B0604020202020204" pitchFamily="34" charset="0"/>
                <a:ea typeface="Calibri" panose="020F0502020204030204" pitchFamily="34" charset="0"/>
              </a:rPr>
              <a:t>программа </a:t>
            </a:r>
          </a:p>
          <a:p>
            <a:pPr lvl="0" algn="ctr" eaLnBrk="0" fontAlgn="base" hangingPunct="0">
              <a:spcBef>
                <a:spcPct val="0"/>
              </a:spcBef>
              <a:spcAft>
                <a:spcPct val="0"/>
              </a:spcAft>
            </a:pPr>
            <a:r>
              <a:rPr lang="ru-RU" altLang="ru-RU" sz="1400" b="1" dirty="0" smtClean="0">
                <a:solidFill>
                  <a:schemeClr val="tx1"/>
                </a:solidFill>
                <a:latin typeface="Arial" panose="020B0604020202020204" pitchFamily="34" charset="0"/>
                <a:ea typeface="Calibri" panose="020F0502020204030204" pitchFamily="34" charset="0"/>
              </a:rPr>
              <a:t>«</a:t>
            </a:r>
            <a:r>
              <a:rPr lang="ru-RU" altLang="ru-RU" sz="1400" b="1" dirty="0" err="1" smtClean="0">
                <a:solidFill>
                  <a:schemeClr val="tx1"/>
                </a:solidFill>
                <a:latin typeface="Arial" panose="020B0604020202020204" pitchFamily="34" charset="0"/>
                <a:ea typeface="Calibri" panose="020F0502020204030204" pitchFamily="34" charset="0"/>
              </a:rPr>
              <a:t>Энергоресурсоэффективность</a:t>
            </a:r>
            <a:r>
              <a:rPr lang="ru-RU" altLang="ru-RU" sz="1400" b="1" dirty="0" smtClean="0">
                <a:solidFill>
                  <a:schemeClr val="tx1"/>
                </a:solidFill>
                <a:latin typeface="Arial" panose="020B0604020202020204" pitchFamily="34" charset="0"/>
                <a:ea typeface="Calibri" panose="020F0502020204030204" pitchFamily="34" charset="0"/>
              </a:rPr>
              <a:t> в </a:t>
            </a:r>
            <a:r>
              <a:rPr lang="ru-RU" altLang="ru-RU" sz="1400" b="1" dirty="0">
                <a:solidFill>
                  <a:schemeClr val="tx1"/>
                </a:solidFill>
                <a:latin typeface="Arial" panose="020B0604020202020204" pitchFamily="34" charset="0"/>
                <a:ea typeface="Calibri" panose="020F0502020204030204" pitchFamily="34" charset="0"/>
              </a:rPr>
              <a:t>Республике Татарстан</a:t>
            </a:r>
            <a:r>
              <a:rPr lang="ru-RU" altLang="ru-RU" sz="1400" b="1" dirty="0" smtClean="0">
                <a:solidFill>
                  <a:schemeClr val="tx1"/>
                </a:solidFill>
                <a:latin typeface="Arial" panose="020B0604020202020204" pitchFamily="34" charset="0"/>
                <a:ea typeface="Calibri" panose="020F0502020204030204" pitchFamily="34" charset="0"/>
              </a:rPr>
              <a:t>» </a:t>
            </a:r>
            <a:r>
              <a:rPr lang="ru-RU" altLang="ru-RU" sz="1400" b="1" dirty="0" smtClean="0">
                <a:ea typeface="Calibri" panose="020F0502020204030204" pitchFamily="34" charset="0"/>
                <a:cs typeface="Times New Roman" panose="02020603050405020304" pitchFamily="18" charset="0"/>
              </a:rPr>
              <a:t>(продолжение)</a:t>
            </a:r>
            <a:endParaRPr lang="ru-RU" altLang="ru-RU" sz="1400" b="1" u="sng"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231646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444706006"/>
              </p:ext>
            </p:extLst>
          </p:nvPr>
        </p:nvGraphicFramePr>
        <p:xfrm>
          <a:off x="635015" y="2015206"/>
          <a:ext cx="8305165" cy="508449"/>
        </p:xfrm>
        <a:graphic>
          <a:graphicData uri="http://schemas.openxmlformats.org/drawingml/2006/table">
            <a:tbl>
              <a:tblPr firstRow="1" firstCol="1" bandRow="1">
                <a:tableStyleId>{5940675A-B579-460E-94D1-54222C63F5DA}</a:tableStyleId>
              </a:tblPr>
              <a:tblGrid>
                <a:gridCol w="5819573"/>
                <a:gridCol w="1209173"/>
                <a:gridCol w="1276419"/>
              </a:tblGrid>
              <a:tr h="197795">
                <a:tc rowSpan="2">
                  <a:txBody>
                    <a:bodyPr/>
                    <a:lstStyle/>
                    <a:p>
                      <a:pPr algn="ctr">
                        <a:spcAft>
                          <a:spcPts val="0"/>
                        </a:spcAft>
                      </a:pPr>
                      <a:r>
                        <a:rPr lang="ru-RU" sz="1000" b="1" dirty="0">
                          <a:effectLst/>
                        </a:rPr>
                        <a:t> </a:t>
                      </a:r>
                      <a:r>
                        <a:rPr lang="ru-RU" sz="1000" b="1" dirty="0" smtClean="0">
                          <a:effectLst/>
                        </a:rPr>
                        <a:t>Объемы </a:t>
                      </a:r>
                      <a:r>
                        <a:rPr lang="ru-RU" sz="1000" b="1" dirty="0">
                          <a:effectLst/>
                        </a:rPr>
                        <a:t>финансирования государственной программы </a:t>
                      </a:r>
                      <a:endParaRPr lang="ru-RU" sz="1000" b="1" dirty="0" smtClean="0">
                        <a:effectLst/>
                      </a:endParaRPr>
                    </a:p>
                    <a:p>
                      <a:pPr algn="ctr">
                        <a:spcAft>
                          <a:spcPts val="0"/>
                        </a:spcAft>
                      </a:pPr>
                      <a:r>
                        <a:rPr lang="ru-RU" sz="1000" b="1" dirty="0" smtClean="0">
                          <a:effectLst/>
                        </a:rPr>
                        <a:t>(</a:t>
                      </a:r>
                      <a:r>
                        <a:rPr lang="ru-RU" sz="1000" b="1" dirty="0">
                          <a:effectLst/>
                        </a:rPr>
                        <a:t>тыс</a:t>
                      </a:r>
                      <a:r>
                        <a:rPr lang="ru-RU" sz="1000" b="1" dirty="0" smtClean="0">
                          <a:effectLst/>
                        </a:rPr>
                        <a:t>. рублей</a:t>
                      </a:r>
                      <a:r>
                        <a:rPr lang="ru-RU" sz="1000" b="1" dirty="0">
                          <a:effectLst/>
                        </a:rPr>
                        <a:t>)</a:t>
                      </a:r>
                      <a:endParaRPr lang="ru-RU" sz="1000" b="1" dirty="0">
                        <a:effectLst/>
                        <a:latin typeface="Times New Roman" panose="02020603050405020304" pitchFamily="18" charset="0"/>
                        <a:ea typeface="Times New Roman" panose="02020603050405020304" pitchFamily="18" charset="0"/>
                      </a:endParaRPr>
                    </a:p>
                  </a:txBody>
                  <a:tcPr marL="58276" marR="5827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solidFill>
                            <a:schemeClr val="tx1"/>
                          </a:solidFill>
                          <a:effectLst/>
                          <a:latin typeface="+mn-lt"/>
                        </a:rPr>
                        <a:t>2020 </a:t>
                      </a:r>
                      <a:r>
                        <a:rPr lang="ru-RU" sz="1000" b="1" dirty="0">
                          <a:solidFill>
                            <a:schemeClr val="tx1"/>
                          </a:solidFill>
                          <a:effectLst/>
                          <a:latin typeface="+mn-lt"/>
                        </a:rPr>
                        <a:t>год </a:t>
                      </a:r>
                    </a:p>
                    <a:p>
                      <a:pPr algn="ctr">
                        <a:spcAft>
                          <a:spcPts val="0"/>
                        </a:spcAft>
                      </a:pPr>
                      <a:r>
                        <a:rPr lang="ru-RU" sz="1000" b="1" dirty="0">
                          <a:solidFill>
                            <a:schemeClr val="tx1"/>
                          </a:solidFill>
                          <a:effectLst/>
                          <a:latin typeface="+mn-lt"/>
                        </a:rPr>
                        <a:t>(план)</a:t>
                      </a:r>
                      <a:endParaRPr lang="ru-RU" sz="1000" b="1" dirty="0">
                        <a:solidFill>
                          <a:schemeClr val="tx1"/>
                        </a:solidFill>
                        <a:effectLst/>
                        <a:latin typeface="+mn-lt"/>
                        <a:ea typeface="Times New Roman" panose="02020603050405020304" pitchFamily="18" charset="0"/>
                      </a:endParaRPr>
                    </a:p>
                  </a:txBody>
                  <a:tcPr marL="58276" marR="5827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solidFill>
                            <a:schemeClr val="tx1"/>
                          </a:solidFill>
                          <a:effectLst/>
                          <a:latin typeface="+mn-lt"/>
                        </a:rPr>
                        <a:t>2020 </a:t>
                      </a:r>
                      <a:r>
                        <a:rPr lang="ru-RU" sz="1000" b="1" dirty="0">
                          <a:solidFill>
                            <a:schemeClr val="tx1"/>
                          </a:solidFill>
                          <a:effectLst/>
                          <a:latin typeface="+mn-lt"/>
                        </a:rPr>
                        <a:t>год </a:t>
                      </a:r>
                    </a:p>
                    <a:p>
                      <a:pPr algn="ctr">
                        <a:spcAft>
                          <a:spcPts val="0"/>
                        </a:spcAft>
                      </a:pPr>
                      <a:r>
                        <a:rPr lang="ru-RU" sz="1000" b="1" dirty="0">
                          <a:solidFill>
                            <a:schemeClr val="tx1"/>
                          </a:solidFill>
                          <a:effectLst/>
                          <a:latin typeface="+mn-lt"/>
                        </a:rPr>
                        <a:t>(факт)</a:t>
                      </a:r>
                      <a:endParaRPr lang="ru-RU" sz="1000" b="1" dirty="0">
                        <a:solidFill>
                          <a:schemeClr val="tx1"/>
                        </a:solidFill>
                        <a:effectLst/>
                        <a:latin typeface="+mn-lt"/>
                        <a:ea typeface="Times New Roman" panose="02020603050405020304" pitchFamily="18" charset="0"/>
                      </a:endParaRPr>
                    </a:p>
                  </a:txBody>
                  <a:tcPr marL="58276" marR="5827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203649">
                <a:tc vMerge="1">
                  <a:txBody>
                    <a:bodyPr/>
                    <a:lstStyle/>
                    <a:p>
                      <a:endParaRPr lang="ru-RU"/>
                    </a:p>
                  </a:txBody>
                  <a:tcPr/>
                </a:tc>
                <a:tc>
                  <a:txBody>
                    <a:bodyPr/>
                    <a:lstStyle/>
                    <a:p>
                      <a:pPr algn="ctr">
                        <a:spcAft>
                          <a:spcPts val="0"/>
                        </a:spcAft>
                      </a:pPr>
                      <a:r>
                        <a:rPr lang="ru-RU" sz="1000" b="1" dirty="0" smtClean="0">
                          <a:solidFill>
                            <a:schemeClr val="tx1"/>
                          </a:solidFill>
                          <a:effectLst/>
                          <a:latin typeface="+mn-lt"/>
                          <a:ea typeface="Times New Roman" panose="02020603050405020304" pitchFamily="18" charset="0"/>
                        </a:rPr>
                        <a:t>234 161,7</a:t>
                      </a:r>
                      <a:endParaRPr lang="ru-RU" sz="1000" b="1" dirty="0">
                        <a:solidFill>
                          <a:schemeClr val="tx1"/>
                        </a:solidFill>
                        <a:effectLst/>
                        <a:latin typeface="+mn-lt"/>
                        <a:ea typeface="Times New Roman" panose="02020603050405020304" pitchFamily="18" charset="0"/>
                      </a:endParaRPr>
                    </a:p>
                  </a:txBody>
                  <a:tcPr marL="58276" marR="5827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000" b="1" dirty="0" smtClean="0">
                          <a:solidFill>
                            <a:schemeClr val="tx1"/>
                          </a:solidFill>
                          <a:effectLst/>
                          <a:latin typeface="+mn-lt"/>
                          <a:ea typeface="Times New Roman" panose="02020603050405020304" pitchFamily="18" charset="0"/>
                        </a:rPr>
                        <a:t>232 130,0</a:t>
                      </a:r>
                      <a:endParaRPr lang="ru-RU" sz="1000" b="1" dirty="0">
                        <a:solidFill>
                          <a:schemeClr val="tx1"/>
                        </a:solidFill>
                        <a:effectLst/>
                        <a:latin typeface="+mn-lt"/>
                        <a:ea typeface="Times New Roman" panose="02020603050405020304" pitchFamily="18" charset="0"/>
                      </a:endParaRPr>
                    </a:p>
                  </a:txBody>
                  <a:tcPr marL="58276" marR="5827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156216735"/>
              </p:ext>
            </p:extLst>
          </p:nvPr>
        </p:nvGraphicFramePr>
        <p:xfrm>
          <a:off x="612775" y="2649455"/>
          <a:ext cx="8286523" cy="1244089"/>
        </p:xfrm>
        <a:graphic>
          <a:graphicData uri="http://schemas.openxmlformats.org/drawingml/2006/table">
            <a:tbl>
              <a:tblPr firstRow="1" firstCol="1" bandRow="1">
                <a:tableStyleId>{5940675A-B579-460E-94D1-54222C63F5DA}</a:tableStyleId>
              </a:tblPr>
              <a:tblGrid>
                <a:gridCol w="5810537"/>
                <a:gridCol w="1198275"/>
                <a:gridCol w="1277711"/>
              </a:tblGrid>
              <a:tr h="343008">
                <a:tc>
                  <a:txBody>
                    <a:bodyPr/>
                    <a:lstStyle/>
                    <a:p>
                      <a:pPr algn="ctr" fontAlgn="ctr"/>
                      <a:r>
                        <a:rPr lang="ru-RU" sz="1000" b="1" u="none" strike="noStrike" dirty="0" smtClean="0">
                          <a:effectLst/>
                          <a:latin typeface="+mn-lt"/>
                        </a:rPr>
                        <a:t>Целевые показатели реализации государственной программы</a:t>
                      </a:r>
                      <a:endParaRPr lang="ru-RU" sz="1000" b="1" i="0" u="none" strike="noStrike" dirty="0">
                        <a:solidFill>
                          <a:srgbClr val="000000"/>
                        </a:solidFill>
                        <a:effectLst/>
                        <a:latin typeface="+mn-lt"/>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spcAft>
                          <a:spcPts val="0"/>
                        </a:spcAft>
                      </a:pPr>
                      <a:r>
                        <a:rPr lang="ru-RU" sz="1000" b="1" dirty="0" smtClean="0">
                          <a:solidFill>
                            <a:schemeClr val="tx1"/>
                          </a:solidFill>
                          <a:effectLst/>
                        </a:rPr>
                        <a:t>2020 год (</a:t>
                      </a:r>
                      <a:r>
                        <a:rPr lang="ru-RU" sz="1000" b="1" dirty="0">
                          <a:solidFill>
                            <a:schemeClr val="tx1"/>
                          </a:solidFill>
                          <a:effectLst/>
                        </a:rPr>
                        <a:t>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spcAft>
                          <a:spcPts val="0"/>
                        </a:spcAft>
                      </a:pPr>
                      <a:r>
                        <a:rPr lang="ru-RU" sz="1000" b="1" dirty="0" smtClean="0">
                          <a:solidFill>
                            <a:schemeClr val="tx1"/>
                          </a:solidFill>
                          <a:effectLst/>
                        </a:rPr>
                        <a:t>2020 год </a:t>
                      </a:r>
                      <a:r>
                        <a:rPr lang="ru-RU" sz="1000" b="1" dirty="0">
                          <a:solidFill>
                            <a:schemeClr val="tx1"/>
                          </a:solidFill>
                          <a:effectLst/>
                        </a:rPr>
                        <a:t>(факт)</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242516">
                <a:tc>
                  <a:txBody>
                    <a:bodyPr/>
                    <a:lstStyle/>
                    <a:p>
                      <a:pPr algn="just">
                        <a:spcAft>
                          <a:spcPts val="0"/>
                        </a:spcAft>
                      </a:pPr>
                      <a:r>
                        <a:rPr lang="ru-RU" sz="1000" dirty="0">
                          <a:solidFill>
                            <a:schemeClr val="tx1"/>
                          </a:solidFill>
                          <a:effectLst/>
                        </a:rPr>
                        <a:t>Выполнение задания на организацию, участие, проведение первоочередных туристских мероприятий, процентов</a:t>
                      </a:r>
                      <a:endParaRPr lang="ru-RU" sz="1000" dirty="0">
                        <a:solidFill>
                          <a:schemeClr val="tx1"/>
                        </a:solidFill>
                        <a:effectLst/>
                        <a:latin typeface="Times New Roman" panose="02020603050405020304" pitchFamily="18" charset="0"/>
                        <a:ea typeface="Times New Roman" panose="02020603050405020304" pitchFamily="18" charset="0"/>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20000"/>
                        </a:lnSpc>
                        <a:spcAft>
                          <a:spcPts val="0"/>
                        </a:spcAft>
                      </a:pPr>
                      <a:r>
                        <a:rPr lang="ru-RU" sz="1000" kern="1200" dirty="0" smtClean="0">
                          <a:solidFill>
                            <a:schemeClr val="tx1"/>
                          </a:solidFill>
                          <a:effectLst/>
                          <a:latin typeface="+mn-lt"/>
                          <a:ea typeface="+mn-ea"/>
                          <a:cs typeface="+mn-cs"/>
                        </a:rPr>
                        <a:t>100</a:t>
                      </a:r>
                      <a:endParaRPr lang="ru-RU" sz="1000" kern="1200" dirty="0">
                        <a:solidFill>
                          <a:schemeClr val="tx1"/>
                        </a:solidFill>
                        <a:effectLst/>
                        <a:latin typeface="+mn-lt"/>
                        <a:ea typeface="+mn-ea"/>
                        <a:cs typeface="+mn-cs"/>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20000"/>
                        </a:lnSpc>
                        <a:spcAft>
                          <a:spcPts val="0"/>
                        </a:spcAft>
                      </a:pPr>
                      <a:r>
                        <a:rPr lang="ru-RU" sz="1000" kern="1200" dirty="0" smtClean="0">
                          <a:solidFill>
                            <a:schemeClr val="tx1"/>
                          </a:solidFill>
                          <a:effectLst/>
                          <a:latin typeface="+mn-lt"/>
                          <a:ea typeface="+mn-ea"/>
                          <a:cs typeface="+mn-cs"/>
                        </a:rPr>
                        <a:t>100</a:t>
                      </a:r>
                      <a:endParaRPr lang="ru-RU" sz="1000" kern="1200" dirty="0">
                        <a:solidFill>
                          <a:schemeClr val="tx1"/>
                        </a:solidFill>
                        <a:effectLst/>
                        <a:latin typeface="+mn-lt"/>
                        <a:ea typeface="+mn-ea"/>
                        <a:cs typeface="+mn-cs"/>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22133">
                <a:tc>
                  <a:txBody>
                    <a:bodyPr/>
                    <a:lstStyle/>
                    <a:p>
                      <a:pPr algn="just">
                        <a:spcAft>
                          <a:spcPts val="0"/>
                        </a:spcAft>
                      </a:pPr>
                      <a:r>
                        <a:rPr lang="ru-RU" sz="1000" dirty="0">
                          <a:solidFill>
                            <a:schemeClr val="tx1"/>
                          </a:solidFill>
                          <a:effectLst/>
                        </a:rPr>
                        <a:t>Объем платных туристских услуг, оказанных населению, млн</a:t>
                      </a:r>
                      <a:r>
                        <a:rPr lang="ru-RU" sz="1000" dirty="0" smtClean="0">
                          <a:solidFill>
                            <a:schemeClr val="tx1"/>
                          </a:solidFill>
                          <a:effectLst/>
                        </a:rPr>
                        <a:t>. рублей</a:t>
                      </a:r>
                      <a:endParaRPr lang="ru-RU" sz="1000" dirty="0">
                        <a:solidFill>
                          <a:schemeClr val="tx1"/>
                        </a:solidFill>
                        <a:effectLst/>
                        <a:latin typeface="Times New Roman" panose="02020603050405020304" pitchFamily="18" charset="0"/>
                        <a:ea typeface="Times New Roman" panose="02020603050405020304" pitchFamily="18" charset="0"/>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20000"/>
                        </a:lnSpc>
                        <a:spcAft>
                          <a:spcPts val="0"/>
                        </a:spcAft>
                      </a:pPr>
                      <a:r>
                        <a:rPr lang="ru-RU" sz="1000" kern="1200" dirty="0" smtClean="0">
                          <a:solidFill>
                            <a:schemeClr val="tx1"/>
                          </a:solidFill>
                          <a:effectLst/>
                          <a:latin typeface="+mn-lt"/>
                          <a:ea typeface="+mn-ea"/>
                          <a:cs typeface="+mn-cs"/>
                        </a:rPr>
                        <a:t>14,8</a:t>
                      </a:r>
                      <a:endParaRPr lang="ru-RU" sz="1000" kern="1200" dirty="0">
                        <a:solidFill>
                          <a:schemeClr val="tx1"/>
                        </a:solidFill>
                        <a:effectLst/>
                        <a:latin typeface="+mn-lt"/>
                        <a:ea typeface="+mn-ea"/>
                        <a:cs typeface="+mn-cs"/>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20000"/>
                        </a:lnSpc>
                        <a:spcAft>
                          <a:spcPts val="0"/>
                        </a:spcAft>
                      </a:pPr>
                      <a:r>
                        <a:rPr lang="ru-RU" sz="1000" kern="1200" dirty="0" smtClean="0">
                          <a:solidFill>
                            <a:schemeClr val="tx1"/>
                          </a:solidFill>
                          <a:effectLst/>
                          <a:latin typeface="+mn-lt"/>
                          <a:ea typeface="+mn-ea"/>
                          <a:cs typeface="+mn-cs"/>
                        </a:rPr>
                        <a:t>9,9</a:t>
                      </a:r>
                      <a:endParaRPr lang="ru-RU" sz="1000" kern="1200" dirty="0">
                        <a:solidFill>
                          <a:schemeClr val="tx1"/>
                        </a:solidFill>
                        <a:effectLst/>
                        <a:latin typeface="+mn-lt"/>
                        <a:ea typeface="+mn-ea"/>
                        <a:cs typeface="+mn-cs"/>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71233">
                <a:tc>
                  <a:txBody>
                    <a:bodyPr/>
                    <a:lstStyle/>
                    <a:p>
                      <a:pPr algn="just">
                        <a:spcAft>
                          <a:spcPts val="0"/>
                        </a:spcAft>
                      </a:pPr>
                      <a:r>
                        <a:rPr lang="ru-RU" sz="1000" dirty="0">
                          <a:solidFill>
                            <a:schemeClr val="tx1"/>
                          </a:solidFill>
                          <a:effectLst/>
                        </a:rPr>
                        <a:t>Увеличение внутренних и въездных туристских потоков в республику, тыс</a:t>
                      </a:r>
                      <a:r>
                        <a:rPr lang="ru-RU" sz="1000" dirty="0" smtClean="0">
                          <a:solidFill>
                            <a:schemeClr val="tx1"/>
                          </a:solidFill>
                          <a:effectLst/>
                        </a:rPr>
                        <a:t>. человек</a:t>
                      </a:r>
                      <a:endParaRPr lang="ru-RU" sz="1000" dirty="0">
                        <a:solidFill>
                          <a:schemeClr val="tx1"/>
                        </a:solidFill>
                        <a:effectLst/>
                        <a:latin typeface="Times New Roman" panose="02020603050405020304" pitchFamily="18" charset="0"/>
                        <a:ea typeface="Times New Roman" panose="02020603050405020304" pitchFamily="18" charset="0"/>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20000"/>
                        </a:lnSpc>
                        <a:spcAft>
                          <a:spcPts val="0"/>
                        </a:spcAft>
                      </a:pPr>
                      <a:r>
                        <a:rPr lang="ru-RU" sz="1000" kern="1200" dirty="0" smtClean="0">
                          <a:solidFill>
                            <a:schemeClr val="tx1"/>
                          </a:solidFill>
                          <a:effectLst/>
                          <a:latin typeface="+mn-lt"/>
                          <a:ea typeface="+mn-ea"/>
                          <a:cs typeface="+mn-cs"/>
                        </a:rPr>
                        <a:t>3 845,5</a:t>
                      </a:r>
                      <a:endParaRPr lang="ru-RU" sz="1000" kern="1200" dirty="0">
                        <a:solidFill>
                          <a:schemeClr val="tx1"/>
                        </a:solidFill>
                        <a:effectLst/>
                        <a:latin typeface="+mn-lt"/>
                        <a:ea typeface="+mn-ea"/>
                        <a:cs typeface="+mn-cs"/>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20000"/>
                        </a:lnSpc>
                        <a:spcAft>
                          <a:spcPts val="0"/>
                        </a:spcAft>
                      </a:pPr>
                      <a:r>
                        <a:rPr lang="ru-RU" sz="1000" kern="1200" dirty="0" smtClean="0">
                          <a:solidFill>
                            <a:schemeClr val="tx1"/>
                          </a:solidFill>
                          <a:effectLst/>
                          <a:latin typeface="+mn-lt"/>
                          <a:ea typeface="+mn-ea"/>
                          <a:cs typeface="+mn-cs"/>
                        </a:rPr>
                        <a:t>1 911,7</a:t>
                      </a:r>
                      <a:endParaRPr lang="ru-RU" sz="1000" kern="1200" dirty="0">
                        <a:solidFill>
                          <a:schemeClr val="tx1"/>
                        </a:solidFill>
                        <a:effectLst/>
                        <a:latin typeface="+mn-lt"/>
                        <a:ea typeface="+mn-ea"/>
                        <a:cs typeface="+mn-cs"/>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30521">
                <a:tc>
                  <a:txBody>
                    <a:bodyPr/>
                    <a:lstStyle/>
                    <a:p>
                      <a:pPr algn="just">
                        <a:spcAft>
                          <a:spcPts val="0"/>
                        </a:spcAft>
                      </a:pPr>
                      <a:r>
                        <a:rPr lang="ru-RU" sz="1000" dirty="0">
                          <a:solidFill>
                            <a:schemeClr val="tx1"/>
                          </a:solidFill>
                          <a:effectLst/>
                        </a:rPr>
                        <a:t>Количество специалистов, подготовленных в сфере туризма и гостеприимства, человек </a:t>
                      </a:r>
                      <a:endParaRPr lang="ru-RU" sz="1000" dirty="0">
                        <a:solidFill>
                          <a:schemeClr val="tx1"/>
                        </a:solidFill>
                        <a:effectLst/>
                        <a:latin typeface="Times New Roman" panose="02020603050405020304" pitchFamily="18" charset="0"/>
                        <a:ea typeface="Times New Roman" panose="02020603050405020304" pitchFamily="18" charset="0"/>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20000"/>
                        </a:lnSpc>
                        <a:spcAft>
                          <a:spcPts val="0"/>
                        </a:spcAft>
                      </a:pPr>
                      <a:r>
                        <a:rPr lang="ru-RU" sz="1000" kern="1200" dirty="0" smtClean="0">
                          <a:solidFill>
                            <a:schemeClr val="tx1"/>
                          </a:solidFill>
                          <a:effectLst/>
                          <a:latin typeface="+mn-lt"/>
                          <a:ea typeface="+mn-ea"/>
                          <a:cs typeface="+mn-cs"/>
                        </a:rPr>
                        <a:t>490</a:t>
                      </a:r>
                      <a:endParaRPr lang="ru-RU" sz="1000" kern="1200" dirty="0">
                        <a:solidFill>
                          <a:schemeClr val="tx1"/>
                        </a:solidFill>
                        <a:effectLst/>
                        <a:latin typeface="+mn-lt"/>
                        <a:ea typeface="+mn-ea"/>
                        <a:cs typeface="+mn-cs"/>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20000"/>
                        </a:lnSpc>
                        <a:spcAft>
                          <a:spcPts val="0"/>
                        </a:spcAft>
                      </a:pPr>
                      <a:r>
                        <a:rPr lang="ru-RU" sz="1000" kern="1200" dirty="0" smtClean="0">
                          <a:solidFill>
                            <a:schemeClr val="tx1"/>
                          </a:solidFill>
                          <a:effectLst/>
                          <a:latin typeface="+mn-lt"/>
                          <a:ea typeface="+mn-ea"/>
                          <a:cs typeface="+mn-cs"/>
                        </a:rPr>
                        <a:t>220</a:t>
                      </a:r>
                      <a:endParaRPr lang="ru-RU" sz="1000" kern="1200" dirty="0">
                        <a:solidFill>
                          <a:schemeClr val="tx1"/>
                        </a:solidFill>
                        <a:effectLst/>
                        <a:latin typeface="+mn-lt"/>
                        <a:ea typeface="+mn-ea"/>
                        <a:cs typeface="+mn-cs"/>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6" name="Rectangle 1"/>
          <p:cNvSpPr>
            <a:spLocks noChangeArrowheads="1"/>
          </p:cNvSpPr>
          <p:nvPr/>
        </p:nvSpPr>
        <p:spPr bwMode="auto">
          <a:xfrm>
            <a:off x="529998" y="1122737"/>
            <a:ext cx="851520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3399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algn="just" defTabSz="914400" rtl="0" eaLnBrk="0" fontAlgn="base" latinLnBrk="0" hangingPunct="0">
              <a:lnSpc>
                <a:spcPct val="100000"/>
              </a:lnSpc>
              <a:spcBef>
                <a:spcPct val="0"/>
              </a:spcBef>
              <a:spcAft>
                <a:spcPct val="0"/>
              </a:spcAft>
              <a:buClrTx/>
              <a:buSzTx/>
              <a:buFontTx/>
              <a:buNone/>
              <a:tabLst/>
            </a:pPr>
            <a:r>
              <a:rPr kumimoji="0" lang="ru-RU" altLang="ru-RU" sz="1200" b="1" i="0"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Цель: </a:t>
            </a:r>
            <a:r>
              <a:rPr kumimoji="0" lang="ru-RU" altLang="ru-RU"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повышение конкурентоспособности туристского комплекса Республики Татарстан на российском и международном туристских рынках на базе эффективного использования развивающейся инфраструктуры туризма, а также культурно-исторического, природного потенциала, потенциала событийного туризма республики и развития индустрии гостеприимства.</a:t>
            </a:r>
            <a:endParaRPr kumimoji="0" lang="ru-RU" altLang="ru-RU" sz="1200" b="0" i="0" u="none" strike="noStrike" cap="none" normalizeH="0" baseline="0" dirty="0" smtClean="0">
              <a:ln>
                <a:noFill/>
              </a:ln>
              <a:solidFill>
                <a:schemeClr val="tx1"/>
              </a:solidFill>
              <a:effectLst/>
              <a:latin typeface="Arial" panose="020B0604020202020204" pitchFamily="34" charset="0"/>
            </a:endParaRPr>
          </a:p>
        </p:txBody>
      </p:sp>
      <p:sp>
        <p:nvSpPr>
          <p:cNvPr id="7" name="Скругленный прямоугольник 6"/>
          <p:cNvSpPr/>
          <p:nvPr/>
        </p:nvSpPr>
        <p:spPr>
          <a:xfrm>
            <a:off x="612775" y="126267"/>
            <a:ext cx="7943850" cy="919401"/>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spcBef>
                <a:spcPct val="0"/>
              </a:spcBef>
              <a:spcAft>
                <a:spcPct val="0"/>
              </a:spcAft>
            </a:pPr>
            <a:r>
              <a:rPr lang="ru-RU" altLang="ru-RU" sz="1600" b="1" dirty="0" smtClean="0">
                <a:solidFill>
                  <a:schemeClr val="tx1"/>
                </a:solidFill>
                <a:latin typeface="Arial" panose="020B0604020202020204" pitchFamily="34" charset="0"/>
                <a:ea typeface="Times New Roman" panose="02020603050405020304" pitchFamily="18" charset="0"/>
              </a:rPr>
              <a:t>24. Государственная программа </a:t>
            </a:r>
            <a:br>
              <a:rPr lang="ru-RU" altLang="ru-RU" sz="1600" b="1" dirty="0" smtClean="0">
                <a:solidFill>
                  <a:schemeClr val="tx1"/>
                </a:solidFill>
                <a:latin typeface="Arial" panose="020B0604020202020204" pitchFamily="34" charset="0"/>
                <a:ea typeface="Times New Roman" panose="02020603050405020304" pitchFamily="18" charset="0"/>
              </a:rPr>
            </a:br>
            <a:r>
              <a:rPr lang="ru-RU" altLang="ru-RU" sz="1600" b="1" dirty="0" smtClean="0">
                <a:solidFill>
                  <a:schemeClr val="tx1"/>
                </a:solidFill>
                <a:latin typeface="Arial" panose="020B0604020202020204" pitchFamily="34" charset="0"/>
                <a:ea typeface="Times New Roman" panose="02020603050405020304" pitchFamily="18" charset="0"/>
              </a:rPr>
              <a:t>«Развитие </a:t>
            </a:r>
            <a:r>
              <a:rPr lang="ru-RU" altLang="ru-RU" sz="1600" b="1" dirty="0">
                <a:solidFill>
                  <a:schemeClr val="tx1"/>
                </a:solidFill>
                <a:latin typeface="Arial" panose="020B0604020202020204" pitchFamily="34" charset="0"/>
                <a:ea typeface="Times New Roman" panose="02020603050405020304" pitchFamily="18" charset="0"/>
              </a:rPr>
              <a:t>сферы туризма и гостеприимства в Республике </a:t>
            </a:r>
            <a:r>
              <a:rPr lang="ru-RU" altLang="ru-RU" sz="1600" b="1" dirty="0" smtClean="0">
                <a:solidFill>
                  <a:schemeClr val="tx1"/>
                </a:solidFill>
                <a:latin typeface="Arial" panose="020B0604020202020204" pitchFamily="34" charset="0"/>
                <a:ea typeface="Times New Roman" panose="02020603050405020304" pitchFamily="18" charset="0"/>
              </a:rPr>
              <a:t>Татарстан </a:t>
            </a:r>
          </a:p>
          <a:p>
            <a:pPr lvl="0" algn="ctr" eaLnBrk="0" fontAlgn="base" hangingPunct="0">
              <a:spcBef>
                <a:spcPct val="0"/>
              </a:spcBef>
              <a:spcAft>
                <a:spcPct val="0"/>
              </a:spcAft>
            </a:pPr>
            <a:r>
              <a:rPr lang="ru-RU" altLang="ru-RU" sz="1600" b="1" dirty="0" smtClean="0">
                <a:solidFill>
                  <a:schemeClr val="tx1"/>
                </a:solidFill>
                <a:latin typeface="Arial" panose="020B0604020202020204" pitchFamily="34" charset="0"/>
                <a:ea typeface="Times New Roman" panose="02020603050405020304" pitchFamily="18" charset="0"/>
              </a:rPr>
              <a:t>на 2014 – 2024 годы» </a:t>
            </a:r>
            <a:endParaRPr lang="ru-RU" altLang="ru-RU" sz="1600" dirty="0"/>
          </a:p>
        </p:txBody>
      </p:sp>
      <p:sp>
        <p:nvSpPr>
          <p:cNvPr id="8" name="Прямоугольник 7"/>
          <p:cNvSpPr/>
          <p:nvPr/>
        </p:nvSpPr>
        <p:spPr>
          <a:xfrm>
            <a:off x="523194" y="5755232"/>
            <a:ext cx="8734425" cy="246221"/>
          </a:xfrm>
          <a:prstGeom prst="rect">
            <a:avLst/>
          </a:prstGeom>
        </p:spPr>
        <p:txBody>
          <a:bodyPr wrap="square">
            <a:spAutoFit/>
          </a:bodyPr>
          <a:lstStyle/>
          <a:p>
            <a:r>
              <a:rPr lang="ru-RU" sz="1000" b="1" i="1" dirty="0">
                <a:solidFill>
                  <a:schemeClr val="accent1"/>
                </a:solidFill>
              </a:rPr>
              <a:t>Ответственный исполнитель </a:t>
            </a:r>
            <a:r>
              <a:rPr lang="ru-RU" sz="1000" b="1" i="1" dirty="0" smtClean="0">
                <a:solidFill>
                  <a:schemeClr val="accent1"/>
                </a:solidFill>
              </a:rPr>
              <a:t>ГП:</a:t>
            </a:r>
            <a:r>
              <a:rPr lang="en-US" sz="1000" b="1" i="1" dirty="0" smtClean="0">
                <a:solidFill>
                  <a:schemeClr val="accent1"/>
                </a:solidFill>
              </a:rPr>
              <a:t> </a:t>
            </a:r>
            <a:r>
              <a:rPr lang="ru-RU" sz="1000" b="1" i="1" dirty="0" smtClean="0">
                <a:solidFill>
                  <a:schemeClr val="accent1"/>
                </a:solidFill>
              </a:rPr>
              <a:t>Государственный комитет Республики Татарстан по туризму</a:t>
            </a:r>
            <a:endParaRPr lang="ru-RU" sz="1000" b="1" i="1" dirty="0">
              <a:solidFill>
                <a:schemeClr val="accent1"/>
              </a:solidFill>
            </a:endParaRPr>
          </a:p>
        </p:txBody>
      </p:sp>
      <p:sp>
        <p:nvSpPr>
          <p:cNvPr id="9" name="Объект 2"/>
          <p:cNvSpPr txBox="1">
            <a:spLocks/>
          </p:cNvSpPr>
          <p:nvPr/>
        </p:nvSpPr>
        <p:spPr>
          <a:xfrm>
            <a:off x="529998" y="6016842"/>
            <a:ext cx="7858125" cy="3941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ru-RU" sz="1000" b="1" i="1" dirty="0" smtClean="0">
                <a:solidFill>
                  <a:schemeClr val="accent6"/>
                </a:solidFill>
              </a:rPr>
              <a:t>Официальный сайт, на котором размещена государственная программа и отчеты о ходе ее реализации, находится по адресу: </a:t>
            </a:r>
            <a:r>
              <a:rPr lang="en-US" sz="1000" b="1" i="1" dirty="0">
                <a:solidFill>
                  <a:schemeClr val="accent6"/>
                </a:solidFill>
              </a:rPr>
              <a:t>http</a:t>
            </a:r>
            <a:r>
              <a:rPr lang="en-US" sz="1000" b="1" i="1" dirty="0" smtClean="0">
                <a:solidFill>
                  <a:schemeClr val="accent6"/>
                </a:solidFill>
              </a:rPr>
              <a:t>://tourism.tatarstan.ru</a:t>
            </a:r>
            <a:endParaRPr lang="ru-RU" sz="1000" b="1" i="1" dirty="0">
              <a:solidFill>
                <a:schemeClr val="accent6"/>
              </a:solidFill>
            </a:endParaRPr>
          </a:p>
        </p:txBody>
      </p:sp>
    </p:spTree>
    <p:extLst>
      <p:ext uri="{BB962C8B-B14F-4D97-AF65-F5344CB8AC3E}">
        <p14:creationId xmlns:p14="http://schemas.microsoft.com/office/powerpoint/2010/main" val="166023423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457936519"/>
              </p:ext>
            </p:extLst>
          </p:nvPr>
        </p:nvGraphicFramePr>
        <p:xfrm>
          <a:off x="568007" y="1667691"/>
          <a:ext cx="8447406" cy="487290"/>
        </p:xfrm>
        <a:graphic>
          <a:graphicData uri="http://schemas.openxmlformats.org/drawingml/2006/table">
            <a:tbl>
              <a:tblPr firstRow="1" firstCol="1" bandRow="1">
                <a:tableStyleId>{5940675A-B579-460E-94D1-54222C63F5DA}</a:tableStyleId>
              </a:tblPr>
              <a:tblGrid>
                <a:gridCol w="6456700"/>
                <a:gridCol w="995353"/>
                <a:gridCol w="995353"/>
              </a:tblGrid>
              <a:tr h="184161">
                <a:tc rowSpan="2">
                  <a:txBody>
                    <a:bodyPr/>
                    <a:lstStyle/>
                    <a:p>
                      <a:pPr algn="ctr">
                        <a:spcAft>
                          <a:spcPts val="0"/>
                        </a:spcAft>
                      </a:pPr>
                      <a:r>
                        <a:rPr lang="ru-RU" sz="1000" b="1" dirty="0">
                          <a:effectLst/>
                        </a:rPr>
                        <a:t>Объем финансирования государственной программы (тыс</a:t>
                      </a:r>
                      <a:r>
                        <a:rPr lang="ru-RU" sz="1000" b="1" dirty="0" smtClean="0">
                          <a:effectLst/>
                        </a:rPr>
                        <a:t>. рублей</a:t>
                      </a:r>
                      <a:r>
                        <a:rPr lang="ru-RU" sz="1000" b="1" dirty="0">
                          <a:effectLst/>
                        </a:rPr>
                        <a:t>)</a:t>
                      </a:r>
                      <a:endParaRPr lang="ru-RU" sz="1000" b="1" dirty="0">
                        <a:effectLst/>
                        <a:latin typeface="Times New Roman" panose="02020603050405020304" pitchFamily="18" charset="0"/>
                        <a:ea typeface="Times New Roman" panose="02020603050405020304" pitchFamily="18" charset="0"/>
                      </a:endParaRPr>
                    </a:p>
                  </a:txBody>
                  <a:tcPr marL="58657" marR="5865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solidFill>
                            <a:schemeClr val="tx1"/>
                          </a:solidFill>
                          <a:effectLst/>
                        </a:rPr>
                        <a:t>2020 </a:t>
                      </a:r>
                      <a:r>
                        <a:rPr lang="ru-RU" sz="1000" b="1" dirty="0">
                          <a:solidFill>
                            <a:schemeClr val="tx1"/>
                          </a:solidFill>
                          <a:effectLst/>
                        </a:rPr>
                        <a:t>год (план)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8657" marR="5865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solidFill>
                            <a:schemeClr val="tx1"/>
                          </a:solidFill>
                          <a:effectLst/>
                        </a:rPr>
                        <a:t>2020 </a:t>
                      </a:r>
                      <a:r>
                        <a:rPr lang="ru-RU" sz="1000" b="1" dirty="0">
                          <a:solidFill>
                            <a:schemeClr val="tx1"/>
                          </a:solidFill>
                          <a:effectLst/>
                        </a:rPr>
                        <a:t>год (факт)</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8657" marR="5865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82490">
                <a:tc vMerge="1">
                  <a:txBody>
                    <a:bodyPr/>
                    <a:lstStyle/>
                    <a:p>
                      <a:endParaRPr lang="ru-RU"/>
                    </a:p>
                  </a:txBody>
                  <a:tcPr/>
                </a:tc>
                <a:tc>
                  <a:txBody>
                    <a:bodyPr/>
                    <a:lstStyle/>
                    <a:p>
                      <a:pPr algn="ctr">
                        <a:spcAft>
                          <a:spcPts val="0"/>
                        </a:spcAft>
                      </a:pPr>
                      <a:r>
                        <a:rPr lang="ru-RU" sz="1000" b="1" dirty="0" smtClean="0">
                          <a:solidFill>
                            <a:schemeClr val="tx1"/>
                          </a:solidFill>
                          <a:effectLst/>
                          <a:latin typeface="+mn-lt"/>
                          <a:ea typeface="Times New Roman" panose="02020603050405020304" pitchFamily="18" charset="0"/>
                        </a:rPr>
                        <a:t>5 868,4</a:t>
                      </a:r>
                      <a:endParaRPr lang="ru-RU" sz="1000" b="1" dirty="0">
                        <a:solidFill>
                          <a:schemeClr val="tx1"/>
                        </a:solidFill>
                        <a:effectLst/>
                        <a:latin typeface="+mn-lt"/>
                        <a:ea typeface="Times New Roman" panose="02020603050405020304" pitchFamily="18" charset="0"/>
                      </a:endParaRPr>
                    </a:p>
                  </a:txBody>
                  <a:tcPr marL="58657" marR="5865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000" b="1" dirty="0" smtClean="0">
                          <a:solidFill>
                            <a:schemeClr val="tx1"/>
                          </a:solidFill>
                          <a:effectLst/>
                          <a:latin typeface="+mn-lt"/>
                          <a:ea typeface="Times New Roman" panose="02020603050405020304" pitchFamily="18" charset="0"/>
                        </a:rPr>
                        <a:t>5 868,1</a:t>
                      </a:r>
                      <a:endParaRPr lang="ru-RU" sz="1000" b="1" dirty="0">
                        <a:solidFill>
                          <a:schemeClr val="tx1"/>
                        </a:solidFill>
                        <a:effectLst/>
                        <a:latin typeface="+mn-lt"/>
                        <a:ea typeface="Times New Roman" panose="02020603050405020304" pitchFamily="18" charset="0"/>
                      </a:endParaRPr>
                    </a:p>
                  </a:txBody>
                  <a:tcPr marL="58657" marR="5865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1303837154"/>
              </p:ext>
            </p:extLst>
          </p:nvPr>
        </p:nvGraphicFramePr>
        <p:xfrm>
          <a:off x="566059" y="2230377"/>
          <a:ext cx="8447406" cy="1822813"/>
        </p:xfrm>
        <a:graphic>
          <a:graphicData uri="http://schemas.openxmlformats.org/drawingml/2006/table">
            <a:tbl>
              <a:tblPr firstRow="1" firstCol="1" bandRow="1">
                <a:tableStyleId>{5940675A-B579-460E-94D1-54222C63F5DA}</a:tableStyleId>
              </a:tblPr>
              <a:tblGrid>
                <a:gridCol w="6451918"/>
                <a:gridCol w="1009650"/>
                <a:gridCol w="985838"/>
              </a:tblGrid>
              <a:tr h="348107">
                <a:tc>
                  <a:txBody>
                    <a:bodyPr/>
                    <a:lstStyle/>
                    <a:p>
                      <a:pPr algn="ctr" fontAlgn="ctr"/>
                      <a:r>
                        <a:rPr lang="ru-RU" sz="1000" b="1" u="none" strike="noStrike" dirty="0" smtClean="0">
                          <a:effectLst/>
                          <a:latin typeface="+mn-lt"/>
                        </a:rPr>
                        <a:t>Целевые показатели реализации государственной программы</a:t>
                      </a:r>
                      <a:endParaRPr lang="ru-RU" sz="1000" b="1" i="0" u="none" strike="noStrike" dirty="0">
                        <a:solidFill>
                          <a:srgbClr val="000000"/>
                        </a:solidFill>
                        <a:effectLst/>
                        <a:latin typeface="+mn-lt"/>
                      </a:endParaRPr>
                    </a:p>
                  </a:txBody>
                  <a:tcPr marL="55946" marR="559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solidFill>
                            <a:schemeClr val="tx1"/>
                          </a:solidFill>
                          <a:effectLst/>
                        </a:rPr>
                        <a:t>2020 год </a:t>
                      </a:r>
                      <a:r>
                        <a:rPr lang="ru-RU" sz="1000" b="1" dirty="0">
                          <a:solidFill>
                            <a:schemeClr val="tx1"/>
                          </a:solidFill>
                          <a:effectLst/>
                        </a:rPr>
                        <a:t>(план)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5946" marR="559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solidFill>
                            <a:schemeClr val="tx1"/>
                          </a:solidFill>
                          <a:effectLst/>
                        </a:rPr>
                        <a:t>2020 год </a:t>
                      </a:r>
                      <a:r>
                        <a:rPr lang="ru-RU" sz="1000" b="1" dirty="0">
                          <a:solidFill>
                            <a:schemeClr val="tx1"/>
                          </a:solidFill>
                          <a:effectLst/>
                        </a:rPr>
                        <a:t>(факт)</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5946" marR="559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364501">
                <a:tc>
                  <a:txBody>
                    <a:bodyPr/>
                    <a:lstStyle/>
                    <a:p>
                      <a:pPr algn="just">
                        <a:lnSpc>
                          <a:spcPct val="115000"/>
                        </a:lnSpc>
                        <a:spcAft>
                          <a:spcPts val="0"/>
                        </a:spcAft>
                      </a:pPr>
                      <a:r>
                        <a:rPr lang="ru-RU" sz="1000" dirty="0" smtClean="0"/>
                        <a:t>Доля государственных гражданских (муниципальных) служащих, прошедших повышение квалификации, процентов</a:t>
                      </a:r>
                      <a:endParaRPr lang="ru-RU" sz="1000" dirty="0">
                        <a:solidFill>
                          <a:schemeClr val="tx1"/>
                        </a:solidFill>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smtClean="0">
                          <a:solidFill>
                            <a:schemeClr val="tx1"/>
                          </a:solidFill>
                          <a:effectLst/>
                          <a:latin typeface="+mn-lt"/>
                          <a:ea typeface="Times New Roman"/>
                          <a:cs typeface="Times New Roman"/>
                        </a:rPr>
                        <a:t>33,0</a:t>
                      </a:r>
                      <a:endParaRPr lang="ru-RU" sz="1000" dirty="0">
                        <a:solidFill>
                          <a:schemeClr val="tx1"/>
                        </a:solidFill>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smtClean="0">
                          <a:solidFill>
                            <a:schemeClr val="tx1"/>
                          </a:solidFill>
                          <a:effectLst/>
                          <a:latin typeface="+mn-lt"/>
                          <a:ea typeface="Times New Roman"/>
                          <a:cs typeface="Times New Roman"/>
                        </a:rPr>
                        <a:t>33,0</a:t>
                      </a:r>
                      <a:endParaRPr lang="ru-RU" sz="1000" dirty="0">
                        <a:solidFill>
                          <a:schemeClr val="tx1"/>
                        </a:solidFill>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02959">
                <a:tc>
                  <a:txBody>
                    <a:bodyPr/>
                    <a:lstStyle/>
                    <a:p>
                      <a:pPr algn="just">
                        <a:lnSpc>
                          <a:spcPct val="115000"/>
                        </a:lnSpc>
                        <a:spcAft>
                          <a:spcPts val="0"/>
                        </a:spcAft>
                      </a:pPr>
                      <a:r>
                        <a:rPr lang="ru-RU" sz="1000" dirty="0" smtClean="0"/>
                        <a:t>Доля органов государственной власти и органов местного самоуправления Республики Татарстан, обеспечивших прозрачность деятельности по осуществлению закупок товаров, работ, услуг для обеспечения государственных (муниципальных) нужд</a:t>
                      </a:r>
                      <a:endParaRPr lang="ru-RU" sz="1000" dirty="0">
                        <a:solidFill>
                          <a:schemeClr val="tx1"/>
                        </a:solidFill>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smtClean="0">
                          <a:solidFill>
                            <a:schemeClr val="tx1"/>
                          </a:solidFill>
                          <a:effectLst/>
                          <a:latin typeface="+mn-lt"/>
                          <a:ea typeface="Calibri"/>
                          <a:cs typeface="Times New Roman"/>
                        </a:rPr>
                        <a:t>100,0</a:t>
                      </a:r>
                      <a:endParaRPr lang="ru-RU" sz="1000" dirty="0">
                        <a:solidFill>
                          <a:schemeClr val="tx1"/>
                        </a:solidFill>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smtClean="0">
                          <a:solidFill>
                            <a:schemeClr val="tx1"/>
                          </a:solidFill>
                          <a:effectLst/>
                          <a:latin typeface="+mn-lt"/>
                          <a:ea typeface="Calibri"/>
                          <a:cs typeface="Times New Roman"/>
                        </a:rPr>
                        <a:t>100,0</a:t>
                      </a:r>
                      <a:endParaRPr lang="ru-RU" sz="1000" dirty="0">
                        <a:solidFill>
                          <a:schemeClr val="tx1"/>
                        </a:solidFill>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17881">
                <a:tc>
                  <a:txBody>
                    <a:bodyPr/>
                    <a:lstStyle/>
                    <a:p>
                      <a:pPr algn="just">
                        <a:lnSpc>
                          <a:spcPct val="115000"/>
                        </a:lnSpc>
                        <a:spcAft>
                          <a:spcPts val="0"/>
                        </a:spcAft>
                      </a:pPr>
                      <a:r>
                        <a:rPr lang="ru-RU" sz="1000" dirty="0" smtClean="0"/>
                        <a:t>Доля предпринимателей, попадавших в коррупционную ситуацию, процентов (по данным социологических исследований, проводимых Комитетом РТ по социально-экономическому мониторингу)</a:t>
                      </a:r>
                      <a:endParaRPr lang="ru-RU" sz="1000" dirty="0">
                        <a:solidFill>
                          <a:schemeClr val="tx1"/>
                        </a:solidFill>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smtClean="0">
                          <a:solidFill>
                            <a:schemeClr val="tx1"/>
                          </a:solidFill>
                          <a:effectLst/>
                          <a:latin typeface="+mn-lt"/>
                          <a:ea typeface="Calibri"/>
                          <a:cs typeface="Times New Roman"/>
                        </a:rPr>
                        <a:t>13,7</a:t>
                      </a:r>
                      <a:endParaRPr lang="ru-RU" sz="1000" dirty="0">
                        <a:solidFill>
                          <a:schemeClr val="tx1"/>
                        </a:solidFill>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smtClean="0">
                          <a:solidFill>
                            <a:schemeClr val="tx1"/>
                          </a:solidFill>
                          <a:effectLst/>
                          <a:latin typeface="+mn-lt"/>
                          <a:ea typeface="Calibri"/>
                          <a:cs typeface="Times New Roman"/>
                        </a:rPr>
                        <a:t>4,6</a:t>
                      </a:r>
                      <a:endParaRPr lang="ru-RU" sz="1000" dirty="0">
                        <a:solidFill>
                          <a:schemeClr val="tx1"/>
                        </a:solidFill>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33905">
                <a:tc>
                  <a:txBody>
                    <a:bodyPr/>
                    <a:lstStyle/>
                    <a:p>
                      <a:pPr algn="just">
                        <a:lnSpc>
                          <a:spcPct val="115000"/>
                        </a:lnSpc>
                        <a:spcAft>
                          <a:spcPts val="0"/>
                        </a:spcAft>
                      </a:pPr>
                      <a:r>
                        <a:rPr lang="ru-RU" sz="1000" dirty="0" smtClean="0"/>
                        <a:t>Количество проведенных приемов в муниципальных районах и городских округах Республики Татарстан</a:t>
                      </a:r>
                      <a:endParaRPr lang="ru-RU" sz="1000" dirty="0">
                        <a:solidFill>
                          <a:schemeClr val="tx1"/>
                        </a:solidFill>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smtClean="0">
                          <a:solidFill>
                            <a:schemeClr val="tx1"/>
                          </a:solidFill>
                          <a:effectLst/>
                          <a:latin typeface="+mn-lt"/>
                          <a:ea typeface="Calibri"/>
                          <a:cs typeface="Times New Roman"/>
                        </a:rPr>
                        <a:t>10,0</a:t>
                      </a:r>
                      <a:endParaRPr lang="ru-RU" sz="1000" dirty="0">
                        <a:solidFill>
                          <a:schemeClr val="tx1"/>
                        </a:solidFill>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smtClean="0">
                          <a:solidFill>
                            <a:schemeClr val="tx1"/>
                          </a:solidFill>
                          <a:effectLst/>
                          <a:latin typeface="+mn-lt"/>
                          <a:ea typeface="Calibri"/>
                          <a:cs typeface="Times New Roman"/>
                        </a:rPr>
                        <a:t>37,0</a:t>
                      </a:r>
                      <a:endParaRPr lang="ru-RU" sz="1000" dirty="0">
                        <a:solidFill>
                          <a:schemeClr val="tx1"/>
                        </a:solidFill>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6" name="Rectangle 1"/>
          <p:cNvSpPr>
            <a:spLocks noChangeArrowheads="1"/>
          </p:cNvSpPr>
          <p:nvPr/>
        </p:nvSpPr>
        <p:spPr bwMode="auto">
          <a:xfrm>
            <a:off x="568007" y="1147541"/>
            <a:ext cx="84474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algn="just" defTabSz="914400" rtl="0" eaLnBrk="0" fontAlgn="base" latinLnBrk="0" hangingPunct="0">
              <a:lnSpc>
                <a:spcPct val="100000"/>
              </a:lnSpc>
              <a:spcBef>
                <a:spcPct val="0"/>
              </a:spcBef>
              <a:spcAft>
                <a:spcPct val="0"/>
              </a:spcAft>
              <a:buClrTx/>
              <a:buSzTx/>
              <a:buFontTx/>
              <a:buNone/>
              <a:tabLst/>
            </a:pPr>
            <a:r>
              <a:rPr kumimoji="0" lang="ru-RU" altLang="ru-RU" sz="1200" b="1" i="0" strike="noStrike" cap="none" normalizeH="0" baseline="0" dirty="0" smtClean="0">
                <a:ln>
                  <a:noFill/>
                </a:ln>
                <a:solidFill>
                  <a:schemeClr val="tx1"/>
                </a:solidFill>
                <a:effectLst/>
                <a:latin typeface="Arial" panose="020B0604020202020204" pitchFamily="34" charset="0"/>
                <a:ea typeface="Calibri" panose="020F0502020204030204" pitchFamily="34" charset="0"/>
              </a:rPr>
              <a:t>Цель: </a:t>
            </a:r>
            <a:r>
              <a:rPr kumimoji="0" lang="ru-RU" altLang="ru-RU"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rPr>
              <a:t>выявление и устранение причин коррупции (профилактика коррупции), создание условий, препятствующих коррупции, формирование в обществе нетерпимого отношения к коррупции.</a:t>
            </a:r>
            <a:endParaRPr kumimoji="0" lang="ru-RU" altLang="ru-RU" sz="1200" b="0" i="0" u="none" strike="noStrike" cap="none" normalizeH="0" baseline="0" dirty="0" smtClean="0">
              <a:ln>
                <a:noFill/>
              </a:ln>
              <a:solidFill>
                <a:schemeClr val="tx1"/>
              </a:solidFill>
              <a:effectLst/>
              <a:latin typeface="Arial" panose="020B0604020202020204" pitchFamily="34" charset="0"/>
            </a:endParaRPr>
          </a:p>
        </p:txBody>
      </p:sp>
      <p:sp>
        <p:nvSpPr>
          <p:cNvPr id="7" name="Скругленный прямоугольник 6"/>
          <p:cNvSpPr/>
          <p:nvPr/>
        </p:nvSpPr>
        <p:spPr>
          <a:xfrm>
            <a:off x="612775" y="126267"/>
            <a:ext cx="7943850" cy="919401"/>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spcBef>
                <a:spcPct val="0"/>
              </a:spcBef>
              <a:spcAft>
                <a:spcPct val="0"/>
              </a:spcAft>
            </a:pPr>
            <a:r>
              <a:rPr lang="ru-RU" altLang="ru-RU" sz="1600" b="1" dirty="0" smtClean="0">
                <a:solidFill>
                  <a:schemeClr val="tx1"/>
                </a:solidFill>
                <a:latin typeface="Arial" panose="020B0604020202020204" pitchFamily="34" charset="0"/>
                <a:ea typeface="Times New Roman" panose="02020603050405020304" pitchFamily="18" charset="0"/>
              </a:rPr>
              <a:t>25. </a:t>
            </a:r>
            <a:r>
              <a:rPr lang="ru-RU" altLang="ru-RU" sz="1600" b="1" dirty="0">
                <a:solidFill>
                  <a:schemeClr val="tx1"/>
                </a:solidFill>
                <a:latin typeface="Arial" panose="020B0604020202020204" pitchFamily="34" charset="0"/>
                <a:ea typeface="Calibri" panose="020F0502020204030204" pitchFamily="34" charset="0"/>
              </a:rPr>
              <a:t>Государственная  программа</a:t>
            </a:r>
            <a:endParaRPr lang="ru-RU" altLang="ru-RU" sz="700" dirty="0">
              <a:solidFill>
                <a:schemeClr val="tx1"/>
              </a:solidFill>
              <a:latin typeface="Arial" panose="020B0604020202020204" pitchFamily="34" charset="0"/>
            </a:endParaRPr>
          </a:p>
          <a:p>
            <a:pPr lvl="0" algn="ctr" eaLnBrk="0" fontAlgn="base" hangingPunct="0">
              <a:spcBef>
                <a:spcPct val="0"/>
              </a:spcBef>
              <a:spcAft>
                <a:spcPct val="0"/>
              </a:spcAft>
            </a:pPr>
            <a:r>
              <a:rPr lang="ru-RU" altLang="ru-RU" sz="1600" b="1" dirty="0">
                <a:solidFill>
                  <a:schemeClr val="tx1"/>
                </a:solidFill>
                <a:latin typeface="Arial" panose="020B0604020202020204" pitchFamily="34" charset="0"/>
                <a:ea typeface="Calibri" panose="020F0502020204030204" pitchFamily="34" charset="0"/>
              </a:rPr>
              <a:t>«Реализация антикоррупционной политики Республики </a:t>
            </a:r>
            <a:r>
              <a:rPr lang="ru-RU" altLang="ru-RU" sz="1600" b="1" dirty="0" smtClean="0">
                <a:solidFill>
                  <a:schemeClr val="tx1"/>
                </a:solidFill>
                <a:latin typeface="Arial" panose="020B0604020202020204" pitchFamily="34" charset="0"/>
                <a:ea typeface="Calibri" panose="020F0502020204030204" pitchFamily="34" charset="0"/>
              </a:rPr>
              <a:t>Татарстан </a:t>
            </a:r>
          </a:p>
          <a:p>
            <a:pPr lvl="0" algn="ctr" eaLnBrk="0" fontAlgn="base" hangingPunct="0">
              <a:spcBef>
                <a:spcPct val="0"/>
              </a:spcBef>
              <a:spcAft>
                <a:spcPct val="0"/>
              </a:spcAft>
            </a:pPr>
            <a:r>
              <a:rPr lang="ru-RU" altLang="ru-RU" sz="1600" b="1" dirty="0" smtClean="0">
                <a:solidFill>
                  <a:schemeClr val="tx1"/>
                </a:solidFill>
                <a:latin typeface="Arial" panose="020B0604020202020204" pitchFamily="34" charset="0"/>
                <a:ea typeface="Calibri" panose="020F0502020204030204" pitchFamily="34" charset="0"/>
              </a:rPr>
              <a:t>на 2015 – 2024 годы»</a:t>
            </a:r>
            <a:endParaRPr lang="ru-RU" altLang="ru-RU" sz="700" dirty="0">
              <a:solidFill>
                <a:schemeClr val="tx1"/>
              </a:solidFill>
              <a:latin typeface="Arial" panose="020B0604020202020204" pitchFamily="34" charset="0"/>
            </a:endParaRPr>
          </a:p>
        </p:txBody>
      </p:sp>
      <p:sp>
        <p:nvSpPr>
          <p:cNvPr id="8" name="Прямоугольник 7"/>
          <p:cNvSpPr/>
          <p:nvPr/>
        </p:nvSpPr>
        <p:spPr>
          <a:xfrm>
            <a:off x="544755" y="5770621"/>
            <a:ext cx="8734425" cy="246221"/>
          </a:xfrm>
          <a:prstGeom prst="rect">
            <a:avLst/>
          </a:prstGeom>
        </p:spPr>
        <p:txBody>
          <a:bodyPr wrap="square">
            <a:spAutoFit/>
          </a:bodyPr>
          <a:lstStyle/>
          <a:p>
            <a:r>
              <a:rPr lang="ru-RU" sz="1000" b="1" i="1" dirty="0">
                <a:solidFill>
                  <a:schemeClr val="accent1"/>
                </a:solidFill>
              </a:rPr>
              <a:t>Ответственный исполнитель </a:t>
            </a:r>
            <a:r>
              <a:rPr lang="ru-RU" sz="1000" b="1" i="1" dirty="0" smtClean="0">
                <a:solidFill>
                  <a:schemeClr val="accent1"/>
                </a:solidFill>
              </a:rPr>
              <a:t>ГП:</a:t>
            </a:r>
            <a:r>
              <a:rPr lang="en-US" sz="1000" b="1" i="1" dirty="0" smtClean="0">
                <a:solidFill>
                  <a:schemeClr val="accent1"/>
                </a:solidFill>
              </a:rPr>
              <a:t> </a:t>
            </a:r>
            <a:r>
              <a:rPr lang="ru-RU" sz="1000" b="1" i="1" dirty="0" smtClean="0">
                <a:solidFill>
                  <a:schemeClr val="accent1"/>
                </a:solidFill>
              </a:rPr>
              <a:t>Министерство юстиции Республики Татарстан</a:t>
            </a:r>
            <a:endParaRPr lang="ru-RU" sz="1000" b="1" i="1" dirty="0">
              <a:solidFill>
                <a:schemeClr val="accent1"/>
              </a:solidFill>
            </a:endParaRPr>
          </a:p>
        </p:txBody>
      </p:sp>
      <p:sp>
        <p:nvSpPr>
          <p:cNvPr id="9" name="Объект 2"/>
          <p:cNvSpPr txBox="1">
            <a:spLocks/>
          </p:cNvSpPr>
          <p:nvPr/>
        </p:nvSpPr>
        <p:spPr>
          <a:xfrm>
            <a:off x="529998" y="6016842"/>
            <a:ext cx="7858125" cy="3941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ru-RU" sz="1000" b="1" i="1" dirty="0" smtClean="0">
                <a:solidFill>
                  <a:schemeClr val="accent6"/>
                </a:solidFill>
              </a:rPr>
              <a:t>Официальный сайт, на котором размещена государственная программа и отчеты о ходе ее реализации, находится по адресу: </a:t>
            </a:r>
            <a:r>
              <a:rPr lang="ru-RU" sz="1000" b="1" i="1" dirty="0">
                <a:solidFill>
                  <a:schemeClr val="accent6"/>
                </a:solidFill>
              </a:rPr>
              <a:t>http://</a:t>
            </a:r>
            <a:r>
              <a:rPr lang="en-US" sz="1000" b="1" i="1" dirty="0" smtClean="0">
                <a:solidFill>
                  <a:schemeClr val="accent6"/>
                </a:solidFill>
              </a:rPr>
              <a:t>minjust.tatarstan.ru</a:t>
            </a:r>
            <a:endParaRPr lang="ru-RU" sz="1000" b="1" i="1" dirty="0">
              <a:solidFill>
                <a:schemeClr val="accent6"/>
              </a:solidFill>
            </a:endParaRPr>
          </a:p>
        </p:txBody>
      </p:sp>
    </p:spTree>
    <p:extLst>
      <p:ext uri="{BB962C8B-B14F-4D97-AF65-F5344CB8AC3E}">
        <p14:creationId xmlns:p14="http://schemas.microsoft.com/office/powerpoint/2010/main" val="68897574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Таблица 12"/>
          <p:cNvGraphicFramePr>
            <a:graphicFrameLocks noGrp="1"/>
          </p:cNvGraphicFramePr>
          <p:nvPr>
            <p:extLst>
              <p:ext uri="{D42A27DB-BD31-4B8C-83A1-F6EECF244321}">
                <p14:modId xmlns:p14="http://schemas.microsoft.com/office/powerpoint/2010/main" val="474246171"/>
              </p:ext>
            </p:extLst>
          </p:nvPr>
        </p:nvGraphicFramePr>
        <p:xfrm>
          <a:off x="537210" y="2054384"/>
          <a:ext cx="8477250" cy="3938330"/>
        </p:xfrm>
        <a:graphic>
          <a:graphicData uri="http://schemas.openxmlformats.org/drawingml/2006/table">
            <a:tbl>
              <a:tblPr firstRow="1" firstCol="1" bandRow="1">
                <a:tableStyleId>{5C22544A-7EE6-4342-B048-85BDC9FD1C3A}</a:tableStyleId>
              </a:tblPr>
              <a:tblGrid>
                <a:gridCol w="5905499"/>
                <a:gridCol w="1209675"/>
                <a:gridCol w="1362076"/>
              </a:tblGrid>
              <a:tr h="181670">
                <a:tc>
                  <a:txBody>
                    <a:bodyPr/>
                    <a:lstStyle/>
                    <a:p>
                      <a:pPr algn="ctr" fontAlgn="ctr"/>
                      <a:r>
                        <a:rPr lang="ru-RU" sz="1000" b="1" u="none" strike="noStrike" dirty="0" smtClean="0">
                          <a:solidFill>
                            <a:schemeClr val="tx1"/>
                          </a:solidFill>
                          <a:effectLst/>
                          <a:latin typeface="+mn-lt"/>
                        </a:rPr>
                        <a:t>Целевые показатели реализации государственной программы</a:t>
                      </a:r>
                      <a:endParaRPr lang="ru-RU" sz="1000" b="1"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i="0" u="none" strike="noStrike" dirty="0" smtClean="0">
                          <a:solidFill>
                            <a:schemeClr val="tx1"/>
                          </a:solidFill>
                          <a:effectLst/>
                          <a:latin typeface="+mn-lt"/>
                        </a:rPr>
                        <a:t>2020 год </a:t>
                      </a:r>
                      <a:r>
                        <a:rPr lang="ru-RU" sz="1000" b="1" i="0" u="none" strike="noStrike" dirty="0">
                          <a:solidFill>
                            <a:schemeClr val="tx1"/>
                          </a:solidFill>
                          <a:effectLst/>
                          <a:latin typeface="+mn-lt"/>
                        </a:rPr>
                        <a:t>(план)</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i="0" u="none" strike="noStrike" dirty="0" smtClean="0">
                          <a:solidFill>
                            <a:schemeClr val="tx1"/>
                          </a:solidFill>
                          <a:effectLst/>
                          <a:latin typeface="+mn-lt"/>
                        </a:rPr>
                        <a:t>2020 год </a:t>
                      </a:r>
                      <a:r>
                        <a:rPr lang="ru-RU" sz="1000" b="1" i="0" u="none" strike="noStrike" dirty="0">
                          <a:solidFill>
                            <a:schemeClr val="tx1"/>
                          </a:solidFill>
                          <a:effectLst/>
                          <a:latin typeface="+mn-lt"/>
                        </a:rPr>
                        <a:t>(факт)</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365517">
                <a:tc>
                  <a:txBody>
                    <a:bodyPr/>
                    <a:lstStyle/>
                    <a:p>
                      <a:pPr algn="just" fontAlgn="ctr">
                        <a:lnSpc>
                          <a:spcPct val="115000"/>
                        </a:lnSpc>
                        <a:spcAft>
                          <a:spcPts val="0"/>
                        </a:spcAft>
                      </a:pPr>
                      <a:r>
                        <a:rPr lang="ru-RU" sz="1000" b="0" kern="1200" dirty="0">
                          <a:solidFill>
                            <a:schemeClr val="tx1"/>
                          </a:solidFill>
                          <a:effectLst/>
                          <a:latin typeface="+mn-lt"/>
                          <a:ea typeface="Times New Roman"/>
                          <a:cs typeface="Times New Roman"/>
                        </a:rPr>
                        <a:t>Удельный</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вес</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муниципальных</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образований</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Республики</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Татарстан</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внедривших</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эффективные</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практики</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неформального</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образования</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карьерной</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навигации</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тренингов</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профессиональных</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проб</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доступные</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для</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детей</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и</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молодежи</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выпускных</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возрастов</a:t>
                      </a:r>
                      <a:r>
                        <a:rPr lang="ru-RU" sz="1000" b="0" kern="1200" dirty="0">
                          <a:solidFill>
                            <a:schemeClr val="tx1"/>
                          </a:solidFill>
                          <a:effectLst/>
                          <a:latin typeface="+mn-lt"/>
                          <a:ea typeface="Times New Roman"/>
                          <a:cs typeface="Arial"/>
                        </a:rPr>
                        <a:t>, %</a:t>
                      </a:r>
                      <a:endParaRPr lang="ru-RU" sz="1000" b="0" dirty="0">
                        <a:solidFill>
                          <a:schemeClr val="tx1"/>
                        </a:solidFill>
                        <a:effectLst/>
                        <a:latin typeface="+mn-lt"/>
                        <a:ea typeface="Calibri"/>
                        <a:cs typeface="Times New Roman"/>
                      </a:endParaRPr>
                    </a:p>
                  </a:txBody>
                  <a:tcPr marL="71755" marR="7175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000" b="0" dirty="0" smtClean="0">
                          <a:solidFill>
                            <a:schemeClr val="tx1"/>
                          </a:solidFill>
                          <a:effectLst/>
                          <a:latin typeface="+mn-lt"/>
                          <a:ea typeface="Calibri"/>
                          <a:cs typeface="Times New Roman"/>
                        </a:rPr>
                        <a:t>100</a:t>
                      </a:r>
                      <a:endParaRPr lang="ru-RU" sz="1000" b="0" dirty="0">
                        <a:solidFill>
                          <a:schemeClr val="tx1"/>
                        </a:solidFill>
                        <a:effectLst/>
                        <a:latin typeface="+mn-lt"/>
                        <a:ea typeface="Calibri"/>
                        <a:cs typeface="Times New Roman"/>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000" b="0" dirty="0" smtClean="0">
                          <a:solidFill>
                            <a:schemeClr val="tx1"/>
                          </a:solidFill>
                          <a:effectLst/>
                          <a:latin typeface="+mn-lt"/>
                          <a:ea typeface="Calibri"/>
                          <a:cs typeface="Times New Roman"/>
                        </a:rPr>
                        <a:t>100</a:t>
                      </a:r>
                      <a:endParaRPr lang="ru-RU" sz="1000" b="0" dirty="0">
                        <a:solidFill>
                          <a:schemeClr val="tx1"/>
                        </a:solidFill>
                        <a:effectLst/>
                        <a:latin typeface="+mn-lt"/>
                        <a:ea typeface="Calibri"/>
                        <a:cs typeface="Times New Roman"/>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65517">
                <a:tc>
                  <a:txBody>
                    <a:bodyPr/>
                    <a:lstStyle/>
                    <a:p>
                      <a:pPr algn="just" fontAlgn="ctr">
                        <a:lnSpc>
                          <a:spcPct val="115000"/>
                        </a:lnSpc>
                        <a:spcAft>
                          <a:spcPts val="0"/>
                        </a:spcAft>
                      </a:pPr>
                      <a:r>
                        <a:rPr lang="ru-RU" sz="1000" b="0" kern="1200" dirty="0">
                          <a:solidFill>
                            <a:schemeClr val="tx1"/>
                          </a:solidFill>
                          <a:effectLst/>
                          <a:latin typeface="+mn-lt"/>
                          <a:ea typeface="Times New Roman"/>
                          <a:cs typeface="Times New Roman"/>
                        </a:rPr>
                        <a:t>Количество</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предприятий</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и</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компаний</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системно</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участвующих</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в</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развитии</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кадровых</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проектов</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профориентации</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дуального</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обучения</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профессиональных</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полигонов</a:t>
                      </a:r>
                      <a:r>
                        <a:rPr lang="ru-RU" sz="1000" b="0" kern="1200" dirty="0">
                          <a:solidFill>
                            <a:schemeClr val="tx1"/>
                          </a:solidFill>
                          <a:effectLst/>
                          <a:latin typeface="+mn-lt"/>
                          <a:ea typeface="Times New Roman"/>
                          <a:cs typeface="Arial"/>
                        </a:rPr>
                        <a:t>, </a:t>
                      </a:r>
                      <a:r>
                        <a:rPr lang="ru-RU" sz="1000" b="0" kern="1200" dirty="0" err="1">
                          <a:solidFill>
                            <a:schemeClr val="tx1"/>
                          </a:solidFill>
                          <a:effectLst/>
                          <a:latin typeface="+mn-lt"/>
                          <a:ea typeface="Times New Roman"/>
                          <a:cs typeface="Times New Roman"/>
                        </a:rPr>
                        <a:t>стажировочных</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площадок</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для</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детей</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и</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молодежи</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единиц</a:t>
                      </a:r>
                      <a:endParaRPr lang="ru-RU" sz="1000" b="0" dirty="0">
                        <a:solidFill>
                          <a:schemeClr val="tx1"/>
                        </a:solidFill>
                        <a:effectLst/>
                        <a:latin typeface="+mn-lt"/>
                        <a:ea typeface="Calibri"/>
                        <a:cs typeface="Times New Roman"/>
                      </a:endParaRPr>
                    </a:p>
                  </a:txBody>
                  <a:tcPr marL="71755" marR="7175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000" b="0" dirty="0" smtClean="0">
                          <a:solidFill>
                            <a:schemeClr val="tx1"/>
                          </a:solidFill>
                          <a:effectLst/>
                          <a:latin typeface="+mn-lt"/>
                          <a:ea typeface="Times New Roman"/>
                          <a:cs typeface="Times New Roman"/>
                        </a:rPr>
                        <a:t>60</a:t>
                      </a:r>
                      <a:endParaRPr lang="ru-RU" sz="1000" b="0" dirty="0">
                        <a:solidFill>
                          <a:schemeClr val="tx1"/>
                        </a:solidFill>
                        <a:effectLst/>
                        <a:latin typeface="+mn-lt"/>
                        <a:ea typeface="Calibri"/>
                        <a:cs typeface="Times New Roman"/>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000" b="0" dirty="0" smtClean="0">
                          <a:solidFill>
                            <a:schemeClr val="tx1"/>
                          </a:solidFill>
                          <a:effectLst/>
                          <a:latin typeface="+mn-lt"/>
                          <a:ea typeface="Calibri"/>
                          <a:cs typeface="Times New Roman"/>
                        </a:rPr>
                        <a:t>60</a:t>
                      </a:r>
                      <a:endParaRPr lang="ru-RU" sz="1000" b="0" dirty="0">
                        <a:solidFill>
                          <a:schemeClr val="tx1"/>
                        </a:solidFill>
                        <a:effectLst/>
                        <a:latin typeface="+mn-lt"/>
                        <a:ea typeface="Calibri"/>
                        <a:cs typeface="Times New Roman"/>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45347">
                <a:tc>
                  <a:txBody>
                    <a:bodyPr/>
                    <a:lstStyle/>
                    <a:p>
                      <a:pPr algn="just" fontAlgn="ctr">
                        <a:lnSpc>
                          <a:spcPct val="115000"/>
                        </a:lnSpc>
                        <a:spcAft>
                          <a:spcPts val="0"/>
                        </a:spcAft>
                      </a:pPr>
                      <a:r>
                        <a:rPr lang="ru-RU" sz="1000" b="0" kern="1200" dirty="0">
                          <a:solidFill>
                            <a:schemeClr val="tx1"/>
                          </a:solidFill>
                          <a:effectLst/>
                          <a:latin typeface="+mn-lt"/>
                          <a:ea typeface="Times New Roman"/>
                          <a:cs typeface="Times New Roman"/>
                        </a:rPr>
                        <a:t>Количество</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молодых</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людей</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вовлеченных</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в</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совместные</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с</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компаниями</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республики</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проекты</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профильной</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подготовки</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и</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кадрового</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притока</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выпускников</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человек</a:t>
                      </a:r>
                      <a:endParaRPr lang="ru-RU" sz="1000" b="0" dirty="0">
                        <a:solidFill>
                          <a:schemeClr val="tx1"/>
                        </a:solidFill>
                        <a:effectLst/>
                        <a:latin typeface="+mn-lt"/>
                        <a:ea typeface="Calibri"/>
                        <a:cs typeface="Times New Roman"/>
                      </a:endParaRPr>
                    </a:p>
                  </a:txBody>
                  <a:tcPr marL="71755" marR="7175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000" b="0" dirty="0" smtClean="0">
                          <a:solidFill>
                            <a:schemeClr val="tx1"/>
                          </a:solidFill>
                          <a:effectLst/>
                          <a:latin typeface="+mn-lt"/>
                          <a:ea typeface="Times New Roman"/>
                          <a:cs typeface="Times New Roman"/>
                        </a:rPr>
                        <a:t>15 000</a:t>
                      </a:r>
                      <a:endParaRPr lang="ru-RU" sz="1000" b="0" dirty="0">
                        <a:solidFill>
                          <a:schemeClr val="tx1"/>
                        </a:solidFill>
                        <a:effectLst/>
                        <a:latin typeface="+mn-lt"/>
                        <a:ea typeface="Calibri"/>
                        <a:cs typeface="Times New Roman"/>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000" b="0" dirty="0" smtClean="0">
                          <a:solidFill>
                            <a:schemeClr val="tx1"/>
                          </a:solidFill>
                          <a:effectLst/>
                          <a:latin typeface="+mn-lt"/>
                          <a:ea typeface="Calibri"/>
                          <a:cs typeface="Times New Roman"/>
                        </a:rPr>
                        <a:t>15 000</a:t>
                      </a:r>
                      <a:endParaRPr lang="ru-RU" sz="1000" b="0" dirty="0">
                        <a:solidFill>
                          <a:schemeClr val="tx1"/>
                        </a:solidFill>
                        <a:effectLst/>
                        <a:latin typeface="+mn-lt"/>
                        <a:ea typeface="Calibri"/>
                        <a:cs typeface="Times New Roman"/>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45347">
                <a:tc>
                  <a:txBody>
                    <a:bodyPr/>
                    <a:lstStyle/>
                    <a:p>
                      <a:pPr algn="just" fontAlgn="ctr">
                        <a:lnSpc>
                          <a:spcPct val="115000"/>
                        </a:lnSpc>
                        <a:spcAft>
                          <a:spcPts val="0"/>
                        </a:spcAft>
                      </a:pPr>
                      <a:r>
                        <a:rPr lang="ru-RU" sz="1000" b="0" kern="1200" dirty="0">
                          <a:solidFill>
                            <a:schemeClr val="tx1"/>
                          </a:solidFill>
                          <a:effectLst/>
                          <a:latin typeface="+mn-lt"/>
                          <a:ea typeface="Times New Roman"/>
                          <a:cs typeface="Times New Roman"/>
                        </a:rPr>
                        <a:t>Количество</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педагогов</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специалистов</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тренеров</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обученных</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и</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сертифицированных</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в</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качестве</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наставников</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Программы</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действующих</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на</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территории</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республики</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человек</a:t>
                      </a:r>
                      <a:endParaRPr lang="ru-RU" sz="1000" b="0" dirty="0">
                        <a:solidFill>
                          <a:schemeClr val="tx1"/>
                        </a:solidFill>
                        <a:effectLst/>
                        <a:latin typeface="+mn-lt"/>
                        <a:ea typeface="Calibri"/>
                        <a:cs typeface="Times New Roman"/>
                      </a:endParaRPr>
                    </a:p>
                  </a:txBody>
                  <a:tcPr marL="71755" marR="7175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000" b="0" dirty="0" smtClean="0">
                          <a:solidFill>
                            <a:schemeClr val="tx1"/>
                          </a:solidFill>
                          <a:effectLst/>
                          <a:latin typeface="+mn-lt"/>
                          <a:ea typeface="Calibri"/>
                          <a:cs typeface="Times New Roman"/>
                        </a:rPr>
                        <a:t>2 280</a:t>
                      </a:r>
                      <a:endParaRPr lang="ru-RU" sz="1000" b="0" dirty="0">
                        <a:solidFill>
                          <a:schemeClr val="tx1"/>
                        </a:solidFill>
                        <a:effectLst/>
                        <a:latin typeface="+mn-lt"/>
                        <a:ea typeface="Calibri"/>
                        <a:cs typeface="Times New Roman"/>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000" b="0" dirty="0" smtClean="0">
                          <a:solidFill>
                            <a:schemeClr val="tx1"/>
                          </a:solidFill>
                          <a:effectLst/>
                          <a:latin typeface="+mn-lt"/>
                          <a:ea typeface="Calibri"/>
                          <a:cs typeface="Times New Roman"/>
                        </a:rPr>
                        <a:t>2 280</a:t>
                      </a:r>
                      <a:endParaRPr lang="ru-RU" sz="1000" b="0" dirty="0">
                        <a:solidFill>
                          <a:schemeClr val="tx1"/>
                        </a:solidFill>
                        <a:effectLst/>
                        <a:latin typeface="+mn-lt"/>
                        <a:ea typeface="Calibri"/>
                        <a:cs typeface="Times New Roman"/>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45347">
                <a:tc>
                  <a:txBody>
                    <a:bodyPr/>
                    <a:lstStyle/>
                    <a:p>
                      <a:pPr algn="just" fontAlgn="ctr">
                        <a:lnSpc>
                          <a:spcPct val="115000"/>
                        </a:lnSpc>
                        <a:spcAft>
                          <a:spcPts val="0"/>
                        </a:spcAft>
                      </a:pPr>
                      <a:r>
                        <a:rPr lang="ru-RU" sz="1000" b="0" kern="1200" dirty="0">
                          <a:solidFill>
                            <a:schemeClr val="tx1"/>
                          </a:solidFill>
                          <a:effectLst/>
                          <a:latin typeface="+mn-lt"/>
                          <a:ea typeface="Times New Roman"/>
                          <a:cs typeface="Times New Roman"/>
                        </a:rPr>
                        <a:t>Детско</a:t>
                      </a:r>
                      <a:r>
                        <a:rPr lang="ru-RU" sz="1000" b="0" kern="1200" dirty="0">
                          <a:solidFill>
                            <a:schemeClr val="tx1"/>
                          </a:solidFill>
                          <a:effectLst/>
                          <a:latin typeface="+mn-lt"/>
                          <a:ea typeface="Times New Roman"/>
                          <a:cs typeface="Arial"/>
                        </a:rPr>
                        <a:t>-</a:t>
                      </a:r>
                      <a:r>
                        <a:rPr lang="ru-RU" sz="1000" b="0" kern="1200" dirty="0">
                          <a:solidFill>
                            <a:schemeClr val="tx1"/>
                          </a:solidFill>
                          <a:effectLst/>
                          <a:latin typeface="+mn-lt"/>
                          <a:ea typeface="Times New Roman"/>
                          <a:cs typeface="Times New Roman"/>
                        </a:rPr>
                        <a:t>молодежная</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аудитория</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выпускного</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возраста</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вовлеченная</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в</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систему</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образовательной</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карьерной</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навигации</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профессиональных</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проб</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в</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Республике</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Татарстан</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человек</a:t>
                      </a:r>
                      <a:endParaRPr lang="ru-RU" sz="1000" b="0" dirty="0">
                        <a:solidFill>
                          <a:schemeClr val="tx1"/>
                        </a:solidFill>
                        <a:effectLst/>
                        <a:latin typeface="+mn-lt"/>
                        <a:ea typeface="Calibri"/>
                        <a:cs typeface="Times New Roman"/>
                      </a:endParaRPr>
                    </a:p>
                  </a:txBody>
                  <a:tcPr marL="71755" marR="7175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000" b="0" dirty="0" smtClean="0">
                          <a:solidFill>
                            <a:schemeClr val="tx1"/>
                          </a:solidFill>
                          <a:effectLst/>
                          <a:latin typeface="+mn-lt"/>
                          <a:ea typeface="Times New Roman"/>
                          <a:cs typeface="Times New Roman"/>
                        </a:rPr>
                        <a:t>45 000</a:t>
                      </a:r>
                      <a:endParaRPr lang="ru-RU" sz="1000" b="0" dirty="0">
                        <a:solidFill>
                          <a:schemeClr val="tx1"/>
                        </a:solidFill>
                        <a:effectLst/>
                        <a:latin typeface="+mn-lt"/>
                        <a:ea typeface="Calibri"/>
                        <a:cs typeface="Times New Roman"/>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000" b="0" dirty="0" smtClean="0">
                          <a:solidFill>
                            <a:schemeClr val="tx1"/>
                          </a:solidFill>
                          <a:effectLst/>
                          <a:latin typeface="+mn-lt"/>
                          <a:ea typeface="Calibri"/>
                          <a:cs typeface="Times New Roman"/>
                        </a:rPr>
                        <a:t>45 360</a:t>
                      </a:r>
                      <a:endParaRPr lang="ru-RU" sz="1000" b="0" dirty="0">
                        <a:solidFill>
                          <a:schemeClr val="tx1"/>
                        </a:solidFill>
                        <a:effectLst/>
                        <a:latin typeface="+mn-lt"/>
                        <a:ea typeface="Calibri"/>
                        <a:cs typeface="Times New Roman"/>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65517">
                <a:tc>
                  <a:txBody>
                    <a:bodyPr/>
                    <a:lstStyle/>
                    <a:p>
                      <a:pPr algn="just" fontAlgn="ctr">
                        <a:lnSpc>
                          <a:spcPct val="115000"/>
                        </a:lnSpc>
                        <a:spcAft>
                          <a:spcPts val="0"/>
                        </a:spcAft>
                      </a:pPr>
                      <a:r>
                        <a:rPr lang="ru-RU" sz="1000" b="0" kern="1200" dirty="0">
                          <a:solidFill>
                            <a:schemeClr val="tx1"/>
                          </a:solidFill>
                          <a:effectLst/>
                          <a:latin typeface="+mn-lt"/>
                          <a:ea typeface="Times New Roman"/>
                          <a:cs typeface="Times New Roman"/>
                        </a:rPr>
                        <a:t>Создание</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инфраструктуры</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индивидуальной</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образовательной</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продюсерской</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поддержки</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доступной</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для</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участия</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до</a:t>
                      </a:r>
                      <a:r>
                        <a:rPr lang="ru-RU" sz="1000" b="0" kern="1200" dirty="0">
                          <a:solidFill>
                            <a:schemeClr val="tx1"/>
                          </a:solidFill>
                          <a:effectLst/>
                          <a:latin typeface="+mn-lt"/>
                          <a:ea typeface="Times New Roman"/>
                          <a:cs typeface="Arial"/>
                        </a:rPr>
                        <a:t> 1600 </a:t>
                      </a:r>
                      <a:r>
                        <a:rPr lang="ru-RU" sz="1000" b="0" kern="1200" dirty="0">
                          <a:solidFill>
                            <a:schemeClr val="tx1"/>
                          </a:solidFill>
                          <a:effectLst/>
                          <a:latin typeface="+mn-lt"/>
                          <a:ea typeface="Times New Roman"/>
                          <a:cs typeface="Times New Roman"/>
                        </a:rPr>
                        <a:t>молодых</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людей</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обладающих</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наивысшими</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достижениями</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человек</a:t>
                      </a:r>
                      <a:endParaRPr lang="ru-RU" sz="1000" b="0" dirty="0">
                        <a:solidFill>
                          <a:schemeClr val="tx1"/>
                        </a:solidFill>
                        <a:effectLst/>
                        <a:latin typeface="+mn-lt"/>
                        <a:ea typeface="Calibri"/>
                        <a:cs typeface="Times New Roman"/>
                      </a:endParaRPr>
                    </a:p>
                  </a:txBody>
                  <a:tcPr marL="71755" marR="7175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000" b="0" dirty="0" smtClean="0">
                          <a:solidFill>
                            <a:schemeClr val="tx1"/>
                          </a:solidFill>
                          <a:effectLst/>
                          <a:latin typeface="+mn-lt"/>
                          <a:ea typeface="Times New Roman"/>
                          <a:cs typeface="Times New Roman"/>
                        </a:rPr>
                        <a:t>1 600</a:t>
                      </a:r>
                      <a:endParaRPr lang="ru-RU" sz="1000" b="0" dirty="0">
                        <a:solidFill>
                          <a:schemeClr val="tx1"/>
                        </a:solidFill>
                        <a:effectLst/>
                        <a:latin typeface="+mn-lt"/>
                        <a:ea typeface="Calibri"/>
                        <a:cs typeface="Times New Roman"/>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000" b="0" dirty="0" smtClean="0">
                          <a:solidFill>
                            <a:schemeClr val="tx1"/>
                          </a:solidFill>
                          <a:effectLst/>
                          <a:latin typeface="+mn-lt"/>
                          <a:ea typeface="Calibri"/>
                          <a:cs typeface="Times New Roman"/>
                        </a:rPr>
                        <a:t>1 600</a:t>
                      </a:r>
                      <a:endParaRPr lang="ru-RU" sz="1000" b="0" dirty="0">
                        <a:solidFill>
                          <a:schemeClr val="tx1"/>
                        </a:solidFill>
                        <a:effectLst/>
                        <a:latin typeface="+mn-lt"/>
                        <a:ea typeface="Calibri"/>
                        <a:cs typeface="Times New Roman"/>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45347">
                <a:tc>
                  <a:txBody>
                    <a:bodyPr/>
                    <a:lstStyle/>
                    <a:p>
                      <a:pPr algn="just" fontAlgn="ctr">
                        <a:lnSpc>
                          <a:spcPct val="115000"/>
                        </a:lnSpc>
                        <a:spcAft>
                          <a:spcPts val="0"/>
                        </a:spcAft>
                      </a:pPr>
                      <a:r>
                        <a:rPr lang="ru-RU" sz="1000" b="0" kern="1200" dirty="0">
                          <a:solidFill>
                            <a:schemeClr val="tx1"/>
                          </a:solidFill>
                          <a:effectLst/>
                          <a:latin typeface="+mn-lt"/>
                          <a:ea typeface="Times New Roman"/>
                          <a:cs typeface="Times New Roman"/>
                        </a:rPr>
                        <a:t>Уровень</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положительной</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узнаваемости</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Программы</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в</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аудиториях</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адресатов</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по</a:t>
                      </a:r>
                      <a:r>
                        <a:rPr lang="ru-RU" sz="1000" b="0" kern="1200" dirty="0">
                          <a:solidFill>
                            <a:schemeClr val="tx1"/>
                          </a:solidFill>
                          <a:effectLst/>
                          <a:latin typeface="+mn-lt"/>
                          <a:ea typeface="Times New Roman"/>
                          <a:cs typeface="Arial"/>
                        </a:rPr>
                        <a:t> 5-</a:t>
                      </a:r>
                      <a:r>
                        <a:rPr lang="ru-RU" sz="1000" b="0" kern="1200" dirty="0">
                          <a:solidFill>
                            <a:schemeClr val="tx1"/>
                          </a:solidFill>
                          <a:effectLst/>
                          <a:latin typeface="+mn-lt"/>
                          <a:ea typeface="Times New Roman"/>
                          <a:cs typeface="Times New Roman"/>
                        </a:rPr>
                        <a:t>й</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шкале</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мониторинга</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на</a:t>
                      </a:r>
                      <a:r>
                        <a:rPr lang="ru-RU" sz="1000" b="0" kern="1200" dirty="0">
                          <a:solidFill>
                            <a:schemeClr val="tx1"/>
                          </a:solidFill>
                          <a:effectLst/>
                          <a:latin typeface="+mn-lt"/>
                          <a:ea typeface="Times New Roman"/>
                          <a:cs typeface="Arial"/>
                        </a:rPr>
                        <a:t> 1000 </a:t>
                      </a:r>
                      <a:r>
                        <a:rPr lang="ru-RU" sz="1000" b="0" kern="1200" dirty="0">
                          <a:solidFill>
                            <a:schemeClr val="tx1"/>
                          </a:solidFill>
                          <a:effectLst/>
                          <a:latin typeface="+mn-lt"/>
                          <a:ea typeface="Times New Roman"/>
                          <a:cs typeface="Times New Roman"/>
                        </a:rPr>
                        <a:t>опрошенных</a:t>
                      </a:r>
                      <a:endParaRPr lang="ru-RU" sz="1000" b="0" dirty="0">
                        <a:solidFill>
                          <a:schemeClr val="tx1"/>
                        </a:solidFill>
                        <a:effectLst/>
                        <a:latin typeface="+mn-lt"/>
                        <a:ea typeface="Calibri"/>
                        <a:cs typeface="Times New Roman"/>
                      </a:endParaRPr>
                    </a:p>
                  </a:txBody>
                  <a:tcPr marL="71755" marR="7175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000" b="0" dirty="0" smtClean="0">
                          <a:solidFill>
                            <a:schemeClr val="tx1"/>
                          </a:solidFill>
                          <a:effectLst/>
                          <a:latin typeface="+mn-lt"/>
                          <a:ea typeface="Times New Roman"/>
                          <a:cs typeface="Times New Roman"/>
                        </a:rPr>
                        <a:t>4,5</a:t>
                      </a:r>
                      <a:endParaRPr lang="ru-RU" sz="1000" b="0" dirty="0">
                        <a:solidFill>
                          <a:schemeClr val="tx1"/>
                        </a:solidFill>
                        <a:effectLst/>
                        <a:latin typeface="+mn-lt"/>
                        <a:ea typeface="Calibri"/>
                        <a:cs typeface="Times New Roman"/>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000" b="0" dirty="0" smtClean="0">
                          <a:solidFill>
                            <a:schemeClr val="tx1"/>
                          </a:solidFill>
                          <a:effectLst/>
                          <a:latin typeface="+mn-lt"/>
                          <a:ea typeface="Calibri"/>
                          <a:cs typeface="Times New Roman"/>
                        </a:rPr>
                        <a:t>4,5</a:t>
                      </a:r>
                      <a:endParaRPr lang="ru-RU" sz="1000" b="0" dirty="0">
                        <a:solidFill>
                          <a:schemeClr val="tx1"/>
                        </a:solidFill>
                        <a:effectLst/>
                        <a:latin typeface="+mn-lt"/>
                        <a:ea typeface="Calibri"/>
                        <a:cs typeface="Times New Roman"/>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45347">
                <a:tc>
                  <a:txBody>
                    <a:bodyPr/>
                    <a:lstStyle/>
                    <a:p>
                      <a:pPr algn="just" fontAlgn="ctr">
                        <a:lnSpc>
                          <a:spcPct val="115000"/>
                        </a:lnSpc>
                        <a:spcAft>
                          <a:spcPts val="0"/>
                        </a:spcAft>
                      </a:pPr>
                      <a:r>
                        <a:rPr lang="ru-RU" sz="1000" b="0" kern="1200" dirty="0">
                          <a:solidFill>
                            <a:schemeClr val="tx1"/>
                          </a:solidFill>
                          <a:effectLst/>
                          <a:latin typeface="+mn-lt"/>
                          <a:ea typeface="Times New Roman"/>
                          <a:cs typeface="Times New Roman"/>
                        </a:rPr>
                        <a:t>Доля</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проектов</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программ</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в</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сфере</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поддержки</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одаренных</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детей</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и</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молодежи</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прошедших</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публичную</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экспертизу</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Межведомственного</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координационного</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совета</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и</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интегрированных</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в</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республиканскую</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систему</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поддержки</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одаренных</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детей</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и</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талантливой</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молодежи</a:t>
                      </a:r>
                      <a:r>
                        <a:rPr lang="ru-RU" sz="1000" b="0" kern="1200" dirty="0">
                          <a:solidFill>
                            <a:schemeClr val="tx1"/>
                          </a:solidFill>
                          <a:effectLst/>
                          <a:latin typeface="+mn-lt"/>
                          <a:ea typeface="Times New Roman"/>
                          <a:cs typeface="Arial"/>
                        </a:rPr>
                        <a:t> (% </a:t>
                      </a:r>
                      <a:r>
                        <a:rPr lang="ru-RU" sz="1000" b="0" kern="1200" dirty="0">
                          <a:solidFill>
                            <a:schemeClr val="tx1"/>
                          </a:solidFill>
                          <a:effectLst/>
                          <a:latin typeface="+mn-lt"/>
                          <a:ea typeface="Times New Roman"/>
                          <a:cs typeface="Times New Roman"/>
                        </a:rPr>
                        <a:t>от</a:t>
                      </a:r>
                      <a:r>
                        <a:rPr lang="ru-RU" sz="1000" b="0" kern="1200" dirty="0">
                          <a:solidFill>
                            <a:schemeClr val="tx1"/>
                          </a:solidFill>
                          <a:effectLst/>
                          <a:latin typeface="+mn-lt"/>
                          <a:ea typeface="Times New Roman"/>
                          <a:cs typeface="Arial"/>
                        </a:rPr>
                        <a:t> 100 </a:t>
                      </a:r>
                      <a:r>
                        <a:rPr lang="ru-RU" sz="1000" b="0" kern="1200" dirty="0">
                          <a:solidFill>
                            <a:schemeClr val="tx1"/>
                          </a:solidFill>
                          <a:effectLst/>
                          <a:latin typeface="+mn-lt"/>
                          <a:ea typeface="Times New Roman"/>
                          <a:cs typeface="Times New Roman"/>
                        </a:rPr>
                        <a:t>принятых</a:t>
                      </a:r>
                      <a:r>
                        <a:rPr lang="ru-RU" sz="1000" b="0" kern="1200" dirty="0">
                          <a:solidFill>
                            <a:schemeClr val="tx1"/>
                          </a:solidFill>
                          <a:effectLst/>
                          <a:latin typeface="+mn-lt"/>
                          <a:ea typeface="Times New Roman"/>
                          <a:cs typeface="Arial"/>
                        </a:rPr>
                        <a:t>)</a:t>
                      </a:r>
                      <a:endParaRPr lang="ru-RU" sz="1000" b="0" dirty="0">
                        <a:solidFill>
                          <a:schemeClr val="tx1"/>
                        </a:solidFill>
                        <a:effectLst/>
                        <a:latin typeface="+mn-lt"/>
                        <a:ea typeface="Calibri"/>
                        <a:cs typeface="Times New Roman"/>
                      </a:endParaRPr>
                    </a:p>
                  </a:txBody>
                  <a:tcPr marL="71755" marR="7175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000" b="0" dirty="0" smtClean="0">
                          <a:solidFill>
                            <a:schemeClr val="tx1"/>
                          </a:solidFill>
                          <a:effectLst/>
                          <a:latin typeface="+mn-lt"/>
                          <a:ea typeface="Times New Roman"/>
                          <a:cs typeface="Times New Roman"/>
                        </a:rPr>
                        <a:t>20</a:t>
                      </a:r>
                      <a:endParaRPr lang="ru-RU" sz="1000" b="0" dirty="0">
                        <a:solidFill>
                          <a:schemeClr val="tx1"/>
                        </a:solidFill>
                        <a:effectLst/>
                        <a:latin typeface="+mn-lt"/>
                        <a:ea typeface="Calibri"/>
                        <a:cs typeface="Times New Roman"/>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000" b="0" dirty="0" smtClean="0">
                          <a:solidFill>
                            <a:schemeClr val="tx1"/>
                          </a:solidFill>
                          <a:effectLst/>
                          <a:latin typeface="+mn-lt"/>
                          <a:ea typeface="Calibri"/>
                          <a:cs typeface="Times New Roman"/>
                        </a:rPr>
                        <a:t>20</a:t>
                      </a:r>
                      <a:endParaRPr lang="ru-RU" sz="1000" b="0" dirty="0">
                        <a:solidFill>
                          <a:schemeClr val="tx1"/>
                        </a:solidFill>
                        <a:effectLst/>
                        <a:latin typeface="+mn-lt"/>
                        <a:ea typeface="Calibri"/>
                        <a:cs typeface="Times New Roman"/>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15" name="Rectangle 4"/>
          <p:cNvSpPr>
            <a:spLocks noChangeArrowheads="1"/>
          </p:cNvSpPr>
          <p:nvPr/>
        </p:nvSpPr>
        <p:spPr bwMode="auto">
          <a:xfrm>
            <a:off x="501015" y="823544"/>
            <a:ext cx="84772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ru-RU" altLang="ru-RU"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Цель</a:t>
            </a:r>
            <a:r>
              <a:rPr lang="ru-RU" altLang="ru-RU" sz="1200" b="1" dirty="0">
                <a:latin typeface="Arial" panose="020B0604020202020204" pitchFamily="34" charset="0"/>
                <a:ea typeface="Times New Roman" panose="02020603050405020304" pitchFamily="18" charset="0"/>
              </a:rPr>
              <a:t>: </a:t>
            </a:r>
            <a:r>
              <a:rPr lang="ru-RU" altLang="ru-RU" sz="1200" dirty="0" smtClean="0">
                <a:latin typeface="Arial" panose="020B0604020202020204" pitchFamily="34" charset="0"/>
                <a:ea typeface="Times New Roman" panose="02020603050405020304" pitchFamily="18" charset="0"/>
              </a:rPr>
              <a:t>обеспечение </a:t>
            </a:r>
            <a:r>
              <a:rPr lang="ru-RU" altLang="ru-RU" sz="1200" dirty="0">
                <a:latin typeface="Arial" panose="020B0604020202020204" pitchFamily="34" charset="0"/>
                <a:ea typeface="Times New Roman" panose="02020603050405020304" pitchFamily="18" charset="0"/>
              </a:rPr>
              <a:t>развертывания преемственной системы развития интеллектуально-творческого потенциала детей, молодежи и стратегическое управление талантами в интересах инновационного развития Республики Татарстан</a:t>
            </a:r>
            <a:endParaRPr kumimoji="0" lang="ru-RU" altLang="ru-RU" sz="1200" i="0" u="none" strike="noStrike" cap="none" normalizeH="0" baseline="0" dirty="0" smtClean="0">
              <a:ln>
                <a:noFill/>
              </a:ln>
              <a:solidFill>
                <a:schemeClr val="tx1"/>
              </a:solidFill>
              <a:effectLst/>
              <a:latin typeface="Arial" panose="020B0604020202020204" pitchFamily="34" charset="0"/>
            </a:endParaRPr>
          </a:p>
        </p:txBody>
      </p:sp>
      <p:sp>
        <p:nvSpPr>
          <p:cNvPr id="2" name="Скругленный прямоугольник 1"/>
          <p:cNvSpPr/>
          <p:nvPr/>
        </p:nvSpPr>
        <p:spPr>
          <a:xfrm>
            <a:off x="542925" y="195242"/>
            <a:ext cx="794385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t"/>
            <a:r>
              <a:rPr lang="ru-RU" sz="1600" b="1" dirty="0" smtClean="0"/>
              <a:t>26. Государственная </a:t>
            </a:r>
            <a:r>
              <a:rPr lang="ru-RU" sz="1600" b="1" dirty="0"/>
              <a:t>программа «Стратегическое управление талантами в Республике Татарстан на 2015 – </a:t>
            </a:r>
            <a:r>
              <a:rPr lang="ru-RU" sz="1600" b="1" dirty="0" smtClean="0"/>
              <a:t>2023 </a:t>
            </a:r>
            <a:r>
              <a:rPr lang="ru-RU" sz="1600" b="1" dirty="0"/>
              <a:t>годы»</a:t>
            </a:r>
          </a:p>
        </p:txBody>
      </p:sp>
      <p:graphicFrame>
        <p:nvGraphicFramePr>
          <p:cNvPr id="5" name="Таблица 4"/>
          <p:cNvGraphicFramePr>
            <a:graphicFrameLocks noGrp="1"/>
          </p:cNvGraphicFramePr>
          <p:nvPr>
            <p:extLst>
              <p:ext uri="{D42A27DB-BD31-4B8C-83A1-F6EECF244321}">
                <p14:modId xmlns:p14="http://schemas.microsoft.com/office/powerpoint/2010/main" val="282495519"/>
              </p:ext>
            </p:extLst>
          </p:nvPr>
        </p:nvGraphicFramePr>
        <p:xfrm>
          <a:off x="542925" y="1433679"/>
          <a:ext cx="8477250" cy="529845"/>
        </p:xfrm>
        <a:graphic>
          <a:graphicData uri="http://schemas.openxmlformats.org/drawingml/2006/table">
            <a:tbl>
              <a:tblPr firstRow="1" firstCol="1" bandRow="1">
                <a:tableStyleId>{5C22544A-7EE6-4342-B048-85BDC9FD1C3A}</a:tableStyleId>
              </a:tblPr>
              <a:tblGrid>
                <a:gridCol w="5905499"/>
                <a:gridCol w="1209675"/>
                <a:gridCol w="1362076"/>
              </a:tblGrid>
              <a:tr h="353230">
                <a:tc rowSpan="2">
                  <a:txBody>
                    <a:bodyPr/>
                    <a:lstStyle/>
                    <a:p>
                      <a:pPr algn="ctr">
                        <a:spcAft>
                          <a:spcPts val="0"/>
                        </a:spcAft>
                      </a:pPr>
                      <a:r>
                        <a:rPr lang="ru-RU" sz="1000" dirty="0">
                          <a:solidFill>
                            <a:schemeClr val="tx1"/>
                          </a:solidFill>
                          <a:effectLst/>
                        </a:rPr>
                        <a:t>Объем финансирования государственной программы (тыс</a:t>
                      </a:r>
                      <a:r>
                        <a:rPr lang="ru-RU" sz="1000" dirty="0" smtClean="0">
                          <a:solidFill>
                            <a:schemeClr val="tx1"/>
                          </a:solidFill>
                          <a:effectLst/>
                        </a:rPr>
                        <a:t>. рублей</a:t>
                      </a:r>
                      <a:r>
                        <a:rPr lang="ru-RU" sz="1000" dirty="0">
                          <a:solidFill>
                            <a:schemeClr val="tx1"/>
                          </a:solidFill>
                          <a:effectLst/>
                        </a:rPr>
                        <a:t>)</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2020 </a:t>
                      </a:r>
                      <a:r>
                        <a:rPr lang="ru-RU" sz="1000" dirty="0">
                          <a:solidFill>
                            <a:schemeClr val="tx1"/>
                          </a:solidFill>
                          <a:effectLst/>
                        </a:rPr>
                        <a:t>год</a:t>
                      </a:r>
                    </a:p>
                    <a:p>
                      <a:pPr algn="ctr">
                        <a:spcAft>
                          <a:spcPts val="0"/>
                        </a:spcAft>
                      </a:pPr>
                      <a:r>
                        <a:rPr lang="ru-RU" sz="1000" dirty="0">
                          <a:solidFill>
                            <a:schemeClr val="tx1"/>
                          </a:solidFill>
                          <a:effectLst/>
                        </a:rPr>
                        <a:t>(план)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2020 </a:t>
                      </a:r>
                      <a:r>
                        <a:rPr lang="ru-RU" sz="1000" dirty="0">
                          <a:solidFill>
                            <a:schemeClr val="tx1"/>
                          </a:solidFill>
                          <a:effectLst/>
                        </a:rPr>
                        <a:t>год</a:t>
                      </a:r>
                    </a:p>
                    <a:p>
                      <a:pPr algn="ctr">
                        <a:spcAft>
                          <a:spcPts val="0"/>
                        </a:spcAft>
                      </a:pPr>
                      <a:r>
                        <a:rPr lang="ru-RU" sz="1000" dirty="0">
                          <a:solidFill>
                            <a:schemeClr val="tx1"/>
                          </a:solidFill>
                          <a:effectLst/>
                        </a:rPr>
                        <a:t>(факт)</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6615">
                <a:tc vMerge="1">
                  <a:txBody>
                    <a:bodyPr/>
                    <a:lstStyle/>
                    <a:p>
                      <a:endParaRPr lang="ru-RU"/>
                    </a:p>
                  </a:txBody>
                  <a:tcPr/>
                </a:tc>
                <a:tc>
                  <a:txBody>
                    <a:bodyPr/>
                    <a:lstStyle/>
                    <a:p>
                      <a:pPr algn="ctr" fontAlgn="t"/>
                      <a:r>
                        <a:rPr lang="ru-RU" sz="1000" b="1" i="0" u="none" strike="noStrike" dirty="0" smtClean="0">
                          <a:solidFill>
                            <a:srgbClr val="000000"/>
                          </a:solidFill>
                          <a:effectLst/>
                          <a:latin typeface="+mn-lt"/>
                        </a:rPr>
                        <a:t>108 050,0</a:t>
                      </a:r>
                      <a:endParaRPr lang="ru-RU" sz="1000" b="1"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ru-RU" sz="1000" b="1" i="0" u="none" strike="noStrike" dirty="0" smtClean="0">
                          <a:solidFill>
                            <a:srgbClr val="000000"/>
                          </a:solidFill>
                          <a:effectLst/>
                          <a:latin typeface="+mn-lt"/>
                        </a:rPr>
                        <a:t>108 050,0</a:t>
                      </a:r>
                      <a:endParaRPr lang="ru-RU" sz="1000" b="1"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3" name="Прямоугольник 2"/>
          <p:cNvSpPr/>
          <p:nvPr/>
        </p:nvSpPr>
        <p:spPr>
          <a:xfrm>
            <a:off x="542925" y="6004386"/>
            <a:ext cx="8493706" cy="400110"/>
          </a:xfrm>
          <a:prstGeom prst="rect">
            <a:avLst/>
          </a:prstGeom>
        </p:spPr>
        <p:txBody>
          <a:bodyPr wrap="square">
            <a:spAutoFit/>
          </a:bodyPr>
          <a:lstStyle/>
          <a:p>
            <a:pPr fontAlgn="ctr">
              <a:spcBef>
                <a:spcPct val="20000"/>
              </a:spcBef>
            </a:pPr>
            <a:r>
              <a:rPr lang="ru-RU" sz="1000" b="1" i="1" dirty="0">
                <a:solidFill>
                  <a:schemeClr val="accent1"/>
                </a:solidFill>
              </a:rPr>
              <a:t>Ответственные исполнители ГП : Министерство образования и науки Республики Татарстан,  Министерство по делам молодежи Республики Татарстан</a:t>
            </a:r>
          </a:p>
        </p:txBody>
      </p:sp>
      <p:sp>
        <p:nvSpPr>
          <p:cNvPr id="4" name="Прямоугольник 3"/>
          <p:cNvSpPr/>
          <p:nvPr/>
        </p:nvSpPr>
        <p:spPr>
          <a:xfrm>
            <a:off x="501015" y="6404496"/>
            <a:ext cx="8479891" cy="400110"/>
          </a:xfrm>
          <a:prstGeom prst="rect">
            <a:avLst/>
          </a:prstGeom>
        </p:spPr>
        <p:txBody>
          <a:bodyPr wrap="square">
            <a:spAutoFit/>
          </a:bodyPr>
          <a:lstStyle/>
          <a:p>
            <a:pPr fontAlgn="ctr">
              <a:spcBef>
                <a:spcPct val="20000"/>
              </a:spcBef>
            </a:pPr>
            <a:r>
              <a:rPr lang="ru-RU" sz="1000" b="1" i="1" dirty="0">
                <a:solidFill>
                  <a:schemeClr val="accent6"/>
                </a:solidFill>
              </a:rPr>
              <a:t>Официальный сайт, на котором размещена государственная программа и отчеты о ходе ее реализации, находится по адресу: http://prav.tatarstan.ru</a:t>
            </a:r>
          </a:p>
        </p:txBody>
      </p:sp>
    </p:spTree>
    <p:extLst>
      <p:ext uri="{BB962C8B-B14F-4D97-AF65-F5344CB8AC3E}">
        <p14:creationId xmlns:p14="http://schemas.microsoft.com/office/powerpoint/2010/main" val="263793869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Таблица 12"/>
          <p:cNvGraphicFramePr>
            <a:graphicFrameLocks noGrp="1"/>
          </p:cNvGraphicFramePr>
          <p:nvPr>
            <p:extLst>
              <p:ext uri="{D42A27DB-BD31-4B8C-83A1-F6EECF244321}">
                <p14:modId xmlns:p14="http://schemas.microsoft.com/office/powerpoint/2010/main" val="165569601"/>
              </p:ext>
            </p:extLst>
          </p:nvPr>
        </p:nvGraphicFramePr>
        <p:xfrm>
          <a:off x="542925" y="2074932"/>
          <a:ext cx="8477250" cy="3965614"/>
        </p:xfrm>
        <a:graphic>
          <a:graphicData uri="http://schemas.openxmlformats.org/drawingml/2006/table">
            <a:tbl>
              <a:tblPr firstRow="1" firstCol="1" bandRow="1">
                <a:tableStyleId>{5C22544A-7EE6-4342-B048-85BDC9FD1C3A}</a:tableStyleId>
              </a:tblPr>
              <a:tblGrid>
                <a:gridCol w="6649330"/>
                <a:gridCol w="845244"/>
                <a:gridCol w="982676"/>
              </a:tblGrid>
              <a:tr h="253330">
                <a:tc>
                  <a:txBody>
                    <a:bodyPr/>
                    <a:lstStyle/>
                    <a:p>
                      <a:pPr algn="ctr" fontAlgn="ctr"/>
                      <a:r>
                        <a:rPr lang="ru-RU" sz="900" b="1" i="0" u="none" strike="noStrike" dirty="0" smtClean="0">
                          <a:solidFill>
                            <a:srgbClr val="000000"/>
                          </a:solidFill>
                          <a:effectLst/>
                          <a:latin typeface="+mn-lt"/>
                        </a:rPr>
                        <a:t>Целевые показатели реализации государственной программы</a:t>
                      </a:r>
                      <a:endParaRPr lang="ru-RU" sz="900" b="1"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1" i="0" u="none" strike="noStrike" dirty="0" smtClean="0">
                          <a:solidFill>
                            <a:schemeClr val="tx1"/>
                          </a:solidFill>
                          <a:effectLst/>
                          <a:latin typeface="+mn-lt"/>
                        </a:rPr>
                        <a:t>2020 год</a:t>
                      </a:r>
                    </a:p>
                    <a:p>
                      <a:pPr algn="ctr" fontAlgn="ctr"/>
                      <a:r>
                        <a:rPr lang="ru-RU" sz="900" b="1" i="0" u="none" strike="noStrike" dirty="0" smtClean="0">
                          <a:solidFill>
                            <a:schemeClr val="tx1"/>
                          </a:solidFill>
                          <a:effectLst/>
                          <a:latin typeface="+mn-lt"/>
                        </a:rPr>
                        <a:t>(план</a:t>
                      </a:r>
                      <a:r>
                        <a:rPr lang="ru-RU" sz="900" b="1" i="0" u="none" strike="noStrike" dirty="0">
                          <a:solidFill>
                            <a:schemeClr val="tx1"/>
                          </a:solidFill>
                          <a:effectLst/>
                          <a:latin typeface="+mn-lt"/>
                        </a:rPr>
                        <a:t>)</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1" i="0" u="none" strike="noStrike" dirty="0" smtClean="0">
                          <a:solidFill>
                            <a:schemeClr val="tx1"/>
                          </a:solidFill>
                          <a:effectLst/>
                          <a:latin typeface="+mn-lt"/>
                        </a:rPr>
                        <a:t>2020 год</a:t>
                      </a:r>
                    </a:p>
                    <a:p>
                      <a:pPr algn="ctr" fontAlgn="ctr"/>
                      <a:r>
                        <a:rPr lang="ru-RU" sz="900" b="1" i="0" u="none" strike="noStrike" dirty="0" smtClean="0">
                          <a:solidFill>
                            <a:schemeClr val="tx1"/>
                          </a:solidFill>
                          <a:effectLst/>
                          <a:latin typeface="+mn-lt"/>
                        </a:rPr>
                        <a:t>(</a:t>
                      </a:r>
                      <a:r>
                        <a:rPr lang="ru-RU" sz="900" b="1" i="0" u="none" strike="noStrike" dirty="0">
                          <a:solidFill>
                            <a:schemeClr val="tx1"/>
                          </a:solidFill>
                          <a:effectLst/>
                          <a:latin typeface="+mn-lt"/>
                        </a:rPr>
                        <a:t>факт)</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323552">
                <a:tc>
                  <a:txBody>
                    <a:bodyPr/>
                    <a:lstStyle/>
                    <a:p>
                      <a:pPr algn="l" fontAlgn="ctr"/>
                      <a:r>
                        <a:rPr lang="ru-RU" sz="900" b="0" i="0" u="none" strike="noStrike" dirty="0">
                          <a:solidFill>
                            <a:srgbClr val="000000"/>
                          </a:solidFill>
                          <a:effectLst/>
                          <a:latin typeface="Arial"/>
                        </a:rPr>
                        <a:t>Доля запросов, исполненных подведомственными учреждениями в установленные сроки, в общем объеме исполненных за год запросов,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900" b="0" i="0" u="none" strike="noStrike" dirty="0">
                          <a:solidFill>
                            <a:srgbClr val="000000"/>
                          </a:solidFill>
                          <a:effectLst/>
                          <a:latin typeface="Arial"/>
                        </a:rPr>
                        <a:t>100,0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a:solidFill>
                            <a:srgbClr val="000000"/>
                          </a:solidFill>
                          <a:effectLst/>
                          <a:latin typeface="Arial"/>
                        </a:rPr>
                        <a:t>100,0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23552">
                <a:tc>
                  <a:txBody>
                    <a:bodyPr/>
                    <a:lstStyle/>
                    <a:p>
                      <a:pPr algn="l" fontAlgn="ctr"/>
                      <a:r>
                        <a:rPr lang="ru-RU" sz="900" b="0" i="0" u="none" strike="noStrike" dirty="0">
                          <a:solidFill>
                            <a:srgbClr val="000000"/>
                          </a:solidFill>
                          <a:effectLst/>
                          <a:latin typeface="Arial"/>
                        </a:rPr>
                        <a:t>Доля введенных в Единую архивную информационную систему Республики Татарстан оцифрованных, индексированных описей и на-именований дел государственного и муниципальных архивов от числа запланированных на текущий год,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900" b="0" i="0" u="none" strike="noStrike" dirty="0">
                          <a:solidFill>
                            <a:srgbClr val="000000"/>
                          </a:solidFill>
                          <a:effectLst/>
                          <a:latin typeface="Arial"/>
                        </a:rPr>
                        <a:t>100,0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a:solidFill>
                            <a:srgbClr val="000000"/>
                          </a:solidFill>
                          <a:effectLst/>
                          <a:latin typeface="Arial"/>
                        </a:rPr>
                        <a:t>100,0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79761">
                <a:tc>
                  <a:txBody>
                    <a:bodyPr/>
                    <a:lstStyle/>
                    <a:p>
                      <a:pPr algn="l" fontAlgn="ctr"/>
                      <a:r>
                        <a:rPr lang="ru-RU" sz="900" b="0" i="0" u="none" strike="noStrike" dirty="0">
                          <a:solidFill>
                            <a:srgbClr val="000000"/>
                          </a:solidFill>
                          <a:effectLst/>
                          <a:latin typeface="Arial"/>
                        </a:rPr>
                        <a:t>Доля оцифрованных единиц хранения от числа запланированных на текущий год,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900" b="0" i="0" u="none" strike="noStrike" dirty="0">
                          <a:solidFill>
                            <a:srgbClr val="000000"/>
                          </a:solidFill>
                          <a:effectLst/>
                          <a:latin typeface="Arial"/>
                        </a:rPr>
                        <a:t>100,0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a:solidFill>
                            <a:srgbClr val="000000"/>
                          </a:solidFill>
                          <a:effectLst/>
                          <a:latin typeface="Arial"/>
                        </a:rPr>
                        <a:t>100,0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23552">
                <a:tc>
                  <a:txBody>
                    <a:bodyPr/>
                    <a:lstStyle/>
                    <a:p>
                      <a:pPr algn="l" fontAlgn="ctr"/>
                      <a:r>
                        <a:rPr lang="ru-RU" sz="900" b="0" i="0" u="none" strike="noStrike" dirty="0">
                          <a:solidFill>
                            <a:srgbClr val="000000"/>
                          </a:solidFill>
                          <a:effectLst/>
                          <a:latin typeface="Arial"/>
                        </a:rPr>
                        <a:t>Доля оцифрованных доку-ментов, хранящихся в системе хранения данных, в общем количестве оцифрованных документов,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900" b="0" i="0" u="none" strike="noStrike" dirty="0">
                          <a:solidFill>
                            <a:srgbClr val="000000"/>
                          </a:solidFill>
                          <a:effectLst/>
                          <a:latin typeface="Arial"/>
                        </a:rPr>
                        <a:t>100,0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a:solidFill>
                            <a:srgbClr val="000000"/>
                          </a:solidFill>
                          <a:effectLst/>
                          <a:latin typeface="Arial"/>
                        </a:rPr>
                        <a:t>100,0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8120">
                <a:tc>
                  <a:txBody>
                    <a:bodyPr/>
                    <a:lstStyle/>
                    <a:p>
                      <a:pPr algn="l" fontAlgn="ctr"/>
                      <a:r>
                        <a:rPr lang="ru-RU" sz="900" b="0" i="0" u="none" strike="noStrike" dirty="0">
                          <a:solidFill>
                            <a:srgbClr val="000000"/>
                          </a:solidFill>
                          <a:effectLst/>
                          <a:latin typeface="Arial"/>
                        </a:rPr>
                        <a:t>Доля проиндексированных аудиовизуальных документов от общего количества единиц хранения/единиц учета аудиовизуальных документов, загруженных в систему,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900" b="0" i="0" u="none" strike="noStrike" dirty="0">
                          <a:solidFill>
                            <a:srgbClr val="000000"/>
                          </a:solidFill>
                          <a:effectLst/>
                          <a:latin typeface="Arial"/>
                        </a:rPr>
                        <a:t>100,0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a:solidFill>
                            <a:srgbClr val="000000"/>
                          </a:solidFill>
                          <a:effectLst/>
                          <a:latin typeface="Arial"/>
                        </a:rPr>
                        <a:t>100,0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59080">
                <a:tc>
                  <a:txBody>
                    <a:bodyPr/>
                    <a:lstStyle/>
                    <a:p>
                      <a:pPr algn="l" fontAlgn="ctr"/>
                      <a:r>
                        <a:rPr lang="ru-RU" sz="900" b="0" i="0" u="none" strike="noStrike" dirty="0">
                          <a:solidFill>
                            <a:srgbClr val="000000"/>
                          </a:solidFill>
                          <a:effectLst/>
                          <a:latin typeface="Arial"/>
                        </a:rPr>
                        <a:t>Доля архивных документов, размещенных в нормативные средства хранения, от числа запланированных на текущий год,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900" b="0" i="0" u="none" strike="noStrike" dirty="0">
                          <a:solidFill>
                            <a:srgbClr val="000000"/>
                          </a:solidFill>
                          <a:effectLst/>
                          <a:latin typeface="Arial"/>
                        </a:rPr>
                        <a:t>100,0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a:solidFill>
                            <a:srgbClr val="000000"/>
                          </a:solidFill>
                          <a:effectLst/>
                          <a:latin typeface="Arial"/>
                        </a:rPr>
                        <a:t>100,0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02231">
                <a:tc>
                  <a:txBody>
                    <a:bodyPr/>
                    <a:lstStyle/>
                    <a:p>
                      <a:pPr algn="l" fontAlgn="ctr"/>
                      <a:r>
                        <a:rPr lang="ru-RU" sz="900" b="0" i="0" u="none" strike="noStrike" dirty="0">
                          <a:solidFill>
                            <a:srgbClr val="000000"/>
                          </a:solidFill>
                          <a:effectLst/>
                          <a:latin typeface="Arial"/>
                        </a:rPr>
                        <a:t>Количество проведенных конкурсов</a:t>
                      </a:r>
                      <a:r>
                        <a:rPr lang="ru-RU" sz="900" b="0" i="0" u="none" strike="noStrike" dirty="0" smtClean="0">
                          <a:solidFill>
                            <a:srgbClr val="000000"/>
                          </a:solidFill>
                          <a:effectLst/>
                          <a:latin typeface="Arial"/>
                        </a:rPr>
                        <a:t>, единиц</a:t>
                      </a:r>
                      <a:endParaRPr lang="ru-RU" sz="900" b="0" i="0" u="none" strike="noStrike" dirty="0">
                        <a:solidFill>
                          <a:srgbClr val="000000"/>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900" b="0" i="0" u="none" strike="noStrike" dirty="0">
                          <a:solidFill>
                            <a:srgbClr val="000000"/>
                          </a:solidFill>
                          <a:effectLst/>
                          <a:latin typeface="Arial"/>
                        </a:rPr>
                        <a:t>2,0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a:solidFill>
                            <a:srgbClr val="000000"/>
                          </a:solidFill>
                          <a:effectLst/>
                          <a:latin typeface="Arial"/>
                        </a:rPr>
                        <a:t>2,0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32410">
                <a:tc>
                  <a:txBody>
                    <a:bodyPr/>
                    <a:lstStyle/>
                    <a:p>
                      <a:pPr algn="l" fontAlgn="ctr"/>
                      <a:r>
                        <a:rPr lang="ru-RU" sz="900" b="0" i="0" u="none" strike="noStrike" dirty="0">
                          <a:solidFill>
                            <a:srgbClr val="000000"/>
                          </a:solidFill>
                          <a:effectLst/>
                          <a:latin typeface="Arial"/>
                        </a:rPr>
                        <a:t>Доля пополнения портала по генеалогии и родословным генеалогическими записями в общем количестве запланированных записей в текущем году,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900" b="0" i="0" u="none" strike="noStrike" dirty="0">
                          <a:solidFill>
                            <a:srgbClr val="000000"/>
                          </a:solidFill>
                          <a:effectLst/>
                          <a:latin typeface="Arial"/>
                        </a:rPr>
                        <a:t>100,0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a:solidFill>
                            <a:srgbClr val="000000"/>
                          </a:solidFill>
                          <a:effectLst/>
                          <a:latin typeface="Arial"/>
                        </a:rPr>
                        <a:t>100,0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2405">
                <a:tc>
                  <a:txBody>
                    <a:bodyPr/>
                    <a:lstStyle/>
                    <a:p>
                      <a:pPr algn="l" fontAlgn="ctr"/>
                      <a:r>
                        <a:rPr lang="ru-RU" sz="900" b="0" i="0" u="none" strike="noStrike" dirty="0">
                          <a:solidFill>
                            <a:srgbClr val="000000"/>
                          </a:solidFill>
                          <a:effectLst/>
                          <a:latin typeface="Arial"/>
                        </a:rPr>
                        <a:t>Количество аудиовизуальных документов, включенных в Архивный фонд Республики Татарстан, единиц хранения/единиц учета,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900" b="0" i="0" u="none" strike="noStrike" dirty="0">
                          <a:solidFill>
                            <a:srgbClr val="000000"/>
                          </a:solidFill>
                          <a:effectLst/>
                          <a:latin typeface="Arial"/>
                        </a:rPr>
                        <a:t>500,0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a:solidFill>
                            <a:srgbClr val="000000"/>
                          </a:solidFill>
                          <a:effectLst/>
                          <a:latin typeface="Arial"/>
                        </a:rPr>
                        <a:t>873,0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33207">
                <a:tc>
                  <a:txBody>
                    <a:bodyPr/>
                    <a:lstStyle/>
                    <a:p>
                      <a:pPr algn="l" fontAlgn="ctr"/>
                      <a:r>
                        <a:rPr lang="ru-RU" sz="900" b="0" i="0" u="none" strike="noStrike" dirty="0">
                          <a:solidFill>
                            <a:srgbClr val="000000"/>
                          </a:solidFill>
                          <a:effectLst/>
                          <a:latin typeface="Arial"/>
                        </a:rPr>
                        <a:t>Количество муниципальных архивов, получивших поддержку на конкурсной основе,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900" b="0" i="0" u="none" strike="noStrike" dirty="0">
                          <a:solidFill>
                            <a:srgbClr val="000000"/>
                          </a:solidFill>
                          <a:effectLst/>
                          <a:latin typeface="Arial"/>
                        </a:rPr>
                        <a:t>15,0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a:solidFill>
                            <a:srgbClr val="000000"/>
                          </a:solidFill>
                          <a:effectLst/>
                          <a:latin typeface="Arial"/>
                        </a:rPr>
                        <a:t>15,0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14300">
                <a:tc>
                  <a:txBody>
                    <a:bodyPr/>
                    <a:lstStyle/>
                    <a:p>
                      <a:pPr algn="l" fontAlgn="ctr"/>
                      <a:r>
                        <a:rPr lang="ru-RU" sz="900" b="0" i="0" u="none" strike="noStrike" dirty="0">
                          <a:solidFill>
                            <a:srgbClr val="000000"/>
                          </a:solidFill>
                          <a:effectLst/>
                          <a:latin typeface="Arial"/>
                        </a:rPr>
                        <a:t>Доля модернизированных рабочих мест государственных и муниципальных архивов в общем количестве запланированных в отчетном году,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900" b="0" i="0" u="none" strike="noStrike" dirty="0">
                          <a:solidFill>
                            <a:srgbClr val="000000"/>
                          </a:solidFill>
                          <a:effectLst/>
                          <a:latin typeface="Arial"/>
                        </a:rPr>
                        <a:t>100,0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a:solidFill>
                            <a:srgbClr val="000000"/>
                          </a:solidFill>
                          <a:effectLst/>
                          <a:latin typeface="Arial"/>
                        </a:rPr>
                        <a:t>100,0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66700">
                <a:tc>
                  <a:txBody>
                    <a:bodyPr/>
                    <a:lstStyle/>
                    <a:p>
                      <a:pPr algn="l" fontAlgn="ctr"/>
                      <a:r>
                        <a:rPr lang="ru-RU" sz="900" b="0" i="0" u="none" strike="noStrike" dirty="0">
                          <a:solidFill>
                            <a:srgbClr val="000000"/>
                          </a:solidFill>
                          <a:effectLst/>
                          <a:latin typeface="Arial"/>
                        </a:rPr>
                        <a:t>Доля работников государственного и муниципальных архивов, прошедших профессиональную переподготовку, повышение квалификации, стажировку, в общем количестве работников государственного и муниципальных архивов, запланированных в отчетном году,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900" b="0" i="0" u="none" strike="noStrike" dirty="0">
                          <a:solidFill>
                            <a:srgbClr val="000000"/>
                          </a:solidFill>
                          <a:effectLst/>
                          <a:latin typeface="Arial"/>
                        </a:rPr>
                        <a:t>90,0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a:solidFill>
                            <a:srgbClr val="000000"/>
                          </a:solidFill>
                          <a:effectLst/>
                          <a:latin typeface="Arial"/>
                        </a:rPr>
                        <a:t>90,0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35280">
                <a:tc>
                  <a:txBody>
                    <a:bodyPr/>
                    <a:lstStyle/>
                    <a:p>
                      <a:pPr algn="l" fontAlgn="ctr"/>
                      <a:r>
                        <a:rPr lang="ru-RU" sz="900" b="0" i="0" u="none" strike="noStrike">
                          <a:solidFill>
                            <a:srgbClr val="000000"/>
                          </a:solidFill>
                          <a:effectLst/>
                          <a:latin typeface="Arial"/>
                        </a:rPr>
                        <a:t>Доля приобретенных на возмездной основе документов для государственного архива в общем количестве запланированных  документов в отчетном году,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900" b="0" i="0" u="none" strike="noStrike" dirty="0">
                          <a:solidFill>
                            <a:srgbClr val="000000"/>
                          </a:solidFill>
                          <a:effectLst/>
                          <a:latin typeface="Arial"/>
                        </a:rPr>
                        <a:t>90,0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a:solidFill>
                            <a:srgbClr val="000000"/>
                          </a:solidFill>
                          <a:effectLst/>
                          <a:latin typeface="Arial"/>
                        </a:rPr>
                        <a:t>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15" name="Rectangle 4"/>
          <p:cNvSpPr>
            <a:spLocks noChangeArrowheads="1"/>
          </p:cNvSpPr>
          <p:nvPr/>
        </p:nvSpPr>
        <p:spPr bwMode="auto">
          <a:xfrm>
            <a:off x="542925" y="842228"/>
            <a:ext cx="847725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ru-RU" altLang="ru-RU" sz="10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Цели</a:t>
            </a:r>
            <a:r>
              <a:rPr lang="ru-RU" altLang="ru-RU" sz="1000" b="1" dirty="0" smtClean="0">
                <a:latin typeface="Arial" panose="020B0604020202020204" pitchFamily="34" charset="0"/>
                <a:ea typeface="Times New Roman" panose="02020603050405020304" pitchFamily="18" charset="0"/>
              </a:rPr>
              <a:t>: </a:t>
            </a:r>
            <a:r>
              <a:rPr lang="ru-RU" altLang="ru-RU" sz="1000" dirty="0" smtClean="0">
                <a:latin typeface="Arial" panose="020B0604020202020204" pitchFamily="34" charset="0"/>
                <a:ea typeface="Times New Roman" panose="02020603050405020304" pitchFamily="18" charset="0"/>
              </a:rPr>
              <a:t>удовлетворение </a:t>
            </a:r>
            <a:r>
              <a:rPr lang="ru-RU" altLang="ru-RU" sz="1000" dirty="0">
                <a:latin typeface="Arial" panose="020B0604020202020204" pitchFamily="34" charset="0"/>
                <a:ea typeface="Times New Roman" panose="02020603050405020304" pitchFamily="18" charset="0"/>
              </a:rPr>
              <a:t>текущих и формирование новых потребностей общества в получении информации, содержащейся в документах Архивного фонда Республики Татарстан и других архивных документах; </a:t>
            </a:r>
            <a:endParaRPr lang="ru-RU" altLang="ru-RU" sz="1000" dirty="0" smtClean="0">
              <a:latin typeface="Arial" panose="020B0604020202020204" pitchFamily="34" charset="0"/>
              <a:ea typeface="Times New Roman" panose="02020603050405020304" pitchFamily="18" charset="0"/>
            </a:endParaRPr>
          </a:p>
          <a:p>
            <a:pPr lvl="0" algn="just" eaLnBrk="0" fontAlgn="base" hangingPunct="0">
              <a:spcBef>
                <a:spcPct val="0"/>
              </a:spcBef>
              <a:spcAft>
                <a:spcPct val="0"/>
              </a:spcAft>
            </a:pPr>
            <a:r>
              <a:rPr lang="ru-RU" altLang="ru-RU" sz="1000" dirty="0" smtClean="0">
                <a:latin typeface="Arial" panose="020B0604020202020204" pitchFamily="34" charset="0"/>
                <a:ea typeface="Times New Roman" panose="02020603050405020304" pitchFamily="18" charset="0"/>
              </a:rPr>
              <a:t>повышение </a:t>
            </a:r>
            <a:r>
              <a:rPr lang="ru-RU" altLang="ru-RU" sz="1000" dirty="0">
                <a:latin typeface="Arial" panose="020B0604020202020204" pitchFamily="34" charset="0"/>
                <a:ea typeface="Times New Roman" panose="02020603050405020304" pitchFamily="18" charset="0"/>
              </a:rPr>
              <a:t>эффективности документационного обеспечения системы государственного управления</a:t>
            </a:r>
            <a:endParaRPr kumimoji="0" lang="ru-RU" altLang="ru-RU" sz="1000" i="0" u="none" strike="noStrike" cap="none" normalizeH="0" baseline="0" dirty="0" smtClean="0">
              <a:ln>
                <a:noFill/>
              </a:ln>
              <a:solidFill>
                <a:schemeClr val="tx1"/>
              </a:solidFill>
              <a:effectLst/>
              <a:latin typeface="Arial" panose="020B0604020202020204" pitchFamily="34" charset="0"/>
            </a:endParaRPr>
          </a:p>
        </p:txBody>
      </p:sp>
      <p:sp>
        <p:nvSpPr>
          <p:cNvPr id="2" name="Скругленный прямоугольник 1"/>
          <p:cNvSpPr/>
          <p:nvPr/>
        </p:nvSpPr>
        <p:spPr>
          <a:xfrm>
            <a:off x="542925" y="195242"/>
            <a:ext cx="794385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t"/>
            <a:r>
              <a:rPr lang="ru-RU" sz="1600" b="1" dirty="0" smtClean="0"/>
              <a:t>27. Государственная </a:t>
            </a:r>
            <a:r>
              <a:rPr lang="ru-RU" sz="1600" b="1" dirty="0"/>
              <a:t>программа </a:t>
            </a:r>
            <a:endParaRPr lang="ru-RU" sz="1600" b="1" dirty="0" smtClean="0"/>
          </a:p>
          <a:p>
            <a:pPr algn="ctr" fontAlgn="t"/>
            <a:r>
              <a:rPr lang="ru-RU" sz="1600" b="1" dirty="0" smtClean="0"/>
              <a:t>«</a:t>
            </a:r>
            <a:r>
              <a:rPr lang="ru-RU" sz="1600" b="1" dirty="0"/>
              <a:t>Развитие архивного дела в Республике Татарстан на </a:t>
            </a:r>
            <a:r>
              <a:rPr lang="ru-RU" sz="1600" b="1" dirty="0" smtClean="0"/>
              <a:t>2016 – 2024 </a:t>
            </a:r>
            <a:r>
              <a:rPr lang="ru-RU" sz="1600" b="1" dirty="0"/>
              <a:t>годы»</a:t>
            </a:r>
          </a:p>
        </p:txBody>
      </p:sp>
      <p:graphicFrame>
        <p:nvGraphicFramePr>
          <p:cNvPr id="5" name="Таблица 4"/>
          <p:cNvGraphicFramePr>
            <a:graphicFrameLocks noGrp="1"/>
          </p:cNvGraphicFramePr>
          <p:nvPr>
            <p:extLst>
              <p:ext uri="{D42A27DB-BD31-4B8C-83A1-F6EECF244321}">
                <p14:modId xmlns:p14="http://schemas.microsoft.com/office/powerpoint/2010/main" val="386851864"/>
              </p:ext>
            </p:extLst>
          </p:nvPr>
        </p:nvGraphicFramePr>
        <p:xfrm>
          <a:off x="542925" y="1503803"/>
          <a:ext cx="8477250" cy="529845"/>
        </p:xfrm>
        <a:graphic>
          <a:graphicData uri="http://schemas.openxmlformats.org/drawingml/2006/table">
            <a:tbl>
              <a:tblPr firstRow="1" firstCol="1" bandRow="1">
                <a:tableStyleId>{5C22544A-7EE6-4342-B048-85BDC9FD1C3A}</a:tableStyleId>
              </a:tblPr>
              <a:tblGrid>
                <a:gridCol w="6633962"/>
                <a:gridCol w="860612"/>
                <a:gridCol w="982676"/>
              </a:tblGrid>
              <a:tr h="353230">
                <a:tc rowSpan="2">
                  <a:txBody>
                    <a:bodyPr/>
                    <a:lstStyle/>
                    <a:p>
                      <a:pPr algn="ctr">
                        <a:spcAft>
                          <a:spcPts val="0"/>
                        </a:spcAft>
                      </a:pPr>
                      <a:r>
                        <a:rPr lang="ru-RU" sz="900" dirty="0">
                          <a:solidFill>
                            <a:schemeClr val="tx1"/>
                          </a:solidFill>
                          <a:effectLst/>
                        </a:rPr>
                        <a:t>Объем финансирования государственной программы (тыс</a:t>
                      </a:r>
                      <a:r>
                        <a:rPr lang="ru-RU" sz="900" dirty="0" smtClean="0">
                          <a:solidFill>
                            <a:schemeClr val="tx1"/>
                          </a:solidFill>
                          <a:effectLst/>
                        </a:rPr>
                        <a:t>. рублей</a:t>
                      </a:r>
                      <a:r>
                        <a:rPr lang="ru-RU" sz="900" dirty="0">
                          <a:solidFill>
                            <a:schemeClr val="tx1"/>
                          </a:solidFill>
                          <a:effectLst/>
                        </a:rPr>
                        <a:t>)</a:t>
                      </a:r>
                      <a:endParaRPr lang="ru-RU" sz="9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900" dirty="0" smtClean="0">
                          <a:solidFill>
                            <a:schemeClr val="tx1"/>
                          </a:solidFill>
                          <a:effectLst/>
                        </a:rPr>
                        <a:t>2020 </a:t>
                      </a:r>
                      <a:r>
                        <a:rPr lang="ru-RU" sz="900" dirty="0">
                          <a:solidFill>
                            <a:schemeClr val="tx1"/>
                          </a:solidFill>
                          <a:effectLst/>
                        </a:rPr>
                        <a:t>год</a:t>
                      </a:r>
                    </a:p>
                    <a:p>
                      <a:pPr algn="ctr">
                        <a:spcAft>
                          <a:spcPts val="0"/>
                        </a:spcAft>
                      </a:pPr>
                      <a:r>
                        <a:rPr lang="ru-RU" sz="900" dirty="0">
                          <a:solidFill>
                            <a:schemeClr val="tx1"/>
                          </a:solidFill>
                          <a:effectLst/>
                        </a:rPr>
                        <a:t>(план)</a:t>
                      </a:r>
                      <a:endParaRPr lang="ru-RU" sz="9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900" dirty="0" smtClean="0">
                          <a:solidFill>
                            <a:schemeClr val="tx1"/>
                          </a:solidFill>
                          <a:effectLst/>
                        </a:rPr>
                        <a:t>2020 </a:t>
                      </a:r>
                      <a:r>
                        <a:rPr lang="ru-RU" sz="900" dirty="0">
                          <a:solidFill>
                            <a:schemeClr val="tx1"/>
                          </a:solidFill>
                          <a:effectLst/>
                        </a:rPr>
                        <a:t>год</a:t>
                      </a:r>
                    </a:p>
                    <a:p>
                      <a:pPr algn="ctr">
                        <a:spcAft>
                          <a:spcPts val="0"/>
                        </a:spcAft>
                      </a:pPr>
                      <a:r>
                        <a:rPr lang="ru-RU" sz="900" dirty="0">
                          <a:solidFill>
                            <a:schemeClr val="tx1"/>
                          </a:solidFill>
                          <a:effectLst/>
                        </a:rPr>
                        <a:t>(факт)</a:t>
                      </a:r>
                      <a:endParaRPr lang="ru-RU" sz="9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6615">
                <a:tc vMerge="1">
                  <a:txBody>
                    <a:bodyPr/>
                    <a:lstStyle/>
                    <a:p>
                      <a:endParaRPr lang="ru-RU"/>
                    </a:p>
                  </a:txBody>
                  <a:tcPr/>
                </a:tc>
                <a:tc>
                  <a:txBody>
                    <a:bodyPr/>
                    <a:lstStyle/>
                    <a:p>
                      <a:pPr algn="ctr" fontAlgn="ctr"/>
                      <a:r>
                        <a:rPr lang="ru-RU" sz="900" b="1" i="0" u="none" strike="noStrike" dirty="0" smtClean="0">
                          <a:solidFill>
                            <a:schemeClr val="tx1"/>
                          </a:solidFill>
                          <a:effectLst/>
                          <a:latin typeface="+mn-lt"/>
                        </a:rPr>
                        <a:t>216 632,9</a:t>
                      </a:r>
                      <a:endParaRPr lang="ru-RU" sz="900" b="1"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1" i="0" u="none" strike="noStrike" dirty="0" smtClean="0">
                          <a:solidFill>
                            <a:schemeClr val="tx1"/>
                          </a:solidFill>
                          <a:effectLst/>
                          <a:latin typeface="+mn-lt"/>
                        </a:rPr>
                        <a:t>220 353,6</a:t>
                      </a:r>
                      <a:endParaRPr lang="ru-RU" sz="900" b="1"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3" name="Прямоугольник 2"/>
          <p:cNvSpPr/>
          <p:nvPr/>
        </p:nvSpPr>
        <p:spPr>
          <a:xfrm>
            <a:off x="542925" y="6108968"/>
            <a:ext cx="8477250" cy="307777"/>
          </a:xfrm>
          <a:prstGeom prst="rect">
            <a:avLst/>
          </a:prstGeom>
        </p:spPr>
        <p:txBody>
          <a:bodyPr wrap="square">
            <a:spAutoFit/>
          </a:bodyPr>
          <a:lstStyle/>
          <a:p>
            <a:r>
              <a:rPr lang="ru-RU" sz="1000" b="1" i="1" dirty="0">
                <a:solidFill>
                  <a:schemeClr val="accent1"/>
                </a:solidFill>
              </a:rPr>
              <a:t>Ответственный исполнитель </a:t>
            </a:r>
            <a:r>
              <a:rPr lang="ru-RU" sz="1000" b="1" i="1" dirty="0" smtClean="0">
                <a:solidFill>
                  <a:schemeClr val="accent1"/>
                </a:solidFill>
              </a:rPr>
              <a:t>ГП: Государственный </a:t>
            </a:r>
            <a:r>
              <a:rPr lang="ru-RU" sz="1000" b="1" i="1" dirty="0">
                <a:solidFill>
                  <a:schemeClr val="accent1"/>
                </a:solidFill>
              </a:rPr>
              <a:t>комитет Республики Татарстан по архивному делу</a:t>
            </a:r>
            <a:r>
              <a:rPr lang="ru-RU" sz="1400" b="1" i="1" dirty="0">
                <a:solidFill>
                  <a:schemeClr val="tx2"/>
                </a:solidFill>
              </a:rPr>
              <a:t>	</a:t>
            </a:r>
          </a:p>
        </p:txBody>
      </p:sp>
      <p:sp>
        <p:nvSpPr>
          <p:cNvPr id="8" name="Объект 2"/>
          <p:cNvSpPr txBox="1">
            <a:spLocks/>
          </p:cNvSpPr>
          <p:nvPr/>
        </p:nvSpPr>
        <p:spPr>
          <a:xfrm>
            <a:off x="542925" y="6339904"/>
            <a:ext cx="7845198" cy="41469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ru-RU" sz="1000" b="1" i="1" dirty="0" smtClean="0">
                <a:solidFill>
                  <a:schemeClr val="accent6"/>
                </a:solidFill>
              </a:rPr>
              <a:t>Официальный сайт, на котором размещена государственная программа и отчеты о ходе ее реализации, находится по адресу:</a:t>
            </a:r>
            <a:r>
              <a:rPr lang="ru-RU" sz="1000" b="1" i="1" dirty="0">
                <a:solidFill>
                  <a:schemeClr val="accent6"/>
                </a:solidFill>
              </a:rPr>
              <a:t> </a:t>
            </a:r>
            <a:r>
              <a:rPr lang="ru-RU" sz="1000" b="1" i="1" dirty="0">
                <a:solidFill>
                  <a:srgbClr val="FFC000"/>
                </a:solidFill>
                <a:hlinkClick r:id="rId2"/>
              </a:rPr>
              <a:t>http</a:t>
            </a:r>
            <a:r>
              <a:rPr lang="ru-RU" sz="1000" b="1" i="1" dirty="0" smtClean="0">
                <a:solidFill>
                  <a:srgbClr val="FFC000"/>
                </a:solidFill>
                <a:hlinkClick r:id="rId2"/>
              </a:rPr>
              <a:t>://</a:t>
            </a:r>
            <a:r>
              <a:rPr lang="en-US" sz="1000" b="1" i="1" dirty="0" smtClean="0">
                <a:solidFill>
                  <a:srgbClr val="FFC000"/>
                </a:solidFill>
                <a:hlinkClick r:id="rId2"/>
              </a:rPr>
              <a:t>arhiv.tatarstan.ru</a:t>
            </a:r>
            <a:endParaRPr lang="ru-RU" sz="1000" b="1" i="1" dirty="0">
              <a:solidFill>
                <a:srgbClr val="FFC000"/>
              </a:solidFill>
            </a:endParaRPr>
          </a:p>
        </p:txBody>
      </p:sp>
    </p:spTree>
    <p:extLst>
      <p:ext uri="{BB962C8B-B14F-4D97-AF65-F5344CB8AC3E}">
        <p14:creationId xmlns:p14="http://schemas.microsoft.com/office/powerpoint/2010/main" val="2403152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44830" y="320358"/>
            <a:ext cx="8088112" cy="574747"/>
          </a:xfrm>
        </p:spPr>
        <p:txBody>
          <a:bodyPr>
            <a:normAutofit fontScale="77500" lnSpcReduction="20000"/>
          </a:bodyPr>
          <a:lstStyle/>
          <a:p>
            <a:r>
              <a:rPr lang="ru-RU" dirty="0" smtClean="0"/>
              <a:t>Основные </a:t>
            </a:r>
            <a:r>
              <a:rPr lang="ru-RU" dirty="0"/>
              <a:t>показатели консолидированного бюджета Республики Татарстан за </a:t>
            </a:r>
            <a:r>
              <a:rPr lang="ru-RU" dirty="0" smtClean="0"/>
              <a:t>2020 </a:t>
            </a:r>
            <a:r>
              <a:rPr lang="ru-RU" dirty="0"/>
              <a:t>год (тыс</a:t>
            </a:r>
            <a:r>
              <a:rPr lang="ru-RU" dirty="0" smtClean="0"/>
              <a:t>. рублей)</a:t>
            </a:r>
            <a:r>
              <a:rPr lang="ru-RU" dirty="0"/>
              <a:t>	</a:t>
            </a:r>
          </a:p>
          <a:p>
            <a:endParaRPr lang="ru-RU" dirty="0"/>
          </a:p>
        </p:txBody>
      </p:sp>
      <p:graphicFrame>
        <p:nvGraphicFramePr>
          <p:cNvPr id="5" name="Диаграмма 4"/>
          <p:cNvGraphicFramePr/>
          <p:nvPr>
            <p:extLst>
              <p:ext uri="{D42A27DB-BD31-4B8C-83A1-F6EECF244321}">
                <p14:modId xmlns:p14="http://schemas.microsoft.com/office/powerpoint/2010/main" val="3814022124"/>
              </p:ext>
            </p:extLst>
          </p:nvPr>
        </p:nvGraphicFramePr>
        <p:xfrm>
          <a:off x="752474" y="887485"/>
          <a:ext cx="8143875" cy="462749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646746" y="5432497"/>
            <a:ext cx="8355330" cy="646331"/>
          </a:xfrm>
          <a:prstGeom prst="rect">
            <a:avLst/>
          </a:prstGeom>
          <a:noFill/>
        </p:spPr>
        <p:txBody>
          <a:bodyPr wrap="square" rtlCol="0">
            <a:spAutoFit/>
          </a:bodyPr>
          <a:lstStyle/>
          <a:p>
            <a:r>
              <a:rPr lang="ru-RU" i="1" dirty="0" smtClean="0">
                <a:solidFill>
                  <a:schemeClr val="accent1"/>
                </a:solidFill>
              </a:rPr>
              <a:t>Консолидированный бюджет РТ = Бюджет РТ + бюджеты муниципальных образований  (без учета безвозмездных поступлений из бюджета РТ)</a:t>
            </a:r>
            <a:endParaRPr lang="ru-RU" i="1" dirty="0">
              <a:solidFill>
                <a:schemeClr val="accent1"/>
              </a:solidFill>
            </a:endParaRPr>
          </a:p>
        </p:txBody>
      </p:sp>
    </p:spTree>
    <p:extLst>
      <p:ext uri="{BB962C8B-B14F-4D97-AF65-F5344CB8AC3E}">
        <p14:creationId xmlns:p14="http://schemas.microsoft.com/office/powerpoint/2010/main" val="187895819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Таблица 12"/>
          <p:cNvGraphicFramePr>
            <a:graphicFrameLocks noGrp="1"/>
          </p:cNvGraphicFramePr>
          <p:nvPr>
            <p:extLst>
              <p:ext uri="{D42A27DB-BD31-4B8C-83A1-F6EECF244321}">
                <p14:modId xmlns:p14="http://schemas.microsoft.com/office/powerpoint/2010/main" val="946638591"/>
              </p:ext>
            </p:extLst>
          </p:nvPr>
        </p:nvGraphicFramePr>
        <p:xfrm>
          <a:off x="542925" y="1582292"/>
          <a:ext cx="8477250" cy="529845"/>
        </p:xfrm>
        <a:graphic>
          <a:graphicData uri="http://schemas.openxmlformats.org/drawingml/2006/table">
            <a:tbl>
              <a:tblPr firstRow="1" firstCol="1" bandRow="1">
                <a:tableStyleId>{5C22544A-7EE6-4342-B048-85BDC9FD1C3A}</a:tableStyleId>
              </a:tblPr>
              <a:tblGrid>
                <a:gridCol w="6955155"/>
                <a:gridCol w="777240"/>
                <a:gridCol w="744855"/>
              </a:tblGrid>
              <a:tr h="353230">
                <a:tc rowSpan="2">
                  <a:txBody>
                    <a:bodyPr/>
                    <a:lstStyle/>
                    <a:p>
                      <a:pPr algn="ctr">
                        <a:spcAft>
                          <a:spcPts val="0"/>
                        </a:spcAft>
                      </a:pPr>
                      <a:r>
                        <a:rPr lang="ru-RU" sz="1000" dirty="0">
                          <a:solidFill>
                            <a:schemeClr val="tx1"/>
                          </a:solidFill>
                          <a:effectLst/>
                        </a:rPr>
                        <a:t>Объем финансирования государственной программы (тыс</a:t>
                      </a:r>
                      <a:r>
                        <a:rPr lang="ru-RU" sz="1000" dirty="0" smtClean="0">
                          <a:solidFill>
                            <a:schemeClr val="tx1"/>
                          </a:solidFill>
                          <a:effectLst/>
                        </a:rPr>
                        <a:t>. рублей</a:t>
                      </a:r>
                      <a:r>
                        <a:rPr lang="ru-RU" sz="1000" dirty="0">
                          <a:solidFill>
                            <a:schemeClr val="tx1"/>
                          </a:solidFill>
                          <a:effectLst/>
                        </a:rPr>
                        <a:t>)</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2020 </a:t>
                      </a:r>
                      <a:r>
                        <a:rPr lang="ru-RU" sz="1000" dirty="0">
                          <a:solidFill>
                            <a:schemeClr val="tx1"/>
                          </a:solidFill>
                          <a:effectLst/>
                        </a:rPr>
                        <a:t>год</a:t>
                      </a:r>
                    </a:p>
                    <a:p>
                      <a:pPr algn="ctr">
                        <a:spcAft>
                          <a:spcPts val="0"/>
                        </a:spcAft>
                      </a:pPr>
                      <a:r>
                        <a:rPr lang="ru-RU" sz="1000" dirty="0">
                          <a:solidFill>
                            <a:schemeClr val="tx1"/>
                          </a:solidFill>
                          <a:effectLst/>
                        </a:rPr>
                        <a:t>(план)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2020 год</a:t>
                      </a:r>
                      <a:endParaRPr lang="ru-RU" sz="1000" dirty="0">
                        <a:solidFill>
                          <a:schemeClr val="tx1"/>
                        </a:solidFill>
                        <a:effectLst/>
                      </a:endParaRPr>
                    </a:p>
                    <a:p>
                      <a:pPr algn="ctr">
                        <a:spcAft>
                          <a:spcPts val="0"/>
                        </a:spcAft>
                      </a:pPr>
                      <a:r>
                        <a:rPr lang="ru-RU" sz="1000" dirty="0">
                          <a:solidFill>
                            <a:schemeClr val="tx1"/>
                          </a:solidFill>
                          <a:effectLst/>
                        </a:rPr>
                        <a:t>(факт)</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6615">
                <a:tc vMerge="1">
                  <a:txBody>
                    <a:bodyPr/>
                    <a:lstStyle/>
                    <a:p>
                      <a:endParaRPr lang="ru-RU"/>
                    </a:p>
                  </a:txBody>
                  <a:tcPr/>
                </a:tc>
                <a:tc>
                  <a:txBody>
                    <a:bodyPr/>
                    <a:lstStyle/>
                    <a:p>
                      <a:pPr algn="ctr" fontAlgn="b"/>
                      <a:r>
                        <a:rPr lang="ru-RU" sz="1000" b="1" i="0" u="none" strike="noStrike" dirty="0" smtClean="0">
                          <a:solidFill>
                            <a:schemeClr val="tx1"/>
                          </a:solidFill>
                          <a:effectLst/>
                          <a:latin typeface="+mn-lt"/>
                        </a:rPr>
                        <a:t>1 200,0</a:t>
                      </a:r>
                      <a:endParaRPr lang="ru-RU" sz="1000" b="1" i="0" u="none" strike="noStrike" dirty="0">
                        <a:solidFill>
                          <a:schemeClr val="tx1"/>
                        </a:solidFill>
                        <a:effectLst/>
                        <a:latin typeface="+mn-lt"/>
                      </a:endParaRP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ru-RU" sz="1000" b="1" i="0" u="none" strike="noStrike" dirty="0" smtClean="0">
                          <a:solidFill>
                            <a:schemeClr val="tx1"/>
                          </a:solidFill>
                          <a:effectLst/>
                          <a:latin typeface="+mn-lt"/>
                        </a:rPr>
                        <a:t>865,9</a:t>
                      </a:r>
                      <a:endParaRPr lang="ru-RU" sz="1000" b="1" i="0" u="none" strike="noStrike" dirty="0">
                        <a:solidFill>
                          <a:schemeClr val="tx1"/>
                        </a:solidFill>
                        <a:effectLst/>
                        <a:latin typeface="+mn-lt"/>
                      </a:endParaRP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15" name="Rectangle 4"/>
          <p:cNvSpPr>
            <a:spLocks noChangeArrowheads="1"/>
          </p:cNvSpPr>
          <p:nvPr/>
        </p:nvSpPr>
        <p:spPr bwMode="auto">
          <a:xfrm>
            <a:off x="529998" y="1124167"/>
            <a:ext cx="847725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kumimoji="0" lang="ru-RU" altLang="ru-RU"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Цель:</a:t>
            </a:r>
            <a:r>
              <a:rPr kumimoji="0" lang="en-US" altLang="ru-RU"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lang="ru-RU" sz="1200" dirty="0" smtClean="0"/>
              <a:t>стимулирование</a:t>
            </a:r>
            <a:r>
              <a:rPr lang="ru-RU" sz="1200" dirty="0"/>
              <a:t>, создание условий и содействие добровольному переселению соотечественников, проживающих за рубежом, для социально-экономического и демографического развития Республики Татарстан</a:t>
            </a:r>
          </a:p>
        </p:txBody>
      </p:sp>
      <p:sp>
        <p:nvSpPr>
          <p:cNvPr id="2" name="Скругленный прямоугольник 1"/>
          <p:cNvSpPr/>
          <p:nvPr/>
        </p:nvSpPr>
        <p:spPr>
          <a:xfrm>
            <a:off x="665869" y="204766"/>
            <a:ext cx="8001721" cy="919401"/>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t"/>
            <a:r>
              <a:rPr lang="ru-RU" sz="1600" b="1" dirty="0" smtClean="0"/>
              <a:t>28. </a:t>
            </a:r>
            <a:r>
              <a:rPr lang="ru-RU" sz="1600" b="1" dirty="0"/>
              <a:t>Государственная программа </a:t>
            </a:r>
            <a:r>
              <a:rPr lang="ru-RU" sz="1600" b="1" dirty="0" smtClean="0"/>
              <a:t>Республики Татарстан «Оказание </a:t>
            </a:r>
            <a:r>
              <a:rPr lang="ru-RU" sz="1600" b="1" dirty="0"/>
              <a:t>содействия добровольному переселению в Республику Татарстан соотечественников, проживающих за рубежом, на </a:t>
            </a:r>
            <a:r>
              <a:rPr lang="ru-RU" sz="1600" b="1" dirty="0" smtClean="0"/>
              <a:t>2019 – 2025 годы» </a:t>
            </a:r>
            <a:endParaRPr lang="ru-RU" sz="1600" b="1" dirty="0"/>
          </a:p>
        </p:txBody>
      </p:sp>
      <p:graphicFrame>
        <p:nvGraphicFramePr>
          <p:cNvPr id="3" name="Таблица 2"/>
          <p:cNvGraphicFramePr>
            <a:graphicFrameLocks noGrp="1"/>
          </p:cNvGraphicFramePr>
          <p:nvPr>
            <p:extLst>
              <p:ext uri="{D42A27DB-BD31-4B8C-83A1-F6EECF244321}">
                <p14:modId xmlns:p14="http://schemas.microsoft.com/office/powerpoint/2010/main" val="3699208643"/>
              </p:ext>
            </p:extLst>
          </p:nvPr>
        </p:nvGraphicFramePr>
        <p:xfrm>
          <a:off x="529999" y="2235922"/>
          <a:ext cx="8477250" cy="2021033"/>
        </p:xfrm>
        <a:graphic>
          <a:graphicData uri="http://schemas.openxmlformats.org/drawingml/2006/table">
            <a:tbl>
              <a:tblPr>
                <a:tableStyleId>{616DA210-FB5B-4158-B5E0-FEB733F419BA}</a:tableStyleId>
              </a:tblPr>
              <a:tblGrid>
                <a:gridCol w="6976382"/>
                <a:gridCol w="786493"/>
                <a:gridCol w="714375"/>
              </a:tblGrid>
              <a:tr h="216474">
                <a:tc>
                  <a:txBody>
                    <a:bodyPr/>
                    <a:lstStyle/>
                    <a:p>
                      <a:pPr algn="ctr" fontAlgn="ctr"/>
                      <a:r>
                        <a:rPr lang="ru-RU" sz="1000" b="1" i="0" u="none" strike="noStrike" dirty="0" smtClean="0">
                          <a:solidFill>
                            <a:srgbClr val="000000"/>
                          </a:solidFill>
                          <a:effectLst/>
                          <a:latin typeface="+mn-lt"/>
                        </a:rPr>
                        <a:t>Целевые показатели реализации государственной программы</a:t>
                      </a:r>
                      <a:endParaRPr lang="ru-RU" sz="1000" b="1" i="0" u="none" strike="noStrike" dirty="0">
                        <a:solidFill>
                          <a:srgbClr val="000000"/>
                        </a:solidFill>
                        <a:effectLst/>
                        <a:latin typeface="+mn-lt"/>
                      </a:endParaRPr>
                    </a:p>
                  </a:txBody>
                  <a:tcPr marL="3638" marR="3638" marT="363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2020 </a:t>
                      </a:r>
                      <a:r>
                        <a:rPr lang="ru-RU" sz="1000" b="1" u="none" strike="noStrike" dirty="0">
                          <a:solidFill>
                            <a:schemeClr val="tx1"/>
                          </a:solidFill>
                          <a:effectLst/>
                        </a:rPr>
                        <a:t>год</a:t>
                      </a:r>
                      <a:br>
                        <a:rPr lang="ru-RU" sz="1000" b="1" u="none" strike="noStrike" dirty="0">
                          <a:solidFill>
                            <a:schemeClr val="tx1"/>
                          </a:solidFill>
                          <a:effectLst/>
                        </a:rPr>
                      </a:br>
                      <a:r>
                        <a:rPr lang="ru-RU" sz="1000" b="1" u="none" strike="noStrike" dirty="0">
                          <a:solidFill>
                            <a:schemeClr val="tx1"/>
                          </a:solidFill>
                          <a:effectLst/>
                        </a:rPr>
                        <a:t>(план)</a:t>
                      </a:r>
                      <a:endParaRPr lang="ru-RU" sz="1000" b="1" i="0" u="none" strike="noStrike" dirty="0">
                        <a:solidFill>
                          <a:schemeClr val="tx1"/>
                        </a:solidFill>
                        <a:effectLst/>
                        <a:latin typeface="Times New Roman" panose="02020603050405020304" pitchFamily="18" charset="0"/>
                      </a:endParaRPr>
                    </a:p>
                  </a:txBody>
                  <a:tcPr marL="3638" marR="3638" marT="363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2020 </a:t>
                      </a:r>
                      <a:r>
                        <a:rPr lang="ru-RU" sz="1000" b="1" u="none" strike="noStrike" dirty="0">
                          <a:solidFill>
                            <a:schemeClr val="tx1"/>
                          </a:solidFill>
                          <a:effectLst/>
                        </a:rPr>
                        <a:t>год</a:t>
                      </a:r>
                      <a:br>
                        <a:rPr lang="ru-RU" sz="1000" b="1" u="none" strike="noStrike" dirty="0">
                          <a:solidFill>
                            <a:schemeClr val="tx1"/>
                          </a:solidFill>
                          <a:effectLst/>
                        </a:rPr>
                      </a:br>
                      <a:r>
                        <a:rPr lang="ru-RU" sz="1000" b="1" u="none" strike="noStrike" dirty="0">
                          <a:solidFill>
                            <a:schemeClr val="tx1"/>
                          </a:solidFill>
                          <a:effectLst/>
                        </a:rPr>
                        <a:t>(факт)</a:t>
                      </a:r>
                      <a:endParaRPr lang="ru-RU" sz="1000" b="1" i="0" u="none" strike="noStrike" dirty="0">
                        <a:solidFill>
                          <a:schemeClr val="tx1"/>
                        </a:solidFill>
                        <a:effectLst/>
                        <a:latin typeface="Times New Roman" panose="02020603050405020304" pitchFamily="18" charset="0"/>
                      </a:endParaRPr>
                    </a:p>
                  </a:txBody>
                  <a:tcPr marL="3638" marR="3638" marT="363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09303">
                <a:tc>
                  <a:txBody>
                    <a:bodyPr/>
                    <a:lstStyle/>
                    <a:p>
                      <a:pPr algn="l" fontAlgn="ctr"/>
                      <a:r>
                        <a:rPr lang="ru-RU" sz="900" b="0" i="0" u="none" strike="noStrike" dirty="0">
                          <a:solidFill>
                            <a:srgbClr val="000000"/>
                          </a:solidFill>
                          <a:effectLst/>
                          <a:latin typeface="Arial"/>
                        </a:rPr>
                        <a:t>Количество участников государственной программы и членов их семей, Человек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ru-RU" sz="900" b="0" i="0" u="none" strike="noStrike" dirty="0">
                          <a:solidFill>
                            <a:srgbClr val="000000"/>
                          </a:solidFill>
                          <a:effectLst/>
                          <a:latin typeface="Arial"/>
                        </a:rPr>
                        <a:t>150,0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Arial"/>
                        </a:rPr>
                        <a:t>1 348,0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09303">
                <a:tc>
                  <a:txBody>
                    <a:bodyPr/>
                    <a:lstStyle/>
                    <a:p>
                      <a:pPr algn="l" fontAlgn="ctr"/>
                      <a:r>
                        <a:rPr lang="ru-RU" sz="900" b="0" i="0" u="none" strike="noStrike" dirty="0">
                          <a:solidFill>
                            <a:srgbClr val="000000"/>
                          </a:solidFill>
                          <a:effectLst/>
                          <a:latin typeface="Arial"/>
                        </a:rPr>
                        <a:t>Коэффициент миграционного прироста (на 10 тыс. человек),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ru-RU" sz="900" b="0" i="0" u="none" strike="noStrike" dirty="0">
                          <a:solidFill>
                            <a:srgbClr val="000000"/>
                          </a:solidFill>
                          <a:effectLst/>
                          <a:latin typeface="Arial"/>
                        </a:rPr>
                        <a:t>6,0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Arial"/>
                        </a:rPr>
                        <a:t>10,0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09303">
                <a:tc>
                  <a:txBody>
                    <a:bodyPr/>
                    <a:lstStyle/>
                    <a:p>
                      <a:pPr algn="l" fontAlgn="ctr"/>
                      <a:r>
                        <a:rPr lang="ru-RU" sz="900" b="0" i="0" u="none" strike="noStrike" dirty="0">
                          <a:solidFill>
                            <a:srgbClr val="000000"/>
                          </a:solidFill>
                          <a:effectLst/>
                          <a:latin typeface="Arial"/>
                        </a:rPr>
                        <a:t>Численность участников Государственной программы Российской Федерации и членов их семей, получающих среднее профессиональное, высшее образование, дополнительное профессиональное образование в образовательных организациях Республики Татарстан, Человек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Arial"/>
                        </a:rPr>
                        <a:t>14,0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ru-RU" sz="900" b="0" i="0" u="none" strike="noStrike" dirty="0">
                          <a:solidFill>
                            <a:srgbClr val="000000"/>
                          </a:solidFill>
                          <a:effectLst/>
                          <a:latin typeface="Arial"/>
                        </a:rPr>
                        <a:t>176,0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09303">
                <a:tc>
                  <a:txBody>
                    <a:bodyPr/>
                    <a:lstStyle/>
                    <a:p>
                      <a:pPr algn="l" fontAlgn="ctr"/>
                      <a:r>
                        <a:rPr lang="ru-RU" sz="900" b="0" i="0" u="none" strike="noStrike" dirty="0">
                          <a:solidFill>
                            <a:srgbClr val="000000"/>
                          </a:solidFill>
                          <a:effectLst/>
                          <a:latin typeface="Arial"/>
                        </a:rPr>
                        <a:t>Тираж печатных изданий, экземпляров,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Arial"/>
                        </a:rPr>
                        <a:t>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ru-RU" sz="900" b="0" i="0" u="none" strike="noStrike" dirty="0">
                          <a:solidFill>
                            <a:srgbClr val="000000"/>
                          </a:solidFill>
                          <a:effectLst/>
                          <a:latin typeface="Arial"/>
                        </a:rPr>
                        <a:t>1,0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09303">
                <a:tc>
                  <a:txBody>
                    <a:bodyPr/>
                    <a:lstStyle/>
                    <a:p>
                      <a:pPr algn="l" fontAlgn="ctr"/>
                      <a:r>
                        <a:rPr lang="ru-RU" sz="900" b="0" i="0" u="none" strike="noStrike" dirty="0">
                          <a:solidFill>
                            <a:srgbClr val="000000"/>
                          </a:solidFill>
                          <a:effectLst/>
                          <a:latin typeface="Arial"/>
                        </a:rPr>
                        <a:t>Количество презентаций государственной программы Республики Татарстан в государствах постоянного проживания соотечественников, проведенных уполномоченным органом, в том числе с использованием технических каналов связи,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Arial"/>
                        </a:rPr>
                        <a:t>3,0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ru-RU" sz="900" b="0" i="0" u="none" strike="noStrike" dirty="0">
                          <a:solidFill>
                            <a:srgbClr val="000000"/>
                          </a:solidFill>
                          <a:effectLst/>
                          <a:latin typeface="Arial"/>
                        </a:rPr>
                        <a:t>3,0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62037">
                <a:tc>
                  <a:txBody>
                    <a:bodyPr/>
                    <a:lstStyle/>
                    <a:p>
                      <a:pPr algn="l" fontAlgn="ctr"/>
                      <a:r>
                        <a:rPr lang="ru-RU" sz="900" b="0" i="0" u="none" strike="noStrike" dirty="0">
                          <a:solidFill>
                            <a:srgbClr val="000000"/>
                          </a:solidFill>
                          <a:effectLst/>
                          <a:latin typeface="Arial"/>
                        </a:rPr>
                        <a:t>Количество участников Государственной программы Российской Федерации, которым выделены </a:t>
                      </a:r>
                      <a:r>
                        <a:rPr lang="ru-RU" sz="900" b="0" i="0" u="none" strike="noStrike" dirty="0" smtClean="0">
                          <a:solidFill>
                            <a:srgbClr val="000000"/>
                          </a:solidFill>
                          <a:effectLst/>
                          <a:latin typeface="Arial"/>
                        </a:rPr>
                        <a:t>жилые </a:t>
                      </a:r>
                      <a:r>
                        <a:rPr lang="ru-RU" sz="900" b="0" i="0" u="none" strike="noStrike" dirty="0">
                          <a:solidFill>
                            <a:srgbClr val="000000"/>
                          </a:solidFill>
                          <a:effectLst/>
                          <a:latin typeface="Arial"/>
                        </a:rPr>
                        <a:t>помещения для временного размещения на срок не менее 6 месяцев либо компенсирован наем жилого помещения на указанный срок, Человек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Arial"/>
                        </a:rPr>
                        <a:t>40,0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ru-RU" sz="900" b="0" i="0" u="none" strike="noStrike" dirty="0">
                          <a:solidFill>
                            <a:srgbClr val="000000"/>
                          </a:solidFill>
                          <a:effectLst/>
                          <a:latin typeface="Arial"/>
                        </a:rPr>
                        <a:t>20,0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61530">
                <a:tc>
                  <a:txBody>
                    <a:bodyPr/>
                    <a:lstStyle/>
                    <a:p>
                      <a:pPr algn="l" fontAlgn="ctr"/>
                      <a:r>
                        <a:rPr lang="ru-RU" sz="900" b="0" i="0" u="none" strike="noStrike" dirty="0">
                          <a:solidFill>
                            <a:srgbClr val="000000"/>
                          </a:solidFill>
                          <a:effectLst/>
                          <a:latin typeface="Arial"/>
                        </a:rPr>
                        <a:t>Количество участников Государственной программы Российской Федерации и членов их семей, получивших гарантированное медицинское обслуживание в Республике Татарстан в период адаптации, Человек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ru-RU" sz="900" b="0" i="0" u="none" strike="noStrike" dirty="0">
                          <a:solidFill>
                            <a:srgbClr val="000000"/>
                          </a:solidFill>
                          <a:effectLst/>
                          <a:latin typeface="Arial"/>
                        </a:rPr>
                        <a:t>150,0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ru-RU" sz="900" b="0" i="0" u="none" strike="noStrike" dirty="0">
                          <a:solidFill>
                            <a:srgbClr val="000000"/>
                          </a:solidFill>
                          <a:effectLst/>
                          <a:latin typeface="Arial"/>
                        </a:rPr>
                        <a:t>1 348,0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6" name="Прямоугольник 5"/>
          <p:cNvSpPr/>
          <p:nvPr/>
        </p:nvSpPr>
        <p:spPr>
          <a:xfrm>
            <a:off x="591471" y="5709065"/>
            <a:ext cx="8477250" cy="307777"/>
          </a:xfrm>
          <a:prstGeom prst="rect">
            <a:avLst/>
          </a:prstGeom>
        </p:spPr>
        <p:txBody>
          <a:bodyPr wrap="square">
            <a:spAutoFit/>
          </a:bodyPr>
          <a:lstStyle/>
          <a:p>
            <a:r>
              <a:rPr lang="ru-RU" sz="1000" b="1" i="1" dirty="0">
                <a:solidFill>
                  <a:schemeClr val="accent1"/>
                </a:solidFill>
              </a:rPr>
              <a:t>Ответственный исполнитель </a:t>
            </a:r>
            <a:r>
              <a:rPr lang="ru-RU" sz="1000" b="1" i="1" dirty="0" smtClean="0">
                <a:solidFill>
                  <a:schemeClr val="accent1"/>
                </a:solidFill>
              </a:rPr>
              <a:t>ГП: Министерство труда, занятости и социальной защиты Республики </a:t>
            </a:r>
            <a:r>
              <a:rPr lang="ru-RU" sz="1000" b="1" i="1" dirty="0">
                <a:solidFill>
                  <a:schemeClr val="accent1"/>
                </a:solidFill>
              </a:rPr>
              <a:t>Татарстан </a:t>
            </a:r>
            <a:r>
              <a:rPr lang="ru-RU" sz="1400" b="1" i="1" dirty="0">
                <a:solidFill>
                  <a:schemeClr val="tx2"/>
                </a:solidFill>
              </a:rPr>
              <a:t>	</a:t>
            </a:r>
          </a:p>
        </p:txBody>
      </p:sp>
      <p:sp>
        <p:nvSpPr>
          <p:cNvPr id="7" name="Объект 2"/>
          <p:cNvSpPr txBox="1">
            <a:spLocks/>
          </p:cNvSpPr>
          <p:nvPr/>
        </p:nvSpPr>
        <p:spPr>
          <a:xfrm>
            <a:off x="529998" y="6016842"/>
            <a:ext cx="7858125" cy="3941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ru-RU" sz="1000" b="1" i="1" dirty="0" smtClean="0">
                <a:solidFill>
                  <a:schemeClr val="accent6"/>
                </a:solidFill>
              </a:rPr>
              <a:t>Официальный сайт, на котором размещена государственная программа и отчеты о ходе ее реализации, находится по адресу: </a:t>
            </a:r>
            <a:r>
              <a:rPr lang="en-US" sz="1000" b="1" i="1" dirty="0">
                <a:solidFill>
                  <a:schemeClr val="accent6"/>
                </a:solidFill>
              </a:rPr>
              <a:t>http://</a:t>
            </a:r>
            <a:r>
              <a:rPr lang="en-US" sz="1000" b="1" i="1" dirty="0" smtClean="0">
                <a:solidFill>
                  <a:schemeClr val="accent6"/>
                </a:solidFill>
              </a:rPr>
              <a:t>mtsz.tatarstan.ru</a:t>
            </a:r>
            <a:endParaRPr lang="ru-RU" sz="1000" b="1" i="1" dirty="0">
              <a:solidFill>
                <a:schemeClr val="accent6"/>
              </a:solidFill>
            </a:endParaRPr>
          </a:p>
        </p:txBody>
      </p:sp>
    </p:spTree>
    <p:extLst>
      <p:ext uri="{BB962C8B-B14F-4D97-AF65-F5344CB8AC3E}">
        <p14:creationId xmlns:p14="http://schemas.microsoft.com/office/powerpoint/2010/main" val="402861066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p:txBody>
          <a:bodyPr>
            <a:normAutofit/>
          </a:bodyPr>
          <a:lstStyle/>
          <a:p>
            <a:pPr marL="0" indent="0">
              <a:buNone/>
            </a:pPr>
            <a:r>
              <a:rPr lang="ru-RU" sz="1200" b="1" dirty="0" smtClean="0"/>
              <a:t>Цель: </a:t>
            </a:r>
            <a:r>
              <a:rPr lang="ru-RU" sz="1200" dirty="0" smtClean="0"/>
              <a:t>повышение </a:t>
            </a:r>
            <a:r>
              <a:rPr lang="ru-RU" sz="1200" dirty="0"/>
              <a:t>качества городской среды на территории Республики Татарстан</a:t>
            </a:r>
          </a:p>
          <a:p>
            <a:pPr marL="0" indent="0">
              <a:buNone/>
            </a:pPr>
            <a:endParaRPr lang="ru-RU" sz="1200" b="1" dirty="0" smtClean="0"/>
          </a:p>
          <a:p>
            <a:pPr marL="0" indent="0">
              <a:buNone/>
            </a:pPr>
            <a:endParaRPr lang="ru-RU" sz="1200" b="1" dirty="0"/>
          </a:p>
        </p:txBody>
      </p:sp>
      <p:sp>
        <p:nvSpPr>
          <p:cNvPr id="4" name="Текст 3"/>
          <p:cNvSpPr>
            <a:spLocks noGrp="1"/>
          </p:cNvSpPr>
          <p:nvPr>
            <p:ph type="body" sz="quarter" idx="14"/>
          </p:nvPr>
        </p:nvSpPr>
        <p:spPr>
          <a:xfrm>
            <a:off x="514350" y="46038"/>
            <a:ext cx="8088112" cy="599313"/>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fontAlgn="t"/>
            <a:r>
              <a:rPr lang="ru-RU" sz="1600" b="1" dirty="0" smtClean="0"/>
              <a:t>29. </a:t>
            </a:r>
            <a:r>
              <a:rPr lang="ru-RU" sz="1600" b="1" dirty="0"/>
              <a:t>Государственная программа </a:t>
            </a:r>
            <a:r>
              <a:rPr lang="ru-RU" sz="1600" b="1" dirty="0" smtClean="0"/>
              <a:t>«Формирование современной городской среды на </a:t>
            </a:r>
            <a:r>
              <a:rPr lang="ru-RU" sz="1600" dirty="0"/>
              <a:t>территории </a:t>
            </a:r>
            <a:r>
              <a:rPr lang="ru-RU" sz="1600" dirty="0" smtClean="0"/>
              <a:t>Республики </a:t>
            </a:r>
            <a:r>
              <a:rPr lang="ru-RU" sz="1600" b="1" dirty="0" smtClean="0"/>
              <a:t>Татарстан» </a:t>
            </a:r>
            <a:endParaRPr lang="ru-RU" sz="1600" b="1" dirty="0"/>
          </a:p>
        </p:txBody>
      </p:sp>
      <p:graphicFrame>
        <p:nvGraphicFramePr>
          <p:cNvPr id="5" name="Таблица 4"/>
          <p:cNvGraphicFramePr>
            <a:graphicFrameLocks noGrp="1"/>
          </p:cNvGraphicFramePr>
          <p:nvPr>
            <p:extLst>
              <p:ext uri="{D42A27DB-BD31-4B8C-83A1-F6EECF244321}">
                <p14:modId xmlns:p14="http://schemas.microsoft.com/office/powerpoint/2010/main" val="3989246867"/>
              </p:ext>
            </p:extLst>
          </p:nvPr>
        </p:nvGraphicFramePr>
        <p:xfrm>
          <a:off x="563880" y="1181100"/>
          <a:ext cx="8214360" cy="464820"/>
        </p:xfrm>
        <a:graphic>
          <a:graphicData uri="http://schemas.openxmlformats.org/drawingml/2006/table">
            <a:tbl>
              <a:tblPr firstRow="1" bandRow="1">
                <a:tableStyleId>{5C22544A-7EE6-4342-B048-85BDC9FD1C3A}</a:tableStyleId>
              </a:tblPr>
              <a:tblGrid>
                <a:gridCol w="5852160"/>
                <a:gridCol w="1272540"/>
                <a:gridCol w="1089660"/>
              </a:tblGrid>
              <a:tr h="232762">
                <a:tc row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ru-RU" sz="1000" dirty="0" smtClean="0">
                          <a:solidFill>
                            <a:schemeClr val="tx1"/>
                          </a:solidFill>
                          <a:effectLst/>
                        </a:rPr>
                        <a:t>Объем финансирования государственной программы (тыс. рублей)</a:t>
                      </a:r>
                      <a:endParaRPr lang="ru-RU" sz="1000" b="1" dirty="0" smtClean="0">
                        <a:solidFill>
                          <a:schemeClr val="tx1"/>
                        </a:solidFill>
                        <a:effectLst/>
                        <a:latin typeface="Times New Roman" panose="02020603050405020304" pitchFamily="18" charset="0"/>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2020 </a:t>
                      </a:r>
                      <a:r>
                        <a:rPr lang="ru-RU" sz="1000" dirty="0">
                          <a:solidFill>
                            <a:schemeClr val="tx1"/>
                          </a:solidFill>
                          <a:effectLst/>
                        </a:rPr>
                        <a:t>год</a:t>
                      </a:r>
                    </a:p>
                    <a:p>
                      <a:pPr algn="ctr">
                        <a:spcAft>
                          <a:spcPts val="0"/>
                        </a:spcAft>
                      </a:pPr>
                      <a:r>
                        <a:rPr lang="ru-RU" sz="1000" dirty="0">
                          <a:solidFill>
                            <a:schemeClr val="tx1"/>
                          </a:solidFill>
                          <a:effectLst/>
                        </a:rPr>
                        <a:t>(план)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2020 </a:t>
                      </a:r>
                      <a:r>
                        <a:rPr lang="ru-RU" sz="1000" dirty="0">
                          <a:solidFill>
                            <a:schemeClr val="tx1"/>
                          </a:solidFill>
                          <a:effectLst/>
                        </a:rPr>
                        <a:t>год</a:t>
                      </a:r>
                    </a:p>
                    <a:p>
                      <a:pPr algn="ctr">
                        <a:spcAft>
                          <a:spcPts val="0"/>
                        </a:spcAft>
                      </a:pPr>
                      <a:r>
                        <a:rPr lang="ru-RU" sz="1000" dirty="0">
                          <a:solidFill>
                            <a:schemeClr val="tx1"/>
                          </a:solidFill>
                          <a:effectLst/>
                        </a:rPr>
                        <a:t>(факт)</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37160">
                <a:tc vMerge="1">
                  <a:txBody>
                    <a:bodyPr/>
                    <a:lstStyle/>
                    <a:p>
                      <a:endParaRPr lang="ru-RU" dirty="0"/>
                    </a:p>
                  </a:txBody>
                  <a:tcPr/>
                </a:tc>
                <a:tc>
                  <a:txBody>
                    <a:bodyPr/>
                    <a:lstStyle/>
                    <a:p>
                      <a:pPr algn="ctr" fontAlgn="b"/>
                      <a:r>
                        <a:rPr lang="ru-RU" sz="1000" b="1" i="0" u="none" strike="noStrike" dirty="0" smtClean="0">
                          <a:solidFill>
                            <a:schemeClr val="tx1"/>
                          </a:solidFill>
                          <a:effectLst/>
                          <a:latin typeface="+mn-lt"/>
                        </a:rPr>
                        <a:t>3 700 597,6</a:t>
                      </a:r>
                      <a:endParaRPr lang="ru-RU" sz="1000" b="1"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ru-RU" sz="1000" b="1" i="0" u="none" strike="noStrike" dirty="0" smtClean="0">
                          <a:solidFill>
                            <a:schemeClr val="tx1"/>
                          </a:solidFill>
                          <a:effectLst/>
                          <a:latin typeface="+mn-lt"/>
                        </a:rPr>
                        <a:t>3 582 386,4</a:t>
                      </a:r>
                      <a:endParaRPr lang="ru-RU" sz="1000" b="1"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4175696148"/>
              </p:ext>
            </p:extLst>
          </p:nvPr>
        </p:nvGraphicFramePr>
        <p:xfrm>
          <a:off x="574125" y="1730936"/>
          <a:ext cx="8199120" cy="3707593"/>
        </p:xfrm>
        <a:graphic>
          <a:graphicData uri="http://schemas.openxmlformats.org/drawingml/2006/table">
            <a:tbl>
              <a:tblPr firstRow="1" bandRow="1">
                <a:tableStyleId>{5C22544A-7EE6-4342-B048-85BDC9FD1C3A}</a:tableStyleId>
              </a:tblPr>
              <a:tblGrid>
                <a:gridCol w="5867400"/>
                <a:gridCol w="1257300"/>
                <a:gridCol w="1074420"/>
              </a:tblGrid>
              <a:tr h="256540">
                <a:tc>
                  <a:txBody>
                    <a:bodyPr/>
                    <a:lstStyle/>
                    <a:p>
                      <a:pPr algn="ctr" fontAlgn="ctr"/>
                      <a:r>
                        <a:rPr lang="ru-RU" sz="1000" b="1" i="0" u="none" strike="noStrike" dirty="0" smtClean="0">
                          <a:solidFill>
                            <a:srgbClr val="000000"/>
                          </a:solidFill>
                          <a:effectLst/>
                          <a:latin typeface="+mn-lt"/>
                        </a:rPr>
                        <a:t>Целевые показатели реализации государственной программы</a:t>
                      </a:r>
                      <a:endParaRPr lang="ru-RU" sz="1000" b="1" i="0" u="none" strike="noStrike" dirty="0">
                        <a:solidFill>
                          <a:srgbClr val="000000"/>
                        </a:solidFill>
                        <a:effectLst/>
                        <a:latin typeface="+mn-lt"/>
                      </a:endParaRPr>
                    </a:p>
                  </a:txBody>
                  <a:tcPr marL="3638" marR="3638" marT="36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2020 </a:t>
                      </a:r>
                      <a:r>
                        <a:rPr lang="ru-RU" sz="1000" b="1" u="none" strike="noStrike" dirty="0">
                          <a:solidFill>
                            <a:schemeClr val="tx1"/>
                          </a:solidFill>
                          <a:effectLst/>
                        </a:rPr>
                        <a:t>год</a:t>
                      </a:r>
                      <a:br>
                        <a:rPr lang="ru-RU" sz="1000" b="1" u="none" strike="noStrike" dirty="0">
                          <a:solidFill>
                            <a:schemeClr val="tx1"/>
                          </a:solidFill>
                          <a:effectLst/>
                        </a:rPr>
                      </a:br>
                      <a:r>
                        <a:rPr lang="ru-RU" sz="1000" b="1" u="none" strike="noStrike" dirty="0">
                          <a:solidFill>
                            <a:schemeClr val="tx1"/>
                          </a:solidFill>
                          <a:effectLst/>
                        </a:rPr>
                        <a:t>(план)</a:t>
                      </a:r>
                      <a:endParaRPr lang="ru-RU" sz="1000" b="1" i="0" u="none" strike="noStrike" dirty="0">
                        <a:solidFill>
                          <a:schemeClr val="tx1"/>
                        </a:solidFill>
                        <a:effectLst/>
                        <a:latin typeface="Times New Roman" panose="02020603050405020304" pitchFamily="18" charset="0"/>
                      </a:endParaRPr>
                    </a:p>
                  </a:txBody>
                  <a:tcPr marL="3638" marR="3638" marT="36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2020 год</a:t>
                      </a:r>
                      <a:br>
                        <a:rPr lang="ru-RU" sz="1000" b="1" u="none" strike="noStrike" dirty="0" smtClean="0">
                          <a:solidFill>
                            <a:schemeClr val="tx1"/>
                          </a:solidFill>
                          <a:effectLst/>
                        </a:rPr>
                      </a:br>
                      <a:r>
                        <a:rPr lang="ru-RU" sz="1000" b="1" u="none" strike="noStrike" dirty="0" smtClean="0">
                          <a:solidFill>
                            <a:schemeClr val="tx1"/>
                          </a:solidFill>
                          <a:effectLst/>
                        </a:rPr>
                        <a:t>(факт)</a:t>
                      </a:r>
                      <a:endParaRPr lang="ru-RU" sz="1000" b="1" i="0" u="none" strike="noStrike" dirty="0">
                        <a:solidFill>
                          <a:schemeClr val="tx1"/>
                        </a:solidFill>
                        <a:effectLst/>
                        <a:latin typeface="Times New Roman" panose="02020603050405020304" pitchFamily="18" charset="0"/>
                      </a:endParaRPr>
                    </a:p>
                  </a:txBody>
                  <a:tcPr marL="3638" marR="3638" marT="36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70840">
                <a:tc>
                  <a:txBody>
                    <a:bodyPr/>
                    <a:lstStyle/>
                    <a:p>
                      <a:pPr algn="l" fontAlgn="t"/>
                      <a:r>
                        <a:rPr lang="ru-RU" sz="1000" b="0" i="0" u="none" strike="noStrike" dirty="0">
                          <a:solidFill>
                            <a:srgbClr val="000000"/>
                          </a:solidFill>
                          <a:effectLst/>
                          <a:latin typeface="+mn-lt"/>
                        </a:rPr>
                        <a:t>Реализованы мероприятия по благоустройству, предусмотренные государственными (муниципальными) программами формирования современной городской среды (количество обустроенных общественных пространств), не менее единиц накопительным итогом, начиная с 2019 года</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a:solidFill>
                            <a:srgbClr val="000000"/>
                          </a:solidFill>
                          <a:effectLst/>
                          <a:latin typeface="+mn-lt"/>
                        </a:rPr>
                        <a:t>115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a:solidFill>
                            <a:srgbClr val="000000"/>
                          </a:solidFill>
                          <a:effectLst/>
                          <a:latin typeface="+mn-lt"/>
                        </a:rPr>
                        <a:t>115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1541">
                <a:tc>
                  <a:txBody>
                    <a:bodyPr/>
                    <a:lstStyle/>
                    <a:p>
                      <a:pPr algn="l" fontAlgn="t"/>
                      <a:r>
                        <a:rPr lang="ru-RU" sz="1000" b="0" i="0" u="none" strike="noStrike">
                          <a:solidFill>
                            <a:srgbClr val="000000"/>
                          </a:solidFill>
                          <a:effectLst/>
                          <a:latin typeface="+mn-lt"/>
                        </a:rPr>
                        <a:t>Прирост среднего индекса качества городской среды по отношению к 2019 году, процентов</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a:solidFill>
                            <a:srgbClr val="000000"/>
                          </a:solidFill>
                          <a:effectLst/>
                          <a:latin typeface="+mn-lt"/>
                        </a:rPr>
                        <a:t>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a:solidFill>
                            <a:srgbClr val="000000"/>
                          </a:solidFill>
                          <a:effectLst/>
                          <a:latin typeface="+mn-lt"/>
                        </a:rPr>
                        <a:t>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5613">
                <a:tc>
                  <a:txBody>
                    <a:bodyPr/>
                    <a:lstStyle/>
                    <a:p>
                      <a:pPr algn="l" fontAlgn="t"/>
                      <a:r>
                        <a:rPr lang="ru-RU" sz="1000" b="0" i="0" u="none" strike="noStrike">
                          <a:solidFill>
                            <a:srgbClr val="000000"/>
                          </a:solidFill>
                          <a:effectLst/>
                          <a:latin typeface="+mn-lt"/>
                        </a:rPr>
                        <a:t>Количество городов с благоприятной городской средой, единиц</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a:solidFill>
                            <a:srgbClr val="000000"/>
                          </a:solidFill>
                          <a:effectLst/>
                          <a:latin typeface="+mn-lt"/>
                        </a:rPr>
                        <a:t>12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a:solidFill>
                            <a:srgbClr val="000000"/>
                          </a:solidFill>
                          <a:effectLst/>
                          <a:latin typeface="+mn-lt"/>
                        </a:rPr>
                        <a:t>12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l" fontAlgn="t"/>
                      <a:r>
                        <a:rPr lang="ru-RU" sz="1000" b="0" i="0" u="none" strike="noStrike" dirty="0">
                          <a:solidFill>
                            <a:srgbClr val="000000"/>
                          </a:solidFill>
                          <a:effectLst/>
                          <a:latin typeface="+mn-lt"/>
                        </a:rPr>
                        <a:t>Доля городов с благоприятной средой от общего количества городов (индекс качества городской среды - выше 50 процентов), процентов</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a:solidFill>
                            <a:srgbClr val="000000"/>
                          </a:solidFill>
                          <a:effectLst/>
                          <a:latin typeface="+mn-lt"/>
                        </a:rPr>
                        <a:t>50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a:solidFill>
                            <a:srgbClr val="000000"/>
                          </a:solidFill>
                          <a:effectLst/>
                          <a:latin typeface="+mn-lt"/>
                        </a:rPr>
                        <a:t>50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9183">
                <a:tc>
                  <a:txBody>
                    <a:bodyPr/>
                    <a:lstStyle/>
                    <a:p>
                      <a:pPr algn="l" fontAlgn="t"/>
                      <a:r>
                        <a:rPr lang="ru-RU" sz="1000" b="0" i="0" u="none" strike="noStrike">
                          <a:solidFill>
                            <a:srgbClr val="000000"/>
                          </a:solidFill>
                          <a:effectLst/>
                          <a:latin typeface="+mn-lt"/>
                        </a:rPr>
                        <a:t>Доля граждан, принявших участие в решении вопросов развития городской среды, от общего количества граждан в возрасте от 14 лет, проживающих в муниципальных образованиях, на территории которых реализуются проекты по созданию комфортной городской среды, процентов</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a:solidFill>
                            <a:srgbClr val="000000"/>
                          </a:solidFill>
                          <a:effectLst/>
                          <a:latin typeface="+mn-lt"/>
                        </a:rPr>
                        <a:t>12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a:solidFill>
                            <a:srgbClr val="000000"/>
                          </a:solidFill>
                          <a:effectLst/>
                          <a:latin typeface="+mn-lt"/>
                        </a:rPr>
                        <a:t>13,2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627">
                <a:tc>
                  <a:txBody>
                    <a:bodyPr/>
                    <a:lstStyle/>
                    <a:p>
                      <a:pPr algn="l" fontAlgn="t"/>
                      <a:r>
                        <a:rPr lang="ru-RU" sz="1000" b="0" i="0" u="none" strike="noStrike" dirty="0">
                          <a:solidFill>
                            <a:srgbClr val="000000"/>
                          </a:solidFill>
                          <a:effectLst/>
                          <a:latin typeface="+mn-lt"/>
                        </a:rPr>
                        <a:t>Среднее значение индекса качества городской среды по Российской </a:t>
                      </a:r>
                      <a:r>
                        <a:rPr lang="ru-RU" sz="1000" b="0" i="0" u="none" strike="noStrike" dirty="0" smtClean="0">
                          <a:solidFill>
                            <a:srgbClr val="000000"/>
                          </a:solidFill>
                          <a:effectLst/>
                          <a:latin typeface="+mn-lt"/>
                        </a:rPr>
                        <a:t>Федерации</a:t>
                      </a:r>
                      <a:endParaRPr lang="ru-RU" sz="1000" b="0" i="0" u="none" strike="noStrike" dirty="0">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a:solidFill>
                            <a:srgbClr val="000000"/>
                          </a:solidFill>
                          <a:effectLst/>
                          <a:latin typeface="+mn-lt"/>
                        </a:rPr>
                        <a:t>186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a:solidFill>
                            <a:srgbClr val="000000"/>
                          </a:solidFill>
                          <a:effectLst/>
                          <a:latin typeface="+mn-lt"/>
                        </a:rPr>
                        <a:t>186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l" fontAlgn="t"/>
                      <a:r>
                        <a:rPr lang="ru-RU" sz="1000" b="0" i="0" u="none" strike="noStrike">
                          <a:solidFill>
                            <a:srgbClr val="000000"/>
                          </a:solidFill>
                          <a:effectLst/>
                          <a:latin typeface="+mn-lt"/>
                        </a:rPr>
                        <a:t>Реализованы проекты победителей Всероссийского конкурса лучших проектов создания комфортной городской среды в малых городах и исторических поселениях, не менее единиц нарастающим итогом</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a:solidFill>
                            <a:srgbClr val="000000"/>
                          </a:solidFill>
                          <a:effectLst/>
                          <a:latin typeface="+mn-lt"/>
                        </a:rPr>
                        <a:t>15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a:solidFill>
                            <a:srgbClr val="000000"/>
                          </a:solidFill>
                          <a:effectLst/>
                          <a:latin typeface="+mn-lt"/>
                        </a:rPr>
                        <a:t>15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l" fontAlgn="t"/>
                      <a:r>
                        <a:rPr lang="ru-RU" sz="1000" b="0" i="0" u="none" strike="noStrike" dirty="0">
                          <a:solidFill>
                            <a:srgbClr val="000000"/>
                          </a:solidFill>
                          <a:effectLst/>
                          <a:latin typeface="+mn-lt"/>
                        </a:rPr>
                        <a:t>Доля объема закупок оборудования, имеющего российское происхождение, в том числе оборудования, закупаемого при выполнении работ, в общем объеме оборудования, закупленного в рамках реализации мероприятий государственных (муниципальных) программ современной городской среды, процентов</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a:solidFill>
                            <a:srgbClr val="000000"/>
                          </a:solidFill>
                          <a:effectLst/>
                          <a:latin typeface="+mn-lt"/>
                        </a:rPr>
                        <a:t>90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a:solidFill>
                            <a:srgbClr val="000000"/>
                          </a:solidFill>
                          <a:effectLst/>
                          <a:latin typeface="+mn-lt"/>
                        </a:rPr>
                        <a:t>90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l" fontAlgn="t"/>
                      <a:r>
                        <a:rPr lang="ru-RU" sz="1000" b="0" i="0" u="none" strike="noStrike">
                          <a:solidFill>
                            <a:srgbClr val="000000"/>
                          </a:solidFill>
                          <a:effectLst/>
                          <a:latin typeface="+mn-lt"/>
                        </a:rPr>
                        <a:t>Площадь благоустроенных общественных территорий, приходящаяся на одного жителя Республики Татарстан, кв. метров</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a:solidFill>
                            <a:srgbClr val="000000"/>
                          </a:solidFill>
                          <a:effectLst/>
                          <a:latin typeface="+mn-lt"/>
                        </a:rPr>
                        <a:t>3,3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dirty="0">
                          <a:solidFill>
                            <a:srgbClr val="000000"/>
                          </a:solidFill>
                          <a:effectLst/>
                          <a:latin typeface="+mn-lt"/>
                        </a:rPr>
                        <a:t>3,73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Прямоугольник 2"/>
          <p:cNvSpPr/>
          <p:nvPr/>
        </p:nvSpPr>
        <p:spPr>
          <a:xfrm>
            <a:off x="703089" y="5726846"/>
            <a:ext cx="8130540" cy="400110"/>
          </a:xfrm>
          <a:prstGeom prst="rect">
            <a:avLst/>
          </a:prstGeom>
        </p:spPr>
        <p:txBody>
          <a:bodyPr wrap="square">
            <a:spAutoFit/>
          </a:bodyPr>
          <a:lstStyle/>
          <a:p>
            <a:r>
              <a:rPr lang="ru-RU" sz="1000" b="1" i="1" dirty="0" smtClean="0">
                <a:solidFill>
                  <a:schemeClr val="accent1"/>
                </a:solidFill>
              </a:rPr>
              <a:t>Ответственный исполнитель ГП: Министерство строительства, архитектуры и жилищно-коммунального хозяйства Республики Татарстан</a:t>
            </a:r>
            <a:endParaRPr lang="ru-RU" sz="1000" dirty="0"/>
          </a:p>
        </p:txBody>
      </p:sp>
      <p:sp>
        <p:nvSpPr>
          <p:cNvPr id="7" name="Прямоугольник 6"/>
          <p:cNvSpPr/>
          <p:nvPr/>
        </p:nvSpPr>
        <p:spPr>
          <a:xfrm>
            <a:off x="647700" y="6126956"/>
            <a:ext cx="8077200" cy="400110"/>
          </a:xfrm>
          <a:prstGeom prst="rect">
            <a:avLst/>
          </a:prstGeom>
        </p:spPr>
        <p:txBody>
          <a:bodyPr wrap="square">
            <a:spAutoFit/>
          </a:bodyPr>
          <a:lstStyle/>
          <a:p>
            <a:r>
              <a:rPr lang="ru-RU" sz="1000" b="1" i="1" dirty="0">
                <a:solidFill>
                  <a:schemeClr val="accent6"/>
                </a:solidFill>
              </a:rPr>
              <a:t>Официальный сайт, на котором размещена государственная программа и отчеты о ходе ее реализации, находится по адресу: </a:t>
            </a:r>
            <a:r>
              <a:rPr lang="en-US" sz="1000" b="1" i="1" dirty="0" smtClean="0">
                <a:solidFill>
                  <a:schemeClr val="accent6"/>
                </a:solidFill>
              </a:rPr>
              <a:t>http</a:t>
            </a:r>
            <a:r>
              <a:rPr lang="en-US" sz="1000" b="1" i="1" dirty="0">
                <a:solidFill>
                  <a:schemeClr val="accent6"/>
                </a:solidFill>
              </a:rPr>
              <a:t>://</a:t>
            </a:r>
            <a:r>
              <a:rPr lang="en-US" sz="1000" b="1" i="1" dirty="0" smtClean="0">
                <a:solidFill>
                  <a:schemeClr val="accent6"/>
                </a:solidFill>
              </a:rPr>
              <a:t>minstroy.tatarstan.ru</a:t>
            </a:r>
            <a:endParaRPr lang="ru-RU" sz="1000" b="1" i="1" dirty="0">
              <a:solidFill>
                <a:schemeClr val="accent6"/>
              </a:solidFill>
            </a:endParaRPr>
          </a:p>
        </p:txBody>
      </p:sp>
    </p:spTree>
    <p:extLst>
      <p:ext uri="{BB962C8B-B14F-4D97-AF65-F5344CB8AC3E}">
        <p14:creationId xmlns:p14="http://schemas.microsoft.com/office/powerpoint/2010/main" val="4423678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529717" y="700996"/>
            <a:ext cx="8520593" cy="5527249"/>
          </a:xfrm>
        </p:spPr>
        <p:txBody>
          <a:bodyPr>
            <a:normAutofit/>
          </a:bodyPr>
          <a:lstStyle/>
          <a:p>
            <a:pPr marL="0" indent="0">
              <a:buNone/>
            </a:pPr>
            <a:r>
              <a:rPr lang="ru-RU" sz="1200" b="1" dirty="0"/>
              <a:t>Цель: </a:t>
            </a:r>
            <a:r>
              <a:rPr lang="ru-RU" sz="1200" dirty="0" smtClean="0"/>
              <a:t>реализация государственной политики по развитию физической культуры и спорта в Республике Татарстан</a:t>
            </a:r>
            <a:endParaRPr lang="ru-RU" sz="1200" dirty="0"/>
          </a:p>
          <a:p>
            <a:pPr marL="0" indent="0">
              <a:buNone/>
            </a:pPr>
            <a:endParaRPr lang="ru-RU" sz="1400" dirty="0"/>
          </a:p>
        </p:txBody>
      </p:sp>
      <p:sp>
        <p:nvSpPr>
          <p:cNvPr id="4" name="Текст 3"/>
          <p:cNvSpPr>
            <a:spLocks noGrp="1"/>
          </p:cNvSpPr>
          <p:nvPr>
            <p:ph type="body" sz="quarter" idx="14"/>
          </p:nvPr>
        </p:nvSpPr>
        <p:spPr>
          <a:xfrm>
            <a:off x="514350" y="46038"/>
            <a:ext cx="8088112" cy="592503"/>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fontAlgn="t"/>
            <a:r>
              <a:rPr lang="ru-RU" sz="1600" b="1" dirty="0" smtClean="0"/>
              <a:t>30. </a:t>
            </a:r>
            <a:r>
              <a:rPr lang="ru-RU" sz="1600" b="1" dirty="0"/>
              <a:t>Государственная программа </a:t>
            </a:r>
            <a:r>
              <a:rPr lang="ru-RU" sz="1600" b="1" dirty="0" smtClean="0"/>
              <a:t>«Развитие физической культуры и спорта в Республике Татарстан на 2019 – 2023 годы» </a:t>
            </a:r>
            <a:endParaRPr lang="ru-RU" sz="1600" b="1" dirty="0"/>
          </a:p>
        </p:txBody>
      </p:sp>
      <p:graphicFrame>
        <p:nvGraphicFramePr>
          <p:cNvPr id="5" name="Таблица 4"/>
          <p:cNvGraphicFramePr>
            <a:graphicFrameLocks noGrp="1"/>
          </p:cNvGraphicFramePr>
          <p:nvPr>
            <p:extLst>
              <p:ext uri="{D42A27DB-BD31-4B8C-83A1-F6EECF244321}">
                <p14:modId xmlns:p14="http://schemas.microsoft.com/office/powerpoint/2010/main" val="2230538378"/>
              </p:ext>
            </p:extLst>
          </p:nvPr>
        </p:nvGraphicFramePr>
        <p:xfrm>
          <a:off x="576303" y="1034656"/>
          <a:ext cx="8160443" cy="640080"/>
        </p:xfrm>
        <a:graphic>
          <a:graphicData uri="http://schemas.openxmlformats.org/drawingml/2006/table">
            <a:tbl>
              <a:tblPr firstRow="1" bandRow="1">
                <a:tableStyleId>{5C22544A-7EE6-4342-B048-85BDC9FD1C3A}</a:tableStyleId>
              </a:tblPr>
              <a:tblGrid>
                <a:gridCol w="5555556"/>
                <a:gridCol w="1367758"/>
                <a:gridCol w="1237129"/>
              </a:tblGrid>
              <a:tr h="262751">
                <a:tc row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ru-RU" sz="1000" dirty="0" smtClean="0">
                          <a:solidFill>
                            <a:schemeClr val="tx1"/>
                          </a:solidFill>
                          <a:effectLst/>
                        </a:rPr>
                        <a:t>Объем финансирования государственной программы (тыс. рублей)</a:t>
                      </a:r>
                      <a:endParaRPr lang="ru-RU" sz="1000" b="1" dirty="0" smtClean="0">
                        <a:solidFill>
                          <a:schemeClr val="tx1"/>
                        </a:solidFill>
                        <a:effectLst/>
                        <a:latin typeface="Times New Roman" panose="02020603050405020304" pitchFamily="18" charset="0"/>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ru-RU" sz="1000" dirty="0" smtClean="0">
                          <a:solidFill>
                            <a:schemeClr val="tx1"/>
                          </a:solidFill>
                        </a:rPr>
                        <a:t>2020 год</a:t>
                      </a:r>
                    </a:p>
                    <a:p>
                      <a:pPr algn="ctr"/>
                      <a:r>
                        <a:rPr lang="ru-RU" sz="1000" dirty="0" smtClean="0">
                          <a:solidFill>
                            <a:schemeClr val="tx1"/>
                          </a:solidFill>
                        </a:rPr>
                        <a:t>(план)</a:t>
                      </a:r>
                      <a:endParaRPr lang="ru-RU"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ru-RU" sz="1000" dirty="0" smtClean="0">
                          <a:solidFill>
                            <a:schemeClr val="tx1"/>
                          </a:solidFill>
                        </a:rPr>
                        <a:t>2020 год </a:t>
                      </a:r>
                    </a:p>
                    <a:p>
                      <a:pPr algn="ctr"/>
                      <a:r>
                        <a:rPr lang="ru-RU" sz="1000" dirty="0" smtClean="0">
                          <a:solidFill>
                            <a:schemeClr val="tx1"/>
                          </a:solidFill>
                        </a:rPr>
                        <a:t>(факт)</a:t>
                      </a:r>
                      <a:endParaRPr lang="ru-RU"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11460">
                <a:tc v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000" b="1" dirty="0" smtClean="0">
                          <a:solidFill>
                            <a:schemeClr val="tx1"/>
                          </a:solidFill>
                        </a:rPr>
                        <a:t>8 525 709,2</a:t>
                      </a:r>
                      <a:endParaRPr lang="ru-RU"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000" b="1" dirty="0" smtClean="0">
                          <a:solidFill>
                            <a:schemeClr val="tx1"/>
                          </a:solidFill>
                        </a:rPr>
                        <a:t>8</a:t>
                      </a:r>
                      <a:r>
                        <a:rPr lang="ru-RU" sz="1000" b="1" baseline="0" dirty="0" smtClean="0">
                          <a:solidFill>
                            <a:schemeClr val="tx1"/>
                          </a:solidFill>
                        </a:rPr>
                        <a:t> 770 937,7</a:t>
                      </a:r>
                      <a:endParaRPr lang="ru-RU"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4192150167"/>
              </p:ext>
            </p:extLst>
          </p:nvPr>
        </p:nvGraphicFramePr>
        <p:xfrm>
          <a:off x="599995" y="1753028"/>
          <a:ext cx="8129067" cy="1651000"/>
        </p:xfrm>
        <a:graphic>
          <a:graphicData uri="http://schemas.openxmlformats.org/drawingml/2006/table">
            <a:tbl>
              <a:tblPr firstRow="1" bandRow="1">
                <a:tableStyleId>{5C22544A-7EE6-4342-B048-85BDC9FD1C3A}</a:tableStyleId>
              </a:tblPr>
              <a:tblGrid>
                <a:gridCol w="5554916"/>
                <a:gridCol w="1344706"/>
                <a:gridCol w="1229445"/>
              </a:tblGrid>
              <a:tr h="370840">
                <a:tc>
                  <a:txBody>
                    <a:bodyPr/>
                    <a:lstStyle/>
                    <a:p>
                      <a:pPr algn="ctr" fontAlgn="ctr"/>
                      <a:r>
                        <a:rPr lang="ru-RU" sz="1000" b="1" i="0" u="none" strike="noStrike" dirty="0" smtClean="0">
                          <a:solidFill>
                            <a:srgbClr val="000000"/>
                          </a:solidFill>
                          <a:effectLst/>
                          <a:latin typeface="+mn-lt"/>
                        </a:rPr>
                        <a:t>Целевые показатели реализации государственной программы</a:t>
                      </a:r>
                      <a:endParaRPr lang="ru-RU" sz="1000" b="1" i="0" u="none" strike="noStrike" dirty="0">
                        <a:solidFill>
                          <a:srgbClr val="000000"/>
                        </a:solidFill>
                        <a:effectLst/>
                        <a:latin typeface="+mn-lt"/>
                      </a:endParaRPr>
                    </a:p>
                  </a:txBody>
                  <a:tcPr marL="3638" marR="3638" marT="36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2020 </a:t>
                      </a:r>
                      <a:r>
                        <a:rPr lang="ru-RU" sz="1000" b="1" u="none" strike="noStrike" dirty="0">
                          <a:solidFill>
                            <a:schemeClr val="tx1"/>
                          </a:solidFill>
                          <a:effectLst/>
                        </a:rPr>
                        <a:t>год</a:t>
                      </a:r>
                      <a:br>
                        <a:rPr lang="ru-RU" sz="1000" b="1" u="none" strike="noStrike" dirty="0">
                          <a:solidFill>
                            <a:schemeClr val="tx1"/>
                          </a:solidFill>
                          <a:effectLst/>
                        </a:rPr>
                      </a:br>
                      <a:r>
                        <a:rPr lang="ru-RU" sz="1000" b="1" u="none" strike="noStrike" dirty="0">
                          <a:solidFill>
                            <a:schemeClr val="tx1"/>
                          </a:solidFill>
                          <a:effectLst/>
                        </a:rPr>
                        <a:t>(план)</a:t>
                      </a:r>
                      <a:endParaRPr lang="ru-RU" sz="1000" b="1" i="0" u="none" strike="noStrike" dirty="0">
                        <a:solidFill>
                          <a:schemeClr val="tx1"/>
                        </a:solidFill>
                        <a:effectLst/>
                        <a:latin typeface="Times New Roman" panose="02020603050405020304" pitchFamily="18" charset="0"/>
                      </a:endParaRPr>
                    </a:p>
                  </a:txBody>
                  <a:tcPr marL="3638" marR="3638" marT="36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2020 год</a:t>
                      </a:r>
                      <a:br>
                        <a:rPr lang="ru-RU" sz="1000" b="1" u="none" strike="noStrike" dirty="0" smtClean="0">
                          <a:solidFill>
                            <a:schemeClr val="tx1"/>
                          </a:solidFill>
                          <a:effectLst/>
                        </a:rPr>
                      </a:br>
                      <a:r>
                        <a:rPr lang="ru-RU" sz="1000" b="1" u="none" strike="noStrike" dirty="0" smtClean="0">
                          <a:solidFill>
                            <a:schemeClr val="tx1"/>
                          </a:solidFill>
                          <a:effectLst/>
                        </a:rPr>
                        <a:t>(факт)</a:t>
                      </a:r>
                      <a:endParaRPr lang="ru-RU" sz="1000" b="1" i="0" u="none" strike="noStrike" dirty="0">
                        <a:solidFill>
                          <a:schemeClr val="tx1"/>
                        </a:solidFill>
                        <a:effectLst/>
                        <a:latin typeface="Times New Roman" panose="02020603050405020304" pitchFamily="18" charset="0"/>
                      </a:endParaRPr>
                    </a:p>
                  </a:txBody>
                  <a:tcPr marL="3638" marR="3638" marT="36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70840">
                <a:tc>
                  <a:txBody>
                    <a:bodyPr/>
                    <a:lstStyle/>
                    <a:p>
                      <a:r>
                        <a:rPr lang="ru-RU" sz="1000" dirty="0" smtClean="0"/>
                        <a:t>Доля населения, систематически занимающегося физической культурой и спортом, в общей численности населения, %</a:t>
                      </a:r>
                      <a:endParaRPr lang="ru-R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000" b="0" i="0" dirty="0" smtClean="0">
                          <a:solidFill>
                            <a:schemeClr val="tx1"/>
                          </a:solidFill>
                        </a:rPr>
                        <a:t>49,3</a:t>
                      </a:r>
                      <a:endParaRPr lang="ru-RU" sz="1000"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000" dirty="0" smtClean="0"/>
                        <a:t>49,3</a:t>
                      </a:r>
                      <a:endParaRPr lang="ru-R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ru-RU" sz="1000" dirty="0" smtClean="0"/>
                        <a:t>Доля спортсменов-разрядников в общем количестве лиц, занимающихся в системе спортивных школ олимпийского резерва и училищ олимпийского резерва, %</a:t>
                      </a:r>
                      <a:endParaRPr lang="ru-R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000" i="0" dirty="0" smtClean="0"/>
                        <a:t>52,55</a:t>
                      </a:r>
                      <a:endParaRPr lang="ru-RU" sz="1000"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000" dirty="0" smtClean="0"/>
                        <a:t>52,55</a:t>
                      </a:r>
                      <a:endParaRPr lang="ru-R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8248">
                <a:tc>
                  <a:txBody>
                    <a:bodyPr/>
                    <a:lstStyle/>
                    <a:p>
                      <a:r>
                        <a:rPr lang="ru-RU" sz="1000" dirty="0" smtClean="0"/>
                        <a:t>Количество спортивных сооружений на 100 </a:t>
                      </a:r>
                      <a:r>
                        <a:rPr lang="ru-RU" sz="1000" dirty="0" err="1" smtClean="0"/>
                        <a:t>тыс.человек</a:t>
                      </a:r>
                      <a:r>
                        <a:rPr lang="ru-RU" sz="1000" dirty="0" smtClean="0"/>
                        <a:t> населения, единиц</a:t>
                      </a:r>
                      <a:endParaRPr lang="ru-R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000" i="0" dirty="0" smtClean="0">
                          <a:solidFill>
                            <a:schemeClr val="tx1"/>
                          </a:solidFill>
                        </a:rPr>
                        <a:t>309</a:t>
                      </a:r>
                      <a:endParaRPr lang="ru-RU" sz="100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000" dirty="0" smtClean="0"/>
                        <a:t>309</a:t>
                      </a:r>
                      <a:endParaRPr lang="ru-R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5665">
                <a:tc>
                  <a:txBody>
                    <a:bodyPr/>
                    <a:lstStyle/>
                    <a:p>
                      <a:r>
                        <a:rPr lang="ru-RU" sz="1000" dirty="0" smtClean="0"/>
                        <a:t>Единовременная пропускная способность объектов спортивного назначения, %</a:t>
                      </a:r>
                      <a:endParaRPr lang="ru-R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000" i="0" dirty="0" smtClean="0">
                          <a:solidFill>
                            <a:schemeClr val="tx1"/>
                          </a:solidFill>
                        </a:rPr>
                        <a:t>67,1</a:t>
                      </a:r>
                      <a:endParaRPr lang="ru-RU" sz="100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000" dirty="0" smtClean="0"/>
                        <a:t>67,1</a:t>
                      </a:r>
                      <a:endParaRPr lang="ru-R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7" name="Прямоугольник 6"/>
          <p:cNvSpPr/>
          <p:nvPr/>
        </p:nvSpPr>
        <p:spPr>
          <a:xfrm>
            <a:off x="647700" y="5919447"/>
            <a:ext cx="8130540" cy="246221"/>
          </a:xfrm>
          <a:prstGeom prst="rect">
            <a:avLst/>
          </a:prstGeom>
        </p:spPr>
        <p:txBody>
          <a:bodyPr wrap="square">
            <a:spAutoFit/>
          </a:bodyPr>
          <a:lstStyle/>
          <a:p>
            <a:r>
              <a:rPr lang="ru-RU" sz="1000" b="1" i="1" dirty="0" smtClean="0">
                <a:solidFill>
                  <a:schemeClr val="accent1"/>
                </a:solidFill>
              </a:rPr>
              <a:t>Ответственный исполнитель ГП: Министерство спорта Республики Татарстан</a:t>
            </a:r>
            <a:endParaRPr lang="ru-RU" sz="1000" dirty="0"/>
          </a:p>
        </p:txBody>
      </p:sp>
      <p:sp>
        <p:nvSpPr>
          <p:cNvPr id="8" name="Прямоугольник 7"/>
          <p:cNvSpPr/>
          <p:nvPr/>
        </p:nvSpPr>
        <p:spPr>
          <a:xfrm>
            <a:off x="647700" y="6126956"/>
            <a:ext cx="8077200" cy="400110"/>
          </a:xfrm>
          <a:prstGeom prst="rect">
            <a:avLst/>
          </a:prstGeom>
        </p:spPr>
        <p:txBody>
          <a:bodyPr wrap="square">
            <a:spAutoFit/>
          </a:bodyPr>
          <a:lstStyle/>
          <a:p>
            <a:r>
              <a:rPr lang="ru-RU" sz="1000" b="1" i="1" dirty="0">
                <a:solidFill>
                  <a:schemeClr val="accent6"/>
                </a:solidFill>
              </a:rPr>
              <a:t>Официальный сайт, на котором размещена государственная программа и отчеты о ходе ее реализации, находится по адресу: </a:t>
            </a:r>
            <a:r>
              <a:rPr lang="en-US" sz="1000" b="1" i="1" dirty="0">
                <a:solidFill>
                  <a:schemeClr val="accent6"/>
                </a:solidFill>
              </a:rPr>
              <a:t>https://minsport.tatarstan.ru/</a:t>
            </a:r>
            <a:endParaRPr lang="ru-RU" sz="1000" b="1" i="1" dirty="0">
              <a:solidFill>
                <a:schemeClr val="accent6"/>
              </a:solidFill>
            </a:endParaRPr>
          </a:p>
        </p:txBody>
      </p:sp>
    </p:spTree>
    <p:extLst>
      <p:ext uri="{BB962C8B-B14F-4D97-AF65-F5344CB8AC3E}">
        <p14:creationId xmlns:p14="http://schemas.microsoft.com/office/powerpoint/2010/main" val="356959330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p:txBody>
          <a:bodyPr/>
          <a:lstStyle/>
          <a:p>
            <a:pPr marL="0" indent="0">
              <a:buNone/>
            </a:pPr>
            <a:r>
              <a:rPr lang="ru-RU" sz="1400" b="1" dirty="0" smtClean="0"/>
              <a:t>  </a:t>
            </a:r>
            <a:r>
              <a:rPr lang="ru-RU" sz="1200" b="1" dirty="0" smtClean="0"/>
              <a:t>Цель: </a:t>
            </a:r>
            <a:r>
              <a:rPr lang="ru-RU" sz="1200" dirty="0" smtClean="0"/>
              <a:t>реализация государственной молодежной политики в Республике Татарстан </a:t>
            </a:r>
          </a:p>
          <a:p>
            <a:pPr marL="0" indent="0">
              <a:buNone/>
            </a:pPr>
            <a:endParaRPr lang="ru-RU" dirty="0"/>
          </a:p>
        </p:txBody>
      </p:sp>
      <p:sp>
        <p:nvSpPr>
          <p:cNvPr id="4" name="Текст 3"/>
          <p:cNvSpPr>
            <a:spLocks noGrp="1"/>
          </p:cNvSpPr>
          <p:nvPr>
            <p:ph type="body" sz="quarter" idx="14"/>
          </p:nvPr>
        </p:nvSpPr>
        <p:spPr>
          <a:xfrm>
            <a:off x="514350" y="46038"/>
            <a:ext cx="8088112" cy="599313"/>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fontAlgn="t"/>
            <a:r>
              <a:rPr lang="ru-RU" sz="1600" b="1" dirty="0" smtClean="0"/>
              <a:t>31. </a:t>
            </a:r>
            <a:r>
              <a:rPr lang="ru-RU" sz="1600" b="1" dirty="0"/>
              <a:t>Государственная программа </a:t>
            </a:r>
            <a:r>
              <a:rPr lang="ru-RU" sz="1600" b="1" dirty="0" smtClean="0"/>
              <a:t>«Развитие молодежной политики в Республике Татарстан на 2019 – 2025 годы» </a:t>
            </a:r>
            <a:endParaRPr lang="ru-RU" sz="1600" b="1" dirty="0"/>
          </a:p>
        </p:txBody>
      </p:sp>
      <p:graphicFrame>
        <p:nvGraphicFramePr>
          <p:cNvPr id="5" name="Таблица 4"/>
          <p:cNvGraphicFramePr>
            <a:graphicFrameLocks noGrp="1"/>
          </p:cNvGraphicFramePr>
          <p:nvPr>
            <p:extLst>
              <p:ext uri="{D42A27DB-BD31-4B8C-83A1-F6EECF244321}">
                <p14:modId xmlns:p14="http://schemas.microsoft.com/office/powerpoint/2010/main" val="1325317860"/>
              </p:ext>
            </p:extLst>
          </p:nvPr>
        </p:nvGraphicFramePr>
        <p:xfrm>
          <a:off x="647700" y="1006608"/>
          <a:ext cx="8042942" cy="640080"/>
        </p:xfrm>
        <a:graphic>
          <a:graphicData uri="http://schemas.openxmlformats.org/drawingml/2006/table">
            <a:tbl>
              <a:tblPr firstRow="1" bandRow="1">
                <a:tableStyleId>{5C22544A-7EE6-4342-B048-85BDC9FD1C3A}</a:tableStyleId>
              </a:tblPr>
              <a:tblGrid>
                <a:gridCol w="5855117"/>
                <a:gridCol w="1072530"/>
                <a:gridCol w="1115295"/>
              </a:tblGrid>
              <a:tr h="326184">
                <a:tc row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ru-RU" sz="1000" dirty="0" smtClean="0">
                          <a:solidFill>
                            <a:schemeClr val="tx1"/>
                          </a:solidFill>
                          <a:effectLst/>
                        </a:rPr>
                        <a:t>Объем финансирования государственной программы (тыс. рублей)</a:t>
                      </a:r>
                      <a:endParaRPr lang="ru-RU" sz="1000" b="1" dirty="0" smtClean="0">
                        <a:solidFill>
                          <a:schemeClr val="tx1"/>
                        </a:solidFill>
                        <a:effectLst/>
                        <a:latin typeface="Times New Roman" panose="02020603050405020304" pitchFamily="18" charset="0"/>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ru-RU" sz="1000" dirty="0" smtClean="0">
                          <a:solidFill>
                            <a:schemeClr val="tx1"/>
                          </a:solidFill>
                        </a:rPr>
                        <a:t>2020 год</a:t>
                      </a:r>
                    </a:p>
                    <a:p>
                      <a:pPr algn="ctr"/>
                      <a:r>
                        <a:rPr lang="ru-RU" sz="1000" dirty="0" smtClean="0">
                          <a:solidFill>
                            <a:schemeClr val="tx1"/>
                          </a:solidFill>
                        </a:rPr>
                        <a:t>(план)</a:t>
                      </a:r>
                      <a:endParaRPr lang="ru-RU"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ru-RU" sz="1000" dirty="0" smtClean="0">
                          <a:solidFill>
                            <a:schemeClr val="tx1"/>
                          </a:solidFill>
                        </a:rPr>
                        <a:t>2020 год (факт)</a:t>
                      </a:r>
                      <a:endParaRPr lang="ru-RU"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00728">
                <a:tc v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000" b="1" dirty="0" smtClean="0">
                          <a:solidFill>
                            <a:schemeClr val="tx1"/>
                          </a:solidFill>
                        </a:rPr>
                        <a:t>5 270 293,0</a:t>
                      </a:r>
                      <a:endParaRPr lang="ru-RU"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000" b="1" dirty="0" smtClean="0">
                          <a:solidFill>
                            <a:schemeClr val="tx1"/>
                          </a:solidFill>
                        </a:rPr>
                        <a:t>5 125 840,6</a:t>
                      </a:r>
                      <a:endParaRPr lang="ru-RU"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654015491"/>
              </p:ext>
            </p:extLst>
          </p:nvPr>
        </p:nvGraphicFramePr>
        <p:xfrm>
          <a:off x="647700" y="1719730"/>
          <a:ext cx="8035260" cy="1392304"/>
        </p:xfrm>
        <a:graphic>
          <a:graphicData uri="http://schemas.openxmlformats.org/drawingml/2006/table">
            <a:tbl>
              <a:tblPr firstRow="1" bandRow="1">
                <a:tableStyleId>{5C22544A-7EE6-4342-B048-85BDC9FD1C3A}</a:tableStyleId>
              </a:tblPr>
              <a:tblGrid>
                <a:gridCol w="5852992"/>
                <a:gridCol w="1084793"/>
                <a:gridCol w="1097475"/>
              </a:tblGrid>
              <a:tr h="370840">
                <a:tc>
                  <a:txBody>
                    <a:bodyPr/>
                    <a:lstStyle/>
                    <a:p>
                      <a:pPr algn="ctr" fontAlgn="ctr"/>
                      <a:r>
                        <a:rPr lang="ru-RU" sz="1000" b="1" i="0" u="none" strike="noStrike" dirty="0" smtClean="0">
                          <a:solidFill>
                            <a:srgbClr val="000000"/>
                          </a:solidFill>
                          <a:effectLst/>
                          <a:latin typeface="+mn-lt"/>
                        </a:rPr>
                        <a:t>Целевые показатели реализации государственной программы</a:t>
                      </a:r>
                      <a:endParaRPr lang="ru-RU" sz="1000" b="1" i="0" u="none" strike="noStrike" dirty="0">
                        <a:solidFill>
                          <a:srgbClr val="000000"/>
                        </a:solidFill>
                        <a:effectLst/>
                        <a:latin typeface="+mn-lt"/>
                      </a:endParaRPr>
                    </a:p>
                  </a:txBody>
                  <a:tcPr marL="3638" marR="3638" marT="36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2020 </a:t>
                      </a:r>
                      <a:r>
                        <a:rPr lang="ru-RU" sz="1000" b="1" u="none" strike="noStrike" dirty="0">
                          <a:solidFill>
                            <a:schemeClr val="tx1"/>
                          </a:solidFill>
                          <a:effectLst/>
                        </a:rPr>
                        <a:t>год</a:t>
                      </a:r>
                      <a:br>
                        <a:rPr lang="ru-RU" sz="1000" b="1" u="none" strike="noStrike" dirty="0">
                          <a:solidFill>
                            <a:schemeClr val="tx1"/>
                          </a:solidFill>
                          <a:effectLst/>
                        </a:rPr>
                      </a:br>
                      <a:r>
                        <a:rPr lang="ru-RU" sz="1000" b="1" u="none" strike="noStrike" dirty="0">
                          <a:solidFill>
                            <a:schemeClr val="tx1"/>
                          </a:solidFill>
                          <a:effectLst/>
                        </a:rPr>
                        <a:t>(план)</a:t>
                      </a:r>
                      <a:endParaRPr lang="ru-RU" sz="1000" b="1" i="0" u="none" strike="noStrike" dirty="0">
                        <a:solidFill>
                          <a:schemeClr val="tx1"/>
                        </a:solidFill>
                        <a:effectLst/>
                        <a:latin typeface="Times New Roman" panose="02020603050405020304" pitchFamily="18" charset="0"/>
                      </a:endParaRPr>
                    </a:p>
                  </a:txBody>
                  <a:tcPr marL="3638" marR="3638" marT="36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2020 год</a:t>
                      </a:r>
                      <a:br>
                        <a:rPr lang="ru-RU" sz="1000" b="1" u="none" strike="noStrike" dirty="0" smtClean="0">
                          <a:solidFill>
                            <a:schemeClr val="tx1"/>
                          </a:solidFill>
                          <a:effectLst/>
                        </a:rPr>
                      </a:br>
                      <a:r>
                        <a:rPr lang="ru-RU" sz="1000" b="1" u="none" strike="noStrike" dirty="0" smtClean="0">
                          <a:solidFill>
                            <a:schemeClr val="tx1"/>
                          </a:solidFill>
                          <a:effectLst/>
                        </a:rPr>
                        <a:t>(факт)</a:t>
                      </a:r>
                      <a:endParaRPr lang="ru-RU" sz="1000" b="1" i="0" u="none" strike="noStrike" dirty="0">
                        <a:solidFill>
                          <a:schemeClr val="tx1"/>
                        </a:solidFill>
                        <a:effectLst/>
                        <a:latin typeface="Times New Roman" panose="02020603050405020304" pitchFamily="18" charset="0"/>
                      </a:endParaRPr>
                    </a:p>
                  </a:txBody>
                  <a:tcPr marL="3638" marR="3638" marT="36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70840">
                <a:tc>
                  <a:txBody>
                    <a:bodyPr/>
                    <a:lstStyle/>
                    <a:p>
                      <a:pPr algn="just">
                        <a:spcAft>
                          <a:spcPts val="0"/>
                        </a:spcAft>
                      </a:pPr>
                      <a:r>
                        <a:rPr lang="ru-RU" sz="1000" dirty="0">
                          <a:solidFill>
                            <a:schemeClr val="tx1"/>
                          </a:solidFill>
                          <a:effectLst/>
                          <a:latin typeface="+mn-lt"/>
                        </a:rPr>
                        <a:t>Удельный вес сельской молодежи, участвующей в программах </a:t>
                      </a:r>
                      <a:r>
                        <a:rPr lang="ru-RU" sz="1000" dirty="0" smtClean="0">
                          <a:solidFill>
                            <a:schemeClr val="tx1"/>
                          </a:solidFill>
                          <a:effectLst/>
                          <a:latin typeface="+mn-lt"/>
                        </a:rPr>
                        <a:t>социального развития села, </a:t>
                      </a:r>
                      <a:r>
                        <a:rPr lang="ru-RU" sz="1000" dirty="0">
                          <a:solidFill>
                            <a:schemeClr val="tx1"/>
                          </a:solidFill>
                          <a:effectLst/>
                          <a:latin typeface="+mn-lt"/>
                        </a:rPr>
                        <a:t>по отношению к общему количеству сельской молодежи, процентов</a:t>
                      </a:r>
                      <a:endParaRPr lang="ru-RU" sz="1000" dirty="0">
                        <a:solidFill>
                          <a:schemeClr val="tx1"/>
                        </a:solidFill>
                        <a:effectLst/>
                        <a:latin typeface="+mn-lt"/>
                        <a:ea typeface="Times New Roman" panose="02020603050405020304" pitchFamily="18" charset="0"/>
                      </a:endParaRP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dirty="0" smtClean="0">
                          <a:solidFill>
                            <a:schemeClr val="tx1"/>
                          </a:solidFill>
                          <a:effectLst/>
                          <a:latin typeface="+mn-lt"/>
                          <a:ea typeface="Times New Roman" panose="02020603050405020304" pitchFamily="18" charset="0"/>
                        </a:rPr>
                        <a:t>64,2</a:t>
                      </a:r>
                      <a:endParaRPr lang="ru-RU" sz="1000" dirty="0">
                        <a:solidFill>
                          <a:schemeClr val="tx1"/>
                        </a:solidFill>
                        <a:effectLst/>
                        <a:latin typeface="+mn-lt"/>
                        <a:ea typeface="Times New Roman" panose="02020603050405020304" pitchFamily="18" charset="0"/>
                      </a:endParaRP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dirty="0" smtClean="0">
                          <a:solidFill>
                            <a:schemeClr val="tx1"/>
                          </a:solidFill>
                          <a:effectLst/>
                          <a:latin typeface="+mn-lt"/>
                          <a:ea typeface="Times New Roman" panose="02020603050405020304" pitchFamily="18" charset="0"/>
                        </a:rPr>
                        <a:t>43</a:t>
                      </a:r>
                      <a:endParaRPr lang="ru-RU" sz="1000" dirty="0">
                        <a:solidFill>
                          <a:schemeClr val="tx1"/>
                        </a:solidFill>
                        <a:effectLst/>
                        <a:latin typeface="+mn-lt"/>
                        <a:ea typeface="Times New Roman" panose="02020603050405020304" pitchFamily="18" charset="0"/>
                      </a:endParaRP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just">
                        <a:spcAft>
                          <a:spcPts val="0"/>
                        </a:spcAft>
                      </a:pPr>
                      <a:r>
                        <a:rPr lang="ru-RU" sz="1000" dirty="0">
                          <a:solidFill>
                            <a:schemeClr val="tx1"/>
                          </a:solidFill>
                          <a:effectLst/>
                          <a:latin typeface="+mn-lt"/>
                        </a:rPr>
                        <a:t>Увеличение доли молодых людей, вовлеченных в реализуемые исполнительными органами государственной власти проекты и программы в сфере поддержки талантливой молодежи, в общем количестве молодежи, процентов</a:t>
                      </a:r>
                      <a:endParaRPr lang="ru-RU" sz="1000" dirty="0">
                        <a:solidFill>
                          <a:schemeClr val="tx1"/>
                        </a:solidFill>
                        <a:effectLst/>
                        <a:latin typeface="+mn-lt"/>
                        <a:ea typeface="Times New Roman" panose="02020603050405020304" pitchFamily="18" charset="0"/>
                      </a:endParaRP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dirty="0" smtClean="0">
                          <a:solidFill>
                            <a:schemeClr val="tx1"/>
                          </a:solidFill>
                          <a:effectLst/>
                          <a:latin typeface="+mn-lt"/>
                          <a:ea typeface="Times New Roman" panose="02020603050405020304" pitchFamily="18" charset="0"/>
                        </a:rPr>
                        <a:t>49</a:t>
                      </a:r>
                      <a:endParaRPr lang="ru-RU" sz="1000" dirty="0">
                        <a:solidFill>
                          <a:schemeClr val="tx1"/>
                        </a:solidFill>
                        <a:effectLst/>
                        <a:latin typeface="+mn-lt"/>
                        <a:ea typeface="Times New Roman" panose="02020603050405020304" pitchFamily="18" charset="0"/>
                      </a:endParaRP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dirty="0" smtClean="0">
                          <a:solidFill>
                            <a:schemeClr val="tx1"/>
                          </a:solidFill>
                          <a:effectLst/>
                          <a:latin typeface="+mn-lt"/>
                          <a:ea typeface="Times New Roman" panose="02020603050405020304" pitchFamily="18" charset="0"/>
                        </a:rPr>
                        <a:t>49</a:t>
                      </a:r>
                      <a:endParaRPr lang="ru-RU" sz="1000" dirty="0">
                        <a:solidFill>
                          <a:schemeClr val="tx1"/>
                        </a:solidFill>
                        <a:effectLst/>
                        <a:latin typeface="+mn-lt"/>
                        <a:ea typeface="Times New Roman" panose="02020603050405020304" pitchFamily="18" charset="0"/>
                      </a:endParaRP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3424">
                <a:tc>
                  <a:txBody>
                    <a:bodyPr/>
                    <a:lstStyle/>
                    <a:p>
                      <a:pPr algn="just">
                        <a:spcAft>
                          <a:spcPts val="0"/>
                        </a:spcAft>
                      </a:pPr>
                      <a:r>
                        <a:rPr lang="ru-RU" sz="1000" dirty="0">
                          <a:solidFill>
                            <a:schemeClr val="tx1"/>
                          </a:solidFill>
                          <a:effectLst/>
                          <a:latin typeface="+mn-lt"/>
                        </a:rPr>
                        <a:t>Охват детей и молодежи мероприятиями патриотической направленности, человек</a:t>
                      </a:r>
                      <a:endParaRPr lang="ru-RU" sz="1000" dirty="0">
                        <a:solidFill>
                          <a:schemeClr val="tx1"/>
                        </a:solidFill>
                        <a:effectLst/>
                        <a:latin typeface="+mn-lt"/>
                        <a:ea typeface="Times New Roman" panose="02020603050405020304" pitchFamily="18" charset="0"/>
                      </a:endParaRP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dirty="0" smtClean="0">
                          <a:solidFill>
                            <a:schemeClr val="tx1"/>
                          </a:solidFill>
                          <a:effectLst/>
                          <a:latin typeface="+mn-lt"/>
                          <a:ea typeface="Times New Roman" panose="02020603050405020304" pitchFamily="18" charset="0"/>
                        </a:rPr>
                        <a:t>54000</a:t>
                      </a:r>
                      <a:endParaRPr lang="ru-RU" sz="1000" dirty="0">
                        <a:solidFill>
                          <a:schemeClr val="tx1"/>
                        </a:solidFill>
                        <a:effectLst/>
                        <a:latin typeface="+mn-lt"/>
                        <a:ea typeface="Times New Roman" panose="02020603050405020304" pitchFamily="18" charset="0"/>
                      </a:endParaRP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dirty="0" smtClean="0">
                          <a:solidFill>
                            <a:schemeClr val="tx1"/>
                          </a:solidFill>
                          <a:effectLst/>
                          <a:latin typeface="+mn-lt"/>
                          <a:ea typeface="Times New Roman" panose="02020603050405020304" pitchFamily="18" charset="0"/>
                        </a:rPr>
                        <a:t>8000</a:t>
                      </a:r>
                      <a:endParaRPr lang="ru-RU" sz="1000" dirty="0">
                        <a:solidFill>
                          <a:schemeClr val="tx1"/>
                        </a:solidFill>
                        <a:effectLst/>
                        <a:latin typeface="+mn-lt"/>
                        <a:ea typeface="Times New Roman" panose="02020603050405020304" pitchFamily="18" charset="0"/>
                      </a:endParaRP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7" name="Прямоугольник 6"/>
          <p:cNvSpPr/>
          <p:nvPr/>
        </p:nvSpPr>
        <p:spPr>
          <a:xfrm>
            <a:off x="649941" y="5868234"/>
            <a:ext cx="8130540" cy="246221"/>
          </a:xfrm>
          <a:prstGeom prst="rect">
            <a:avLst/>
          </a:prstGeom>
        </p:spPr>
        <p:txBody>
          <a:bodyPr wrap="square">
            <a:spAutoFit/>
          </a:bodyPr>
          <a:lstStyle/>
          <a:p>
            <a:r>
              <a:rPr lang="ru-RU" sz="1000" b="1" i="1" dirty="0" smtClean="0">
                <a:solidFill>
                  <a:schemeClr val="accent1"/>
                </a:solidFill>
              </a:rPr>
              <a:t>Ответственный исполнитель ГП: Министерство по делам молодежи Республики Татарстан</a:t>
            </a:r>
            <a:endParaRPr lang="ru-RU" sz="1000" dirty="0"/>
          </a:p>
        </p:txBody>
      </p:sp>
      <p:sp>
        <p:nvSpPr>
          <p:cNvPr id="8" name="Прямоугольник 7"/>
          <p:cNvSpPr/>
          <p:nvPr/>
        </p:nvSpPr>
        <p:spPr>
          <a:xfrm>
            <a:off x="647700" y="6126956"/>
            <a:ext cx="8077200" cy="400110"/>
          </a:xfrm>
          <a:prstGeom prst="rect">
            <a:avLst/>
          </a:prstGeom>
        </p:spPr>
        <p:txBody>
          <a:bodyPr wrap="square">
            <a:spAutoFit/>
          </a:bodyPr>
          <a:lstStyle/>
          <a:p>
            <a:r>
              <a:rPr lang="ru-RU" sz="1000" b="1" i="1" dirty="0">
                <a:solidFill>
                  <a:schemeClr val="accent6"/>
                </a:solidFill>
              </a:rPr>
              <a:t>Официальный сайт, на котором размещена государственная программа и отчеты о ходе ее реализации, находится по адресу: </a:t>
            </a:r>
            <a:r>
              <a:rPr lang="en-US" sz="1000" b="1" i="1" dirty="0">
                <a:solidFill>
                  <a:schemeClr val="accent6"/>
                </a:solidFill>
              </a:rPr>
              <a:t>https://minmol.tatarstan.ru/</a:t>
            </a:r>
            <a:endParaRPr lang="ru-RU" sz="1000" b="1" i="1" dirty="0">
              <a:solidFill>
                <a:schemeClr val="accent6"/>
              </a:solidFill>
            </a:endParaRPr>
          </a:p>
        </p:txBody>
      </p:sp>
    </p:spTree>
    <p:extLst>
      <p:ext uri="{BB962C8B-B14F-4D97-AF65-F5344CB8AC3E}">
        <p14:creationId xmlns:p14="http://schemas.microsoft.com/office/powerpoint/2010/main" val="131526143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85470" y="136200"/>
            <a:ext cx="8088112" cy="466335"/>
          </a:xfrm>
        </p:spPr>
        <p:txBody>
          <a:bodyPr>
            <a:normAutofit fontScale="55000" lnSpcReduction="20000"/>
          </a:bodyPr>
          <a:lstStyle/>
          <a:p>
            <a:r>
              <a:rPr lang="ru-RU" dirty="0"/>
              <a:t>Сведения о реализации в </a:t>
            </a:r>
            <a:r>
              <a:rPr lang="ru-RU" dirty="0" smtClean="0"/>
              <a:t>2020 </a:t>
            </a:r>
            <a:r>
              <a:rPr lang="ru-RU" dirty="0"/>
              <a:t>году общественно </a:t>
            </a:r>
            <a:r>
              <a:rPr lang="ru-RU" dirty="0" smtClean="0"/>
              <a:t>значимых</a:t>
            </a:r>
            <a:br>
              <a:rPr lang="ru-RU" dirty="0" smtClean="0"/>
            </a:br>
            <a:r>
              <a:rPr lang="ru-RU" dirty="0" smtClean="0"/>
              <a:t> </a:t>
            </a:r>
            <a:r>
              <a:rPr lang="ru-RU" dirty="0"/>
              <a:t>проектов для Республики Татарстан</a:t>
            </a:r>
          </a:p>
        </p:txBody>
      </p:sp>
      <p:graphicFrame>
        <p:nvGraphicFramePr>
          <p:cNvPr id="4" name="Таблица 3"/>
          <p:cNvGraphicFramePr>
            <a:graphicFrameLocks noGrp="1"/>
          </p:cNvGraphicFramePr>
          <p:nvPr>
            <p:extLst>
              <p:ext uri="{D42A27DB-BD31-4B8C-83A1-F6EECF244321}">
                <p14:modId xmlns:p14="http://schemas.microsoft.com/office/powerpoint/2010/main" val="2032080653"/>
              </p:ext>
            </p:extLst>
          </p:nvPr>
        </p:nvGraphicFramePr>
        <p:xfrm>
          <a:off x="568447" y="803659"/>
          <a:ext cx="8514080" cy="5262166"/>
        </p:xfrm>
        <a:graphic>
          <a:graphicData uri="http://schemas.openxmlformats.org/drawingml/2006/table">
            <a:tbl>
              <a:tblPr>
                <a:tableStyleId>{616DA210-FB5B-4158-B5E0-FEB733F419BA}</a:tableStyleId>
              </a:tblPr>
              <a:tblGrid>
                <a:gridCol w="3888292"/>
                <a:gridCol w="1272034"/>
                <a:gridCol w="3353754"/>
              </a:tblGrid>
              <a:tr h="183781">
                <a:tc>
                  <a:txBody>
                    <a:bodyPr/>
                    <a:lstStyle/>
                    <a:p>
                      <a:pPr algn="ctr" fontAlgn="ctr"/>
                      <a:r>
                        <a:rPr lang="ru-RU" sz="800" b="1" u="none" strike="noStrike" dirty="0">
                          <a:effectLst/>
                        </a:rPr>
                        <a:t>Наименование проекта</a:t>
                      </a:r>
                      <a:endParaRPr lang="ru-RU" sz="800" b="1" i="0" u="none" strike="noStrike" dirty="0">
                        <a:solidFill>
                          <a:srgbClr val="000000"/>
                        </a:solidFill>
                        <a:effectLst/>
                        <a:latin typeface="+mn-lt"/>
                      </a:endParaRPr>
                    </a:p>
                  </a:txBody>
                  <a:tcPr marL="2589" marR="2589" marT="25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a:effectLst/>
                        </a:rPr>
                        <a:t>Объем финансирования, </a:t>
                      </a:r>
                      <a:endParaRPr lang="ru-RU" sz="800" b="1" u="none" strike="noStrike" dirty="0" smtClean="0">
                        <a:effectLst/>
                      </a:endParaRPr>
                    </a:p>
                    <a:p>
                      <a:pPr algn="ctr" fontAlgn="ctr"/>
                      <a:r>
                        <a:rPr lang="ru-RU" sz="800" b="1" u="none" strike="noStrike" dirty="0" smtClean="0">
                          <a:effectLst/>
                        </a:rPr>
                        <a:t>тыс. рублей</a:t>
                      </a:r>
                      <a:endParaRPr lang="ru-RU" sz="800" b="1" i="0" u="none" strike="noStrike" dirty="0">
                        <a:solidFill>
                          <a:srgbClr val="000000"/>
                        </a:solidFill>
                        <a:effectLst/>
                        <a:latin typeface="+mn-lt"/>
                      </a:endParaRPr>
                    </a:p>
                  </a:txBody>
                  <a:tcPr marL="2589" marR="2589" marT="25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a:effectLst/>
                        </a:rPr>
                        <a:t>Результат от реализации проекта</a:t>
                      </a:r>
                      <a:endParaRPr lang="ru-RU" sz="800" b="1" i="0" u="none" strike="noStrike" dirty="0">
                        <a:solidFill>
                          <a:srgbClr val="000000"/>
                        </a:solidFill>
                        <a:effectLst/>
                        <a:latin typeface="+mn-lt"/>
                      </a:endParaRPr>
                    </a:p>
                  </a:txBody>
                  <a:tcPr marL="2589" marR="2589" marT="25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216623">
                <a:tc>
                  <a:txBody>
                    <a:bodyPr/>
                    <a:lstStyle/>
                    <a:p>
                      <a:pPr algn="just" fontAlgn="ctr"/>
                      <a:r>
                        <a:rPr lang="ru-RU" sz="800" b="0" i="0" u="none" strike="noStrike" kern="1200" dirty="0" smtClean="0">
                          <a:solidFill>
                            <a:schemeClr val="tx1"/>
                          </a:solidFill>
                          <a:effectLst/>
                          <a:latin typeface="+mn-lt"/>
                          <a:ea typeface="+mn-ea"/>
                          <a:cs typeface="+mn-cs"/>
                        </a:rPr>
                        <a:t>Капитальный ремонт общеобразовательных учреждений и </a:t>
                      </a:r>
                      <a:r>
                        <a:rPr lang="ru-RU" sz="800" b="0" i="0" u="none" strike="noStrike" kern="1200" dirty="0">
                          <a:solidFill>
                            <a:schemeClr val="tx1"/>
                          </a:solidFill>
                          <a:effectLst/>
                          <a:latin typeface="+mn-lt"/>
                          <a:ea typeface="+mn-ea"/>
                          <a:cs typeface="+mn-cs"/>
                        </a:rPr>
                        <a:t>дошкольных образовательных организаций</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ru-RU" sz="800" b="0" i="0" u="none" strike="noStrike" kern="1200" dirty="0" smtClean="0">
                          <a:solidFill>
                            <a:schemeClr val="tx1"/>
                          </a:solidFill>
                          <a:effectLst/>
                          <a:latin typeface="+mn-lt"/>
                          <a:ea typeface="+mn-ea"/>
                          <a:cs typeface="+mn-cs"/>
                        </a:rPr>
                        <a:t>2 999 541,1</a:t>
                      </a:r>
                      <a:endParaRPr lang="ru-RU" sz="800" b="0" i="0" u="none" strike="noStrike" kern="1200" dirty="0">
                        <a:solidFill>
                          <a:schemeClr val="tx1"/>
                        </a:solidFill>
                        <a:effectLst/>
                        <a:latin typeface="+mn-lt"/>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ru-RU" sz="800" b="0" i="0" u="none" strike="noStrike" dirty="0">
                          <a:solidFill>
                            <a:schemeClr val="tx1"/>
                          </a:solidFill>
                          <a:effectLst/>
                          <a:latin typeface="+mn-lt"/>
                        </a:rPr>
                        <a:t>Отремонтировано </a:t>
                      </a:r>
                      <a:r>
                        <a:rPr lang="ru-RU" sz="800" b="0" i="0" u="none" strike="noStrike" dirty="0" smtClean="0">
                          <a:solidFill>
                            <a:schemeClr val="tx1"/>
                          </a:solidFill>
                          <a:effectLst/>
                          <a:latin typeface="+mn-lt"/>
                        </a:rPr>
                        <a:t>89 </a:t>
                      </a:r>
                      <a:r>
                        <a:rPr lang="ru-RU" sz="800" b="0" i="0" u="none" strike="noStrike" dirty="0">
                          <a:solidFill>
                            <a:schemeClr val="tx1"/>
                          </a:solidFill>
                          <a:effectLst/>
                          <a:latin typeface="+mn-lt"/>
                        </a:rPr>
                        <a:t>дошкольных </a:t>
                      </a:r>
                      <a:r>
                        <a:rPr lang="ru-RU" sz="800" b="0" i="0" u="none" strike="noStrike" dirty="0" smtClean="0">
                          <a:solidFill>
                            <a:schemeClr val="tx1"/>
                          </a:solidFill>
                          <a:effectLst/>
                          <a:latin typeface="+mn-lt"/>
                        </a:rPr>
                        <a:t>образовательных организаций,</a:t>
                      </a:r>
                      <a:br>
                        <a:rPr lang="ru-RU" sz="800" b="0" i="0" u="none" strike="noStrike" dirty="0" smtClean="0">
                          <a:solidFill>
                            <a:schemeClr val="tx1"/>
                          </a:solidFill>
                          <a:effectLst/>
                          <a:latin typeface="+mn-lt"/>
                        </a:rPr>
                      </a:br>
                      <a:r>
                        <a:rPr lang="ru-RU" sz="800" b="0" i="0" u="none" strike="noStrike" dirty="0" smtClean="0">
                          <a:solidFill>
                            <a:schemeClr val="tx1"/>
                          </a:solidFill>
                          <a:effectLst/>
                          <a:latin typeface="+mn-lt"/>
                        </a:rPr>
                        <a:t>83 общеобразовательных школ</a:t>
                      </a:r>
                      <a:endParaRPr lang="ru-RU" sz="800" b="0" i="0" u="none" strike="noStrike" dirty="0">
                        <a:solidFill>
                          <a:schemeClr val="tx1"/>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87227">
                <a:tc>
                  <a:txBody>
                    <a:bodyPr/>
                    <a:lstStyle/>
                    <a:p>
                      <a:pPr algn="just" fontAlgn="ctr"/>
                      <a:r>
                        <a:rPr lang="ru-RU" sz="800" b="0" i="0" u="none" strike="noStrike" kern="1200" dirty="0" smtClean="0">
                          <a:solidFill>
                            <a:schemeClr val="tx1"/>
                          </a:solidFill>
                          <a:effectLst/>
                          <a:latin typeface="+mn-lt"/>
                          <a:ea typeface="+mn-ea"/>
                          <a:cs typeface="+mn-cs"/>
                        </a:rPr>
                        <a:t>Капитальный ремонт ресурсных центров</a:t>
                      </a:r>
                      <a:endParaRPr lang="ru-RU" sz="800" b="0" i="0" u="none" strike="noStrike" kern="1200" dirty="0">
                        <a:solidFill>
                          <a:schemeClr val="tx1"/>
                        </a:solidFill>
                        <a:effectLst/>
                        <a:latin typeface="+mn-lt"/>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ru-RU" sz="800" b="0" i="0" u="none" strike="noStrike" kern="1200" dirty="0" smtClean="0">
                          <a:solidFill>
                            <a:schemeClr val="tx1"/>
                          </a:solidFill>
                          <a:effectLst/>
                          <a:latin typeface="+mn-lt"/>
                          <a:ea typeface="+mn-ea"/>
                          <a:cs typeface="+mn-cs"/>
                        </a:rPr>
                        <a:t>114 686,1</a:t>
                      </a:r>
                      <a:endParaRPr lang="ru-RU" sz="800" b="0" i="0" u="none" strike="noStrike" kern="1200" dirty="0">
                        <a:solidFill>
                          <a:schemeClr val="tx1"/>
                        </a:solidFill>
                        <a:effectLst/>
                        <a:latin typeface="+mn-lt"/>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ru-RU" sz="800" b="0" i="0" u="none" strike="noStrike" smtClean="0">
                          <a:solidFill>
                            <a:schemeClr val="tx1"/>
                          </a:solidFill>
                          <a:effectLst/>
                          <a:latin typeface="+mn-lt"/>
                        </a:rPr>
                        <a:t>Отремонтировано 17</a:t>
                      </a:r>
                      <a:r>
                        <a:rPr lang="ru-RU" sz="800" b="0" i="0" u="none" strike="noStrike" baseline="0" smtClean="0">
                          <a:solidFill>
                            <a:schemeClr val="tx1"/>
                          </a:solidFill>
                          <a:effectLst/>
                          <a:latin typeface="+mn-lt"/>
                        </a:rPr>
                        <a:t> </a:t>
                      </a:r>
                      <a:r>
                        <a:rPr lang="ru-RU" sz="800" b="0" i="0" u="none" strike="noStrike" smtClean="0">
                          <a:solidFill>
                            <a:schemeClr val="tx1"/>
                          </a:solidFill>
                          <a:effectLst/>
                          <a:latin typeface="+mn-lt"/>
                        </a:rPr>
                        <a:t>объектов</a:t>
                      </a:r>
                      <a:endParaRPr lang="ru-RU" sz="800" b="0" i="0" u="none" strike="noStrike" dirty="0">
                        <a:solidFill>
                          <a:schemeClr val="tx1"/>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01779">
                <a:tc>
                  <a:txBody>
                    <a:bodyPr/>
                    <a:lstStyle/>
                    <a:p>
                      <a:pPr algn="just" fontAlgn="ctr"/>
                      <a:r>
                        <a:rPr lang="ru-RU" sz="800" b="0" i="0" u="none" strike="noStrike" kern="1200" dirty="0" smtClean="0">
                          <a:solidFill>
                            <a:schemeClr val="tx1"/>
                          </a:solidFill>
                          <a:effectLst/>
                          <a:latin typeface="+mn-lt"/>
                          <a:ea typeface="+mn-ea"/>
                          <a:cs typeface="+mn-cs"/>
                        </a:rPr>
                        <a:t>Программа обеспечения населения чистой водой</a:t>
                      </a:r>
                      <a:endParaRPr lang="ru-RU" sz="800" b="0" i="0" u="none" strike="noStrike" kern="1200" dirty="0">
                        <a:solidFill>
                          <a:schemeClr val="tx1"/>
                        </a:solidFill>
                        <a:effectLst/>
                        <a:latin typeface="+mn-lt"/>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ru-RU" sz="800" b="0" i="0" u="none" strike="noStrike" kern="1200" dirty="0" smtClean="0">
                          <a:solidFill>
                            <a:schemeClr val="tx1"/>
                          </a:solidFill>
                          <a:effectLst/>
                          <a:latin typeface="+mn-lt"/>
                          <a:ea typeface="+mn-ea"/>
                          <a:cs typeface="+mn-cs"/>
                        </a:rPr>
                        <a:t>633 350,8</a:t>
                      </a:r>
                      <a:endParaRPr lang="ru-RU" sz="800" b="0" i="0" u="none" strike="noStrike" kern="1200" dirty="0">
                        <a:solidFill>
                          <a:schemeClr val="tx1"/>
                        </a:solidFill>
                        <a:effectLst/>
                        <a:latin typeface="+mn-lt"/>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ru-RU" sz="800" b="0" i="0" u="none" strike="noStrike" kern="1200" dirty="0" smtClean="0">
                          <a:solidFill>
                            <a:schemeClr val="tx1"/>
                          </a:solidFill>
                          <a:effectLst/>
                          <a:latin typeface="+mn-lt"/>
                          <a:ea typeface="+mn-ea"/>
                          <a:cs typeface="+mn-cs"/>
                        </a:rPr>
                        <a:t>Построено и отремонтировано 120 объектов</a:t>
                      </a:r>
                      <a:endParaRPr lang="ru-RU" sz="800" b="0" i="0" u="none" strike="noStrike" kern="1200" dirty="0">
                        <a:solidFill>
                          <a:schemeClr val="tx1"/>
                        </a:solidFill>
                        <a:effectLst/>
                        <a:latin typeface="+mn-lt"/>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72310">
                <a:tc>
                  <a:txBody>
                    <a:bodyPr/>
                    <a:lstStyle/>
                    <a:p>
                      <a:pPr algn="just" fontAlgn="ctr"/>
                      <a:r>
                        <a:rPr lang="ru-RU" sz="800" b="0" i="0" u="none" strike="noStrike" kern="1200" dirty="0" smtClean="0">
                          <a:solidFill>
                            <a:schemeClr val="tx1"/>
                          </a:solidFill>
                          <a:effectLst/>
                          <a:latin typeface="+mn-lt"/>
                          <a:ea typeface="+mn-ea"/>
                          <a:cs typeface="+mn-cs"/>
                        </a:rPr>
                        <a:t>Перевод системы отопления на индивидуальные котлы (двухконтурные котлы)</a:t>
                      </a:r>
                      <a:endParaRPr lang="ru-RU" sz="800" b="0" i="0" u="none" strike="noStrike" kern="1200" dirty="0">
                        <a:solidFill>
                          <a:schemeClr val="tx1"/>
                        </a:solidFill>
                        <a:effectLst/>
                        <a:latin typeface="+mn-lt"/>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ru-RU" sz="800" b="0" i="0" u="none" strike="noStrike" kern="1200" dirty="0" smtClean="0">
                          <a:solidFill>
                            <a:schemeClr val="tx1"/>
                          </a:solidFill>
                          <a:effectLst/>
                          <a:latin typeface="+mn-lt"/>
                          <a:ea typeface="+mn-ea"/>
                          <a:cs typeface="+mn-cs"/>
                        </a:rPr>
                        <a:t>148 947,8</a:t>
                      </a:r>
                      <a:endParaRPr lang="ru-RU" sz="800" b="0" i="0" u="none" strike="noStrike" kern="1200" dirty="0">
                        <a:solidFill>
                          <a:schemeClr val="tx1"/>
                        </a:solidFill>
                        <a:effectLst/>
                        <a:latin typeface="+mn-lt"/>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ru-RU" sz="800" b="0" i="0" u="none" strike="noStrike" kern="1200" dirty="0" smtClean="0">
                          <a:solidFill>
                            <a:schemeClr val="tx1"/>
                          </a:solidFill>
                          <a:effectLst/>
                          <a:latin typeface="+mn-lt"/>
                          <a:ea typeface="+mn-ea"/>
                          <a:cs typeface="+mn-cs"/>
                        </a:rPr>
                        <a:t>Переведено на индивидуальные системы отопления 95 объектов</a:t>
                      </a:r>
                      <a:endParaRPr lang="ru-RU" sz="800" b="0" i="0" u="none" strike="noStrike" kern="1200" dirty="0">
                        <a:solidFill>
                          <a:schemeClr val="tx1"/>
                        </a:solidFill>
                        <a:effectLst/>
                        <a:latin typeface="+mn-lt"/>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63702">
                <a:tc>
                  <a:txBody>
                    <a:bodyPr/>
                    <a:lstStyle/>
                    <a:p>
                      <a:pPr algn="l" fontAlgn="b"/>
                      <a:r>
                        <a:rPr lang="ru-RU" sz="800" b="0" i="0" u="none" strike="noStrike" kern="1200" dirty="0">
                          <a:solidFill>
                            <a:schemeClr val="tx1"/>
                          </a:solidFill>
                          <a:effectLst/>
                          <a:latin typeface="+mn-lt"/>
                          <a:ea typeface="+mn-ea"/>
                          <a:cs typeface="+mn-cs"/>
                        </a:rPr>
                        <a:t>Программа ремонта отопления (котельных) объектов социального назначения</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ru-RU" sz="800" b="0" i="0" u="none" strike="noStrike" kern="1200" dirty="0" smtClean="0">
                          <a:solidFill>
                            <a:schemeClr val="tx1"/>
                          </a:solidFill>
                          <a:effectLst/>
                          <a:latin typeface="+mn-lt"/>
                          <a:ea typeface="+mn-ea"/>
                          <a:cs typeface="+mn-cs"/>
                        </a:rPr>
                        <a:t>68 096,6</a:t>
                      </a:r>
                      <a:endParaRPr lang="ru-RU" sz="800" b="0" i="0" u="none" strike="noStrike" kern="1200" dirty="0">
                        <a:solidFill>
                          <a:schemeClr val="tx1"/>
                        </a:solidFill>
                        <a:effectLst/>
                        <a:latin typeface="+mn-lt"/>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ru-RU" sz="800" b="0" i="0" u="none" strike="noStrike" kern="1200" dirty="0" smtClean="0">
                          <a:solidFill>
                            <a:schemeClr val="tx1"/>
                          </a:solidFill>
                          <a:effectLst/>
                          <a:latin typeface="+mn-lt"/>
                          <a:ea typeface="+mn-ea"/>
                          <a:cs typeface="+mn-cs"/>
                        </a:rPr>
                        <a:t>Отремонтировано 64 объекта</a:t>
                      </a:r>
                      <a:endParaRPr lang="ru-RU" sz="800" b="0" i="0" u="none" strike="noStrike" kern="1200" dirty="0">
                        <a:solidFill>
                          <a:schemeClr val="tx1"/>
                        </a:solidFill>
                        <a:effectLst/>
                        <a:latin typeface="+mn-lt"/>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50890">
                <a:tc>
                  <a:txBody>
                    <a:bodyPr/>
                    <a:lstStyle/>
                    <a:p>
                      <a:pPr algn="l" fontAlgn="b"/>
                      <a:r>
                        <a:rPr lang="ru-RU" sz="800" b="0" i="0" u="none" strike="noStrike" kern="1200" dirty="0">
                          <a:solidFill>
                            <a:schemeClr val="tx1"/>
                          </a:solidFill>
                          <a:effectLst/>
                          <a:latin typeface="+mn-lt"/>
                          <a:ea typeface="+mn-ea"/>
                          <a:cs typeface="+mn-cs"/>
                        </a:rPr>
                        <a:t>Модернизация систем </a:t>
                      </a:r>
                      <a:r>
                        <a:rPr lang="ru-RU" sz="800" b="0" i="0" u="none" strike="noStrike" kern="1200" dirty="0" smtClean="0">
                          <a:solidFill>
                            <a:schemeClr val="tx1"/>
                          </a:solidFill>
                          <a:effectLst/>
                          <a:latin typeface="+mn-lt"/>
                          <a:ea typeface="+mn-ea"/>
                          <a:cs typeface="+mn-cs"/>
                        </a:rPr>
                        <a:t>водоотведения, строительство, капитальный </a:t>
                      </a:r>
                      <a:r>
                        <a:rPr lang="ru-RU" sz="800" b="0" i="0" u="none" strike="noStrike" kern="1200" dirty="0">
                          <a:solidFill>
                            <a:schemeClr val="tx1"/>
                          </a:solidFill>
                          <a:effectLst/>
                          <a:latin typeface="+mn-lt"/>
                          <a:ea typeface="+mn-ea"/>
                          <a:cs typeface="+mn-cs"/>
                        </a:rPr>
                        <a:t>ремонт систем и сооружений канализации</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ru-RU" sz="800" b="0" i="0" u="none" strike="noStrike" kern="1200" dirty="0" smtClean="0">
                          <a:solidFill>
                            <a:schemeClr val="tx1"/>
                          </a:solidFill>
                          <a:effectLst/>
                          <a:latin typeface="+mn-lt"/>
                          <a:ea typeface="+mn-ea"/>
                          <a:cs typeface="+mn-cs"/>
                        </a:rPr>
                        <a:t>236 087,4</a:t>
                      </a:r>
                      <a:endParaRPr lang="ru-RU" sz="800" b="0" i="0" u="none" strike="noStrike" kern="1200" dirty="0">
                        <a:solidFill>
                          <a:schemeClr val="tx1"/>
                        </a:solidFill>
                        <a:effectLst/>
                        <a:latin typeface="+mn-lt"/>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ru-RU" sz="800" b="0" i="0" u="none" strike="noStrike" kern="1200" dirty="0" smtClean="0">
                          <a:solidFill>
                            <a:schemeClr val="tx1"/>
                          </a:solidFill>
                          <a:effectLst/>
                          <a:latin typeface="+mn-lt"/>
                          <a:ea typeface="+mn-ea"/>
                          <a:cs typeface="+mn-cs"/>
                        </a:rPr>
                        <a:t>Построено  и отремонтировано 27 объектов</a:t>
                      </a:r>
                      <a:endParaRPr lang="ru-RU" sz="800" b="0" i="0" u="none" strike="noStrike" kern="1200" dirty="0">
                        <a:solidFill>
                          <a:schemeClr val="tx1"/>
                        </a:solidFill>
                        <a:effectLst/>
                        <a:latin typeface="+mn-lt"/>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47113">
                <a:tc>
                  <a:txBody>
                    <a:bodyPr/>
                    <a:lstStyle/>
                    <a:p>
                      <a:pPr algn="l" fontAlgn="b"/>
                      <a:r>
                        <a:rPr lang="ru-RU" sz="800" b="0" i="0" u="none" strike="noStrike" kern="1200" dirty="0">
                          <a:solidFill>
                            <a:schemeClr val="tx1"/>
                          </a:solidFill>
                          <a:effectLst/>
                          <a:latin typeface="+mn-lt"/>
                          <a:ea typeface="+mn-ea"/>
                          <a:cs typeface="+mn-cs"/>
                        </a:rPr>
                        <a:t>Программа по восстановлению освещения</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ru-RU" sz="800" b="0" i="0" u="none" strike="noStrike" kern="1200" dirty="0" smtClean="0">
                          <a:solidFill>
                            <a:schemeClr val="tx1"/>
                          </a:solidFill>
                          <a:effectLst/>
                          <a:latin typeface="+mn-lt"/>
                          <a:ea typeface="+mn-ea"/>
                          <a:cs typeface="+mn-cs"/>
                        </a:rPr>
                        <a:t>223 447,1</a:t>
                      </a:r>
                      <a:endParaRPr lang="ru-RU" sz="800" b="0" i="0" u="none" strike="noStrike" kern="1200" dirty="0">
                        <a:solidFill>
                          <a:schemeClr val="tx1"/>
                        </a:solidFill>
                        <a:effectLst/>
                        <a:latin typeface="+mn-lt"/>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ru-RU" sz="800" b="0" i="0" u="none" strike="noStrike" kern="1200" dirty="0" smtClean="0">
                          <a:solidFill>
                            <a:schemeClr val="tx1"/>
                          </a:solidFill>
                          <a:effectLst/>
                          <a:latin typeface="+mn-lt"/>
                          <a:ea typeface="+mn-ea"/>
                          <a:cs typeface="+mn-cs"/>
                        </a:rPr>
                        <a:t>Отремонтирован 541 объект</a:t>
                      </a:r>
                      <a:endParaRPr lang="ru-RU" sz="800" b="0" i="0" u="none" strike="noStrike" kern="1200" dirty="0">
                        <a:solidFill>
                          <a:schemeClr val="tx1"/>
                        </a:solidFill>
                        <a:effectLst/>
                        <a:latin typeface="+mn-lt"/>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68548">
                <a:tc>
                  <a:txBody>
                    <a:bodyPr/>
                    <a:lstStyle/>
                    <a:p>
                      <a:pPr algn="l" fontAlgn="b"/>
                      <a:r>
                        <a:rPr lang="ru-RU" sz="800" b="0" i="0" u="none" strike="noStrike" kern="1200" dirty="0" smtClean="0">
                          <a:solidFill>
                            <a:schemeClr val="tx1"/>
                          </a:solidFill>
                          <a:effectLst/>
                          <a:latin typeface="+mn-lt"/>
                          <a:ea typeface="+mn-ea"/>
                          <a:cs typeface="+mn-cs"/>
                        </a:rPr>
                        <a:t>Мероприятия по созданию и обустройству парков, скверов </a:t>
                      </a:r>
                      <a:r>
                        <a:rPr lang="ru-RU" sz="800" b="0" i="0" u="none" strike="noStrike" kern="1200" dirty="0">
                          <a:solidFill>
                            <a:schemeClr val="tx1"/>
                          </a:solidFill>
                          <a:effectLst/>
                          <a:latin typeface="+mn-lt"/>
                          <a:ea typeface="+mn-ea"/>
                          <a:cs typeface="+mn-cs"/>
                        </a:rPr>
                        <a:t>и </a:t>
                      </a:r>
                      <a:r>
                        <a:rPr lang="ru-RU" sz="800" b="0" i="0" u="none" strike="noStrike" kern="1200" dirty="0" err="1" smtClean="0">
                          <a:solidFill>
                            <a:schemeClr val="tx1"/>
                          </a:solidFill>
                          <a:effectLst/>
                          <a:latin typeface="+mn-lt"/>
                          <a:ea typeface="+mn-ea"/>
                          <a:cs typeface="+mn-cs"/>
                        </a:rPr>
                        <a:t>водоохранных</a:t>
                      </a:r>
                      <a:r>
                        <a:rPr lang="ru-RU" sz="800" b="0" i="0" u="none" strike="noStrike" kern="1200" dirty="0" smtClean="0">
                          <a:solidFill>
                            <a:schemeClr val="tx1"/>
                          </a:solidFill>
                          <a:effectLst/>
                          <a:latin typeface="+mn-lt"/>
                          <a:ea typeface="+mn-ea"/>
                          <a:cs typeface="+mn-cs"/>
                        </a:rPr>
                        <a:t> зон</a:t>
                      </a:r>
                      <a:endParaRPr lang="ru-RU" sz="800" b="0" i="0" u="none" strike="noStrike" kern="1200" dirty="0">
                        <a:solidFill>
                          <a:schemeClr val="tx1"/>
                        </a:solidFill>
                        <a:effectLst/>
                        <a:latin typeface="+mn-lt"/>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ru-RU" sz="800" b="0" i="0" u="none" strike="noStrike" kern="1200" dirty="0" smtClean="0">
                          <a:solidFill>
                            <a:schemeClr val="tx1"/>
                          </a:solidFill>
                          <a:effectLst/>
                          <a:latin typeface="+mn-lt"/>
                          <a:ea typeface="+mn-ea"/>
                          <a:cs typeface="+mn-cs"/>
                        </a:rPr>
                        <a:t>1 367 652,2</a:t>
                      </a:r>
                      <a:endParaRPr lang="ru-RU" sz="800" b="0" i="0" u="none" strike="noStrike" kern="1200" dirty="0">
                        <a:solidFill>
                          <a:schemeClr val="tx1"/>
                        </a:solidFill>
                        <a:effectLst/>
                        <a:latin typeface="+mn-lt"/>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ru-RU" sz="800" b="0" i="0" u="none" strike="noStrike" kern="1200" dirty="0" smtClean="0">
                          <a:solidFill>
                            <a:schemeClr val="tx1"/>
                          </a:solidFill>
                          <a:effectLst/>
                          <a:latin typeface="+mn-lt"/>
                          <a:ea typeface="+mn-ea"/>
                          <a:cs typeface="+mn-cs"/>
                        </a:rPr>
                        <a:t>Создано и обустроено 14 парков и скверов и </a:t>
                      </a:r>
                      <a:r>
                        <a:rPr lang="ru-RU" sz="800" b="0" i="0" u="none" strike="noStrike" kern="1200" dirty="0" err="1" smtClean="0">
                          <a:solidFill>
                            <a:schemeClr val="tx1"/>
                          </a:solidFill>
                          <a:effectLst/>
                          <a:latin typeface="+mn-lt"/>
                          <a:ea typeface="+mn-ea"/>
                          <a:cs typeface="+mn-cs"/>
                        </a:rPr>
                        <a:t>водоохранных</a:t>
                      </a:r>
                      <a:r>
                        <a:rPr lang="ru-RU" sz="800" b="0" i="0" u="none" strike="noStrike" kern="1200" dirty="0" smtClean="0">
                          <a:solidFill>
                            <a:schemeClr val="tx1"/>
                          </a:solidFill>
                          <a:effectLst/>
                          <a:latin typeface="+mn-lt"/>
                          <a:ea typeface="+mn-ea"/>
                          <a:cs typeface="+mn-cs"/>
                        </a:rPr>
                        <a:t> зон</a:t>
                      </a:r>
                      <a:endParaRPr lang="ru-RU" sz="800" b="0" i="0" u="none" strike="noStrike" kern="1200" dirty="0">
                        <a:solidFill>
                          <a:schemeClr val="tx1"/>
                        </a:solidFill>
                        <a:effectLst/>
                        <a:latin typeface="+mn-lt"/>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50890">
                <a:tc>
                  <a:txBody>
                    <a:bodyPr/>
                    <a:lstStyle/>
                    <a:p>
                      <a:pPr algn="l" fontAlgn="b"/>
                      <a:r>
                        <a:rPr lang="ru-RU" sz="800" b="0" i="0" u="none" strike="noStrike" kern="1200" dirty="0">
                          <a:solidFill>
                            <a:schemeClr val="tx1"/>
                          </a:solidFill>
                          <a:effectLst/>
                          <a:latin typeface="+mn-lt"/>
                          <a:ea typeface="+mn-ea"/>
                          <a:cs typeface="+mn-cs"/>
                        </a:rPr>
                        <a:t>Строительство модульных </a:t>
                      </a:r>
                      <a:r>
                        <a:rPr lang="ru-RU" sz="800" b="0" i="0" u="none" strike="noStrike" kern="1200" dirty="0" smtClean="0">
                          <a:solidFill>
                            <a:schemeClr val="tx1"/>
                          </a:solidFill>
                          <a:effectLst/>
                          <a:latin typeface="+mn-lt"/>
                          <a:ea typeface="+mn-ea"/>
                          <a:cs typeface="+mn-cs"/>
                        </a:rPr>
                        <a:t>фельдшерско-акушерских пунктов, капитальный ремонт участковых больниц</a:t>
                      </a:r>
                      <a:r>
                        <a:rPr lang="ru-RU" sz="800" b="0" i="0" u="none" strike="noStrike" kern="1200" baseline="0" dirty="0" smtClean="0">
                          <a:solidFill>
                            <a:schemeClr val="tx1"/>
                          </a:solidFill>
                          <a:effectLst/>
                          <a:latin typeface="+mn-lt"/>
                          <a:ea typeface="+mn-ea"/>
                          <a:cs typeface="+mn-cs"/>
                        </a:rPr>
                        <a:t> и врачебных амбулаторий</a:t>
                      </a:r>
                      <a:endParaRPr lang="ru-RU" sz="800" b="0" i="0" u="none" strike="noStrike" kern="1200" dirty="0">
                        <a:solidFill>
                          <a:schemeClr val="tx1"/>
                        </a:solidFill>
                        <a:effectLst/>
                        <a:latin typeface="+mn-lt"/>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ru-RU" sz="800" b="0" i="0" u="none" strike="noStrike" kern="1200" dirty="0" smtClean="0">
                          <a:solidFill>
                            <a:schemeClr val="tx1"/>
                          </a:solidFill>
                          <a:effectLst/>
                          <a:latin typeface="+mn-lt"/>
                          <a:ea typeface="+mn-ea"/>
                          <a:cs typeface="+mn-cs"/>
                        </a:rPr>
                        <a:t>319 591,9</a:t>
                      </a:r>
                      <a:endParaRPr lang="ru-RU" sz="800" b="0" i="0" u="none" strike="noStrike" kern="1200" dirty="0">
                        <a:solidFill>
                          <a:schemeClr val="tx1"/>
                        </a:solidFill>
                        <a:effectLst/>
                        <a:latin typeface="+mn-lt"/>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ru-RU" sz="800" b="0" i="0" u="none" strike="noStrike" dirty="0" smtClean="0">
                          <a:solidFill>
                            <a:schemeClr val="tx1"/>
                          </a:solidFill>
                          <a:effectLst/>
                          <a:latin typeface="+mn-lt"/>
                        </a:rPr>
                        <a:t>Построено и отремонтировано 59 объектов здравоохранения</a:t>
                      </a:r>
                      <a:endParaRPr lang="ru-RU" sz="800" b="0" i="0" u="none" strike="noStrike" dirty="0">
                        <a:solidFill>
                          <a:schemeClr val="tx1"/>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20015">
                <a:tc>
                  <a:txBody>
                    <a:bodyPr/>
                    <a:lstStyle/>
                    <a:p>
                      <a:pPr algn="l" fontAlgn="b"/>
                      <a:r>
                        <a:rPr lang="ru-RU" sz="800" b="0" i="0" u="none" strike="noStrike" kern="1200" dirty="0" smtClean="0">
                          <a:solidFill>
                            <a:schemeClr val="tx1"/>
                          </a:solidFill>
                          <a:effectLst/>
                          <a:latin typeface="+mn-lt"/>
                          <a:ea typeface="+mn-ea"/>
                          <a:cs typeface="+mn-cs"/>
                        </a:rPr>
                        <a:t>Капитальный </a:t>
                      </a:r>
                      <a:r>
                        <a:rPr lang="ru-RU" sz="800" b="0" i="0" u="none" strike="noStrike" kern="1200" dirty="0">
                          <a:solidFill>
                            <a:schemeClr val="tx1"/>
                          </a:solidFill>
                          <a:effectLst/>
                          <a:latin typeface="+mn-lt"/>
                          <a:ea typeface="+mn-ea"/>
                          <a:cs typeface="+mn-cs"/>
                        </a:rPr>
                        <a:t>ремонт объектов культурного назначения</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ru-RU" sz="800" b="0" i="0" u="none" strike="noStrike" kern="1200" dirty="0" smtClean="0">
                          <a:solidFill>
                            <a:schemeClr val="tx1"/>
                          </a:solidFill>
                          <a:effectLst/>
                          <a:latin typeface="+mn-lt"/>
                          <a:ea typeface="+mn-ea"/>
                          <a:cs typeface="+mn-cs"/>
                        </a:rPr>
                        <a:t>104 695,0</a:t>
                      </a:r>
                      <a:endParaRPr lang="ru-RU" sz="800" b="0" i="0" u="none" strike="noStrike" kern="1200" dirty="0">
                        <a:solidFill>
                          <a:schemeClr val="tx1"/>
                        </a:solidFill>
                        <a:effectLst/>
                        <a:latin typeface="+mn-lt"/>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ru-RU" sz="800" b="0" i="0" u="none" strike="noStrike" dirty="0" smtClean="0">
                          <a:solidFill>
                            <a:schemeClr val="tx1"/>
                          </a:solidFill>
                          <a:effectLst/>
                          <a:latin typeface="+mn-lt"/>
                        </a:rPr>
                        <a:t>Отремонтировано 12 объектов</a:t>
                      </a:r>
                      <a:endParaRPr lang="ru-RU" sz="800" b="0" i="0" u="none" strike="noStrike" dirty="0">
                        <a:solidFill>
                          <a:schemeClr val="tx1"/>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70658">
                <a:tc>
                  <a:txBody>
                    <a:bodyPr/>
                    <a:lstStyle/>
                    <a:p>
                      <a:pPr algn="l" fontAlgn="b"/>
                      <a:r>
                        <a:rPr lang="ru-RU" sz="800" b="0" i="0" u="none" strike="noStrike" kern="1200" dirty="0">
                          <a:solidFill>
                            <a:schemeClr val="tx1"/>
                          </a:solidFill>
                          <a:effectLst/>
                          <a:latin typeface="+mn-lt"/>
                          <a:ea typeface="+mn-ea"/>
                          <a:cs typeface="+mn-cs"/>
                        </a:rPr>
                        <a:t>Капитальный ремонт детских </a:t>
                      </a:r>
                      <a:r>
                        <a:rPr lang="ru-RU" sz="800" b="0" i="0" u="none" strike="noStrike" kern="1200" dirty="0" smtClean="0">
                          <a:solidFill>
                            <a:schemeClr val="tx1"/>
                          </a:solidFill>
                          <a:effectLst/>
                          <a:latin typeface="+mn-lt"/>
                          <a:ea typeface="+mn-ea"/>
                          <a:cs typeface="+mn-cs"/>
                        </a:rPr>
                        <a:t>оздоровительных лагерей</a:t>
                      </a:r>
                      <a:endParaRPr lang="ru-RU" sz="800" b="0" i="0" u="none" strike="noStrike" kern="1200" dirty="0">
                        <a:solidFill>
                          <a:schemeClr val="tx1"/>
                        </a:solidFill>
                        <a:effectLst/>
                        <a:latin typeface="+mn-lt"/>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ru-RU" sz="800" b="0" i="0" u="none" strike="noStrike" kern="1200" dirty="0" smtClean="0">
                          <a:solidFill>
                            <a:schemeClr val="tx1"/>
                          </a:solidFill>
                          <a:effectLst/>
                          <a:latin typeface="+mn-lt"/>
                          <a:ea typeface="+mn-ea"/>
                          <a:cs typeface="+mn-cs"/>
                        </a:rPr>
                        <a:t>1 132 236,4</a:t>
                      </a:r>
                      <a:endParaRPr lang="ru-RU" sz="800" b="0" i="0" u="none" strike="noStrike" kern="1200" dirty="0">
                        <a:solidFill>
                          <a:schemeClr val="tx1"/>
                        </a:solidFill>
                        <a:effectLst/>
                        <a:latin typeface="+mn-lt"/>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ru-RU" sz="800" b="0" i="0" u="none" strike="noStrike" dirty="0" smtClean="0">
                          <a:solidFill>
                            <a:schemeClr val="tx1"/>
                          </a:solidFill>
                          <a:effectLst/>
                          <a:latin typeface="+mn-lt"/>
                        </a:rPr>
                        <a:t>Построено</a:t>
                      </a:r>
                      <a:r>
                        <a:rPr lang="ru-RU" sz="800" b="0" i="0" u="none" strike="noStrike" baseline="0" dirty="0" smtClean="0">
                          <a:solidFill>
                            <a:schemeClr val="tx1"/>
                          </a:solidFill>
                          <a:effectLst/>
                          <a:latin typeface="+mn-lt"/>
                        </a:rPr>
                        <a:t> и отремонтировано 11 объектов</a:t>
                      </a:r>
                      <a:endParaRPr lang="ru-RU" sz="800" b="0" i="0" u="none" strike="noStrike" dirty="0">
                        <a:solidFill>
                          <a:schemeClr val="tx1"/>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00578">
                <a:tc>
                  <a:txBody>
                    <a:bodyPr/>
                    <a:lstStyle/>
                    <a:p>
                      <a:pPr algn="l" fontAlgn="b"/>
                      <a:r>
                        <a:rPr lang="ru-RU" sz="800" b="0" i="0" u="none" strike="noStrike" kern="1200" dirty="0">
                          <a:solidFill>
                            <a:schemeClr val="tx1"/>
                          </a:solidFill>
                          <a:effectLst/>
                          <a:latin typeface="+mn-lt"/>
                          <a:ea typeface="+mn-ea"/>
                          <a:cs typeface="+mn-cs"/>
                        </a:rPr>
                        <a:t>Капитальный ремонт подростковых клубов</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ru-RU" sz="800" b="0" i="0" u="none" strike="noStrike" kern="1200" dirty="0" smtClean="0">
                          <a:solidFill>
                            <a:schemeClr val="tx1"/>
                          </a:solidFill>
                          <a:effectLst/>
                          <a:latin typeface="+mn-lt"/>
                          <a:ea typeface="+mn-ea"/>
                          <a:cs typeface="+mn-cs"/>
                        </a:rPr>
                        <a:t>56 775,6</a:t>
                      </a:r>
                      <a:endParaRPr lang="ru-RU" sz="800" b="0" i="0" u="none" strike="noStrike" kern="1200" dirty="0">
                        <a:solidFill>
                          <a:schemeClr val="tx1"/>
                        </a:solidFill>
                        <a:effectLst/>
                        <a:latin typeface="+mn-lt"/>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ru-RU" sz="800" b="0" i="0" u="none" strike="noStrike" dirty="0" smtClean="0">
                          <a:solidFill>
                            <a:schemeClr val="tx1"/>
                          </a:solidFill>
                          <a:effectLst/>
                          <a:latin typeface="+mn-lt"/>
                        </a:rPr>
                        <a:t>Отремонтировано</a:t>
                      </a:r>
                      <a:r>
                        <a:rPr lang="ru-RU" sz="800" b="0" i="0" u="none" strike="noStrike" baseline="0" dirty="0" smtClean="0">
                          <a:solidFill>
                            <a:schemeClr val="tx1"/>
                          </a:solidFill>
                          <a:effectLst/>
                          <a:latin typeface="+mn-lt"/>
                        </a:rPr>
                        <a:t> 9 объектов</a:t>
                      </a:r>
                      <a:endParaRPr lang="ru-RU" sz="800" b="0" i="0" u="none" strike="noStrike" dirty="0">
                        <a:solidFill>
                          <a:schemeClr val="tx1"/>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17163">
                <a:tc>
                  <a:txBody>
                    <a:bodyPr/>
                    <a:lstStyle/>
                    <a:p>
                      <a:pPr algn="l" fontAlgn="b"/>
                      <a:r>
                        <a:rPr lang="ru-RU" sz="800" b="0" i="0" u="none" strike="noStrike" kern="1200" dirty="0">
                          <a:solidFill>
                            <a:schemeClr val="tx1"/>
                          </a:solidFill>
                          <a:effectLst/>
                          <a:latin typeface="+mn-lt"/>
                          <a:ea typeface="+mn-ea"/>
                          <a:cs typeface="+mn-cs"/>
                        </a:rPr>
                        <a:t>Капитальный ремонт молодежных центров</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ru-RU" sz="800" b="0" i="0" u="none" strike="noStrike" kern="1200" dirty="0" smtClean="0">
                          <a:solidFill>
                            <a:schemeClr val="tx1"/>
                          </a:solidFill>
                          <a:effectLst/>
                          <a:latin typeface="+mn-lt"/>
                          <a:ea typeface="+mn-ea"/>
                          <a:cs typeface="+mn-cs"/>
                        </a:rPr>
                        <a:t>34 447,4</a:t>
                      </a:r>
                      <a:endParaRPr lang="ru-RU" sz="800" b="0" i="0" u="none" strike="noStrike" kern="1200" dirty="0">
                        <a:solidFill>
                          <a:schemeClr val="tx1"/>
                        </a:solidFill>
                        <a:effectLst/>
                        <a:latin typeface="+mn-lt"/>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ru-RU" sz="800" b="0" i="0" u="none" strike="noStrike" dirty="0" smtClean="0">
                          <a:solidFill>
                            <a:schemeClr val="tx1"/>
                          </a:solidFill>
                          <a:effectLst/>
                          <a:latin typeface="+mn-lt"/>
                        </a:rPr>
                        <a:t>Отремонтировано</a:t>
                      </a:r>
                      <a:r>
                        <a:rPr lang="ru-RU" sz="800" b="0" i="0" u="none" strike="noStrike" baseline="0" dirty="0" smtClean="0">
                          <a:solidFill>
                            <a:schemeClr val="tx1"/>
                          </a:solidFill>
                          <a:effectLst/>
                          <a:latin typeface="+mn-lt"/>
                        </a:rPr>
                        <a:t> 3 объекта</a:t>
                      </a:r>
                      <a:endParaRPr lang="ru-RU" sz="800" b="0" i="0" u="none" strike="noStrike" dirty="0" smtClean="0">
                        <a:solidFill>
                          <a:schemeClr val="tx1"/>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14313">
                <a:tc>
                  <a:txBody>
                    <a:bodyPr/>
                    <a:lstStyle/>
                    <a:p>
                      <a:pPr algn="l" fontAlgn="b"/>
                      <a:r>
                        <a:rPr lang="ru-RU" sz="800" b="0" i="0" u="none" strike="noStrike" kern="1200" dirty="0">
                          <a:solidFill>
                            <a:schemeClr val="tx1"/>
                          </a:solidFill>
                          <a:effectLst/>
                          <a:latin typeface="+mn-lt"/>
                          <a:ea typeface="+mn-ea"/>
                          <a:cs typeface="+mn-cs"/>
                        </a:rPr>
                        <a:t>Строительство спортивных площадок во дворах и в ресурсных центрах</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ru-RU" sz="800" b="0" i="0" u="none" strike="noStrike" kern="1200" dirty="0" smtClean="0">
                          <a:solidFill>
                            <a:schemeClr val="tx1"/>
                          </a:solidFill>
                          <a:effectLst/>
                          <a:latin typeface="+mn-lt"/>
                          <a:ea typeface="+mn-ea"/>
                          <a:cs typeface="+mn-cs"/>
                        </a:rPr>
                        <a:t>312 938,2</a:t>
                      </a:r>
                      <a:endParaRPr lang="ru-RU" sz="800" b="0" i="0" u="none" strike="noStrike" kern="1200" dirty="0">
                        <a:solidFill>
                          <a:schemeClr val="tx1"/>
                        </a:solidFill>
                        <a:effectLst/>
                        <a:latin typeface="+mn-lt"/>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ru-RU" sz="800" b="0" i="0" u="none" strike="noStrike" dirty="0" smtClean="0">
                          <a:solidFill>
                            <a:schemeClr val="tx1"/>
                          </a:solidFill>
                          <a:effectLst/>
                          <a:latin typeface="+mn-lt"/>
                        </a:rPr>
                        <a:t>Отремонтировано</a:t>
                      </a:r>
                      <a:r>
                        <a:rPr lang="ru-RU" sz="800" b="0" i="0" u="none" strike="noStrike" baseline="0" dirty="0" smtClean="0">
                          <a:solidFill>
                            <a:schemeClr val="tx1"/>
                          </a:solidFill>
                          <a:effectLst/>
                          <a:latin typeface="+mn-lt"/>
                        </a:rPr>
                        <a:t> 86 объектов</a:t>
                      </a:r>
                      <a:endParaRPr lang="ru-RU" sz="800" b="0" i="0" u="none" strike="noStrike" dirty="0" smtClean="0">
                        <a:solidFill>
                          <a:schemeClr val="tx1"/>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39553">
                <a:tc>
                  <a:txBody>
                    <a:bodyPr/>
                    <a:lstStyle/>
                    <a:p>
                      <a:pPr algn="l" fontAlgn="t"/>
                      <a:r>
                        <a:rPr lang="ru-RU" sz="800" b="0" i="0" u="none" strike="noStrike" kern="1200" dirty="0">
                          <a:solidFill>
                            <a:schemeClr val="tx1"/>
                          </a:solidFill>
                          <a:effectLst/>
                          <a:latin typeface="+mn-lt"/>
                          <a:ea typeface="+mn-ea"/>
                          <a:cs typeface="+mn-cs"/>
                        </a:rPr>
                        <a:t>Капитальный ремонт коровников, </a:t>
                      </a:r>
                      <a:r>
                        <a:rPr lang="ru-RU" sz="800" b="0" i="0" u="none" strike="noStrike" kern="1200" dirty="0" smtClean="0">
                          <a:solidFill>
                            <a:schemeClr val="tx1"/>
                          </a:solidFill>
                          <a:effectLst/>
                          <a:latin typeface="+mn-lt"/>
                          <a:ea typeface="+mn-ea"/>
                          <a:cs typeface="+mn-cs"/>
                        </a:rPr>
                        <a:t>овощекартофелехранилищ, машинно-тракторных парков, зерноочистительных комплексов, птицеферм, конеферм, строительство коровников,</a:t>
                      </a:r>
                      <a:r>
                        <a:rPr lang="ru-RU" sz="800" b="0" i="0" u="none" strike="noStrike" kern="1200" baseline="0" dirty="0" smtClean="0">
                          <a:solidFill>
                            <a:schemeClr val="tx1"/>
                          </a:solidFill>
                          <a:effectLst/>
                          <a:latin typeface="+mn-lt"/>
                          <a:ea typeface="+mn-ea"/>
                          <a:cs typeface="+mn-cs"/>
                        </a:rPr>
                        <a:t> </a:t>
                      </a:r>
                      <a:r>
                        <a:rPr lang="ru-RU" sz="800" b="0" i="0" u="none" strike="noStrike" kern="1200" dirty="0" smtClean="0">
                          <a:solidFill>
                            <a:schemeClr val="tx1"/>
                          </a:solidFill>
                          <a:effectLst/>
                          <a:latin typeface="+mn-lt"/>
                          <a:ea typeface="+mn-ea"/>
                          <a:cs typeface="+mn-cs"/>
                        </a:rPr>
                        <a:t>силосно-сенажных траншей</a:t>
                      </a:r>
                      <a:endParaRPr lang="ru-RU" sz="800" b="0" i="0" u="none" strike="noStrike" kern="1200" dirty="0">
                        <a:solidFill>
                          <a:schemeClr val="tx1"/>
                        </a:solidFill>
                        <a:effectLst/>
                        <a:latin typeface="+mn-lt"/>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ru-RU" sz="800" b="0" i="0" u="none" strike="noStrike" kern="1200" dirty="0" smtClean="0">
                          <a:solidFill>
                            <a:schemeClr val="tx1"/>
                          </a:solidFill>
                          <a:effectLst/>
                          <a:latin typeface="+mn-lt"/>
                          <a:ea typeface="+mn-ea"/>
                          <a:cs typeface="+mn-cs"/>
                        </a:rPr>
                        <a:t>497 489,6</a:t>
                      </a:r>
                      <a:endParaRPr lang="ru-RU" sz="800" b="0" i="0" u="none" strike="noStrike" kern="1200" dirty="0">
                        <a:solidFill>
                          <a:schemeClr val="tx1"/>
                        </a:solidFill>
                        <a:effectLst/>
                        <a:latin typeface="+mn-lt"/>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ru-RU" sz="800" b="0" i="0" u="none" strike="noStrike" dirty="0" smtClean="0">
                          <a:solidFill>
                            <a:schemeClr val="tx1"/>
                          </a:solidFill>
                          <a:effectLst/>
                          <a:latin typeface="+mn-lt"/>
                        </a:rPr>
                        <a:t>Построено  7 коровников на 140-390 голов, отремонтировано 154 коровников, 65 машинно-тракторных парков, 127 зерноочистительных комплексов, 7 овощекартофелехранилищ, 12 птицеферм, 11 конеферм,  77 силосно-сенажных траншей</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72301">
                <a:tc>
                  <a:txBody>
                    <a:bodyPr/>
                    <a:lstStyle/>
                    <a:p>
                      <a:pPr algn="l" fontAlgn="b"/>
                      <a:r>
                        <a:rPr lang="ru-RU" sz="800" b="0" i="0" u="none" strike="noStrike" kern="1200" dirty="0">
                          <a:solidFill>
                            <a:schemeClr val="tx1"/>
                          </a:solidFill>
                          <a:effectLst/>
                          <a:latin typeface="+mn-lt"/>
                          <a:ea typeface="+mn-ea"/>
                          <a:cs typeface="+mn-cs"/>
                        </a:rPr>
                        <a:t>Капитальный ремонт зданий Управлений сельского хозяйства и капитальный ремонт зданий подведомственных учреждений Главного управления ветеринарии КМ РТ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ru-RU" sz="800" b="0" i="0" u="none" strike="noStrike" kern="1200" dirty="0" smtClean="0">
                          <a:solidFill>
                            <a:schemeClr val="tx1"/>
                          </a:solidFill>
                          <a:effectLst/>
                          <a:latin typeface="+mn-lt"/>
                          <a:ea typeface="+mn-ea"/>
                          <a:cs typeface="+mn-cs"/>
                        </a:rPr>
                        <a:t>57 793,0</a:t>
                      </a:r>
                      <a:endParaRPr lang="ru-RU" sz="800" b="0" i="0" u="none" strike="noStrike" kern="1200" dirty="0">
                        <a:solidFill>
                          <a:schemeClr val="tx1"/>
                        </a:solidFill>
                        <a:effectLst/>
                        <a:latin typeface="+mn-lt"/>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ru-RU" sz="800" b="0" i="0" u="none" strike="noStrike" dirty="0" smtClean="0">
                          <a:solidFill>
                            <a:schemeClr val="tx1"/>
                          </a:solidFill>
                          <a:effectLst/>
                          <a:latin typeface="+mn-lt"/>
                        </a:rPr>
                        <a:t>Отремонтирован 41 объект</a:t>
                      </a:r>
                      <a:endParaRPr lang="ru-RU" sz="800" b="0" i="0" u="none" strike="noStrike" dirty="0">
                        <a:solidFill>
                          <a:schemeClr val="tx1"/>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62174">
                <a:tc>
                  <a:txBody>
                    <a:bodyPr/>
                    <a:lstStyle/>
                    <a:p>
                      <a:pPr algn="l" fontAlgn="b"/>
                      <a:r>
                        <a:rPr lang="ru-RU" sz="800" b="0" i="0" u="none" strike="noStrike" kern="1200" dirty="0">
                          <a:solidFill>
                            <a:schemeClr val="tx1"/>
                          </a:solidFill>
                          <a:effectLst/>
                          <a:latin typeface="+mn-lt"/>
                          <a:ea typeface="+mn-ea"/>
                          <a:cs typeface="+mn-cs"/>
                        </a:rPr>
                        <a:t>Капитальный ремонт стационарных организаций социального обслуживания</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ru-RU" sz="800" b="0" i="0" u="none" strike="noStrike" kern="1200" dirty="0" smtClean="0">
                          <a:solidFill>
                            <a:schemeClr val="tx1"/>
                          </a:solidFill>
                          <a:effectLst/>
                          <a:latin typeface="+mn-lt"/>
                          <a:ea typeface="+mn-ea"/>
                          <a:cs typeface="+mn-cs"/>
                        </a:rPr>
                        <a:t>119 079,9</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ru-RU" sz="800" b="0" i="0" u="none" strike="noStrike" dirty="0" smtClean="0">
                          <a:solidFill>
                            <a:schemeClr val="tx1"/>
                          </a:solidFill>
                          <a:effectLst/>
                          <a:latin typeface="+mn-lt"/>
                        </a:rPr>
                        <a:t>Отремонтировано</a:t>
                      </a:r>
                      <a:r>
                        <a:rPr lang="ru-RU" sz="800" b="0" i="0" u="none" strike="noStrike" baseline="0" dirty="0" smtClean="0">
                          <a:solidFill>
                            <a:schemeClr val="tx1"/>
                          </a:solidFill>
                          <a:effectLst/>
                          <a:latin typeface="+mn-lt"/>
                        </a:rPr>
                        <a:t> 37 объектов</a:t>
                      </a:r>
                      <a:endParaRPr lang="ru-RU" sz="800" b="0" i="0" u="none" strike="noStrike" dirty="0" smtClean="0">
                        <a:solidFill>
                          <a:schemeClr val="tx1"/>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84410">
                <a:tc>
                  <a:txBody>
                    <a:bodyPr/>
                    <a:lstStyle/>
                    <a:p>
                      <a:pPr algn="l" fontAlgn="b"/>
                      <a:r>
                        <a:rPr lang="ru-RU" sz="800" b="0" i="0" u="none" strike="noStrike" kern="1200" dirty="0">
                          <a:solidFill>
                            <a:schemeClr val="tx1"/>
                          </a:solidFill>
                          <a:effectLst/>
                          <a:latin typeface="+mn-lt"/>
                          <a:ea typeface="+mn-ea"/>
                          <a:cs typeface="+mn-cs"/>
                        </a:rPr>
                        <a:t>Капитальный ремонт зданий архивов</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ru-RU" sz="800" b="0" i="0" u="none" strike="noStrike" kern="1200" dirty="0">
                          <a:solidFill>
                            <a:schemeClr val="tx1"/>
                          </a:solidFill>
                          <a:effectLst/>
                          <a:latin typeface="+mn-lt"/>
                          <a:ea typeface="+mn-ea"/>
                          <a:cs typeface="+mn-cs"/>
                        </a:rPr>
                        <a:t>48 791,6</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ru-RU" sz="800" b="0" i="0" u="none" strike="noStrike" dirty="0" smtClean="0">
                          <a:solidFill>
                            <a:schemeClr val="tx1"/>
                          </a:solidFill>
                          <a:effectLst/>
                          <a:latin typeface="+mn-lt"/>
                        </a:rPr>
                        <a:t>Отремонтировано</a:t>
                      </a:r>
                      <a:r>
                        <a:rPr lang="ru-RU" sz="800" b="0" i="0" u="none" strike="noStrike" baseline="0" dirty="0" smtClean="0">
                          <a:solidFill>
                            <a:schemeClr val="tx1"/>
                          </a:solidFill>
                          <a:effectLst/>
                          <a:latin typeface="+mn-lt"/>
                        </a:rPr>
                        <a:t> 7 объектов</a:t>
                      </a:r>
                      <a:endParaRPr lang="ru-RU" sz="800" b="0" i="0" u="none" strike="noStrike" dirty="0" smtClean="0">
                        <a:solidFill>
                          <a:schemeClr val="tx1"/>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60541">
                <a:tc>
                  <a:txBody>
                    <a:bodyPr/>
                    <a:lstStyle/>
                    <a:p>
                      <a:pPr algn="l" fontAlgn="b"/>
                      <a:r>
                        <a:rPr lang="ru-RU" sz="800" b="0" i="0" u="none" strike="noStrike" kern="1200" dirty="0">
                          <a:solidFill>
                            <a:schemeClr val="tx1"/>
                          </a:solidFill>
                          <a:effectLst/>
                          <a:latin typeface="+mn-lt"/>
                          <a:ea typeface="+mn-ea"/>
                          <a:cs typeface="+mn-cs"/>
                        </a:rPr>
                        <a:t>Капитальный ремонт зданий Советов сельских поселений</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ru-RU" sz="800" b="0" i="0" u="none" strike="noStrike" kern="1200" dirty="0">
                          <a:solidFill>
                            <a:schemeClr val="tx1"/>
                          </a:solidFill>
                          <a:effectLst/>
                          <a:latin typeface="+mn-lt"/>
                          <a:ea typeface="+mn-ea"/>
                          <a:cs typeface="+mn-cs"/>
                        </a:rPr>
                        <a:t>97 014,0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ru-RU" sz="800" b="0" i="0" u="none" strike="noStrike" dirty="0" smtClean="0">
                          <a:solidFill>
                            <a:schemeClr val="tx1"/>
                          </a:solidFill>
                          <a:effectLst/>
                          <a:latin typeface="+mn-lt"/>
                        </a:rPr>
                        <a:t>Построено 11 объектов, отремонтирован 31 объект</a:t>
                      </a:r>
                      <a:endParaRPr lang="ru-RU" sz="800" b="0" i="0" u="none" strike="noStrike" dirty="0">
                        <a:solidFill>
                          <a:schemeClr val="tx1"/>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90461">
                <a:tc>
                  <a:txBody>
                    <a:bodyPr/>
                    <a:lstStyle/>
                    <a:p>
                      <a:pPr algn="l" fontAlgn="b"/>
                      <a:r>
                        <a:rPr lang="ru-RU" sz="800" b="0" i="0" u="none" strike="noStrike" kern="1200" dirty="0">
                          <a:solidFill>
                            <a:schemeClr val="tx1"/>
                          </a:solidFill>
                          <a:effectLst/>
                          <a:latin typeface="+mn-lt"/>
                          <a:ea typeface="+mn-ea"/>
                          <a:cs typeface="+mn-cs"/>
                        </a:rPr>
                        <a:t>Мероприятия по развитию и содержанию инфраструктуры садоводческих, огороднических и дачных некоммерческих объединений граждан (водоснабжение)+ТБО</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b" latinLnBrk="0" hangingPunct="1"/>
                      <a:r>
                        <a:rPr lang="ru-RU" sz="800" b="0" i="0" u="none" strike="noStrike" kern="1200" dirty="0" smtClean="0">
                          <a:solidFill>
                            <a:schemeClr val="tx1"/>
                          </a:solidFill>
                          <a:effectLst/>
                          <a:latin typeface="+mn-lt"/>
                          <a:ea typeface="+mn-ea"/>
                          <a:cs typeface="+mn-cs"/>
                        </a:rPr>
                        <a:t>93 025,7</a:t>
                      </a:r>
                      <a:endParaRPr lang="ru-RU" sz="800" b="0" i="0" u="none" strike="noStrike" kern="1200" dirty="0">
                        <a:solidFill>
                          <a:schemeClr val="tx1"/>
                        </a:solidFill>
                        <a:effectLst/>
                        <a:latin typeface="+mn-lt"/>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l" defTabSz="685800" rtl="0" eaLnBrk="1" fontAlgn="ctr" latinLnBrk="0" hangingPunct="1"/>
                      <a:r>
                        <a:rPr lang="ru-RU" sz="800" b="0" i="0" u="none" strike="noStrike" kern="1200" dirty="0" smtClean="0">
                          <a:solidFill>
                            <a:schemeClr val="tx1"/>
                          </a:solidFill>
                          <a:effectLst/>
                          <a:latin typeface="+mn-lt"/>
                          <a:ea typeface="+mn-ea"/>
                          <a:cs typeface="+mn-cs"/>
                        </a:rPr>
                        <a:t>Реализовано 43 площадок для сбора и вывоза ТБО, 222 бункеров и контейнеров, 11 км водопровода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0">
                <a:tc>
                  <a:txBody>
                    <a:bodyPr/>
                    <a:lstStyle/>
                    <a:p>
                      <a:pPr algn="just" fontAlgn="ctr"/>
                      <a:r>
                        <a:rPr lang="ru-RU" sz="800" b="0" i="0" u="none" strike="noStrike" kern="1200" dirty="0" smtClean="0">
                          <a:solidFill>
                            <a:schemeClr val="tx1"/>
                          </a:solidFill>
                          <a:effectLst/>
                          <a:latin typeface="+mn-lt"/>
                          <a:ea typeface="+mn-ea"/>
                          <a:cs typeface="+mn-cs"/>
                        </a:rPr>
                        <a:t>Капитальный ремонт и реконструкция зданий МВД РТ</a:t>
                      </a:r>
                      <a:endParaRPr lang="ru-RU" sz="800" b="0" i="0" u="none" strike="noStrike" kern="1200" dirty="0">
                        <a:solidFill>
                          <a:schemeClr val="tx1"/>
                        </a:solidFill>
                        <a:effectLst/>
                        <a:latin typeface="+mn-lt"/>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ru-RU" sz="800" b="0" i="0" u="none" strike="noStrike" kern="1200" dirty="0" smtClean="0">
                          <a:solidFill>
                            <a:schemeClr val="tx1"/>
                          </a:solidFill>
                          <a:effectLst/>
                          <a:latin typeface="+mn-lt"/>
                          <a:ea typeface="+mn-ea"/>
                          <a:cs typeface="+mn-cs"/>
                        </a:rPr>
                        <a:t>149 270,6</a:t>
                      </a:r>
                      <a:endParaRPr lang="ru-RU" sz="800" b="0" i="0" u="none" strike="noStrike" kern="1200" dirty="0">
                        <a:solidFill>
                          <a:schemeClr val="tx1"/>
                        </a:solidFill>
                        <a:effectLst/>
                        <a:latin typeface="+mn-lt"/>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l" defTabSz="685800" rtl="0" eaLnBrk="1" fontAlgn="ctr" latinLnBrk="0" hangingPunct="1"/>
                      <a:r>
                        <a:rPr lang="ru-RU" sz="800" b="0" i="0" u="none" strike="noStrike" kern="1200" dirty="0" smtClean="0">
                          <a:solidFill>
                            <a:schemeClr val="tx1"/>
                          </a:solidFill>
                          <a:effectLst/>
                          <a:latin typeface="+mn-lt"/>
                          <a:ea typeface="+mn-ea"/>
                          <a:cs typeface="+mn-cs"/>
                        </a:rPr>
                        <a:t>Отремонтировано</a:t>
                      </a:r>
                      <a:r>
                        <a:rPr lang="ru-RU" sz="800" b="0" i="0" u="none" strike="noStrike" kern="1200" baseline="0" dirty="0" smtClean="0">
                          <a:solidFill>
                            <a:schemeClr val="tx1"/>
                          </a:solidFill>
                          <a:effectLst/>
                          <a:latin typeface="+mn-lt"/>
                          <a:ea typeface="+mn-ea"/>
                          <a:cs typeface="+mn-cs"/>
                        </a:rPr>
                        <a:t> 3</a:t>
                      </a:r>
                      <a:r>
                        <a:rPr lang="ru-RU" sz="800" b="0" i="0" u="none" strike="noStrike" kern="1200" dirty="0" smtClean="0">
                          <a:solidFill>
                            <a:schemeClr val="tx1"/>
                          </a:solidFill>
                          <a:effectLst/>
                          <a:latin typeface="+mn-lt"/>
                          <a:ea typeface="+mn-ea"/>
                          <a:cs typeface="+mn-cs"/>
                        </a:rPr>
                        <a:t> объекта</a:t>
                      </a:r>
                      <a:endParaRPr lang="ru-RU" sz="800" b="0" i="0" u="none" strike="noStrike" kern="1200" dirty="0">
                        <a:solidFill>
                          <a:schemeClr val="tx1"/>
                        </a:solidFill>
                        <a:effectLst/>
                        <a:latin typeface="+mn-lt"/>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98561">
                <a:tc>
                  <a:txBody>
                    <a:bodyPr/>
                    <a:lstStyle/>
                    <a:p>
                      <a:pPr algn="l" fontAlgn="b"/>
                      <a:r>
                        <a:rPr lang="ru-RU" sz="800" b="0" i="0" u="none" strike="noStrike" kern="1200" dirty="0">
                          <a:solidFill>
                            <a:schemeClr val="tx1"/>
                          </a:solidFill>
                          <a:effectLst/>
                          <a:latin typeface="+mn-lt"/>
                          <a:ea typeface="+mn-ea"/>
                          <a:cs typeface="+mn-cs"/>
                        </a:rPr>
                        <a:t>Мероприятия по развитию и содержанию инфраструктуры садоводческих, огороднических и дачных некоммерческих объединений граждан (Минпром РТ - электроснабжение)</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b" latinLnBrk="0" hangingPunct="1"/>
                      <a:r>
                        <a:rPr lang="ru-RU" sz="800" b="0" i="0" u="none" strike="noStrike" kern="1200" dirty="0">
                          <a:solidFill>
                            <a:schemeClr val="tx1"/>
                          </a:solidFill>
                          <a:effectLst/>
                          <a:latin typeface="+mn-lt"/>
                          <a:ea typeface="+mn-ea"/>
                          <a:cs typeface="+mn-cs"/>
                        </a:rPr>
                        <a:t>99 876,2</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just" defTabSz="685800" rtl="0" eaLnBrk="1" fontAlgn="ctr" latinLnBrk="0" hangingPunct="1">
                        <a:lnSpc>
                          <a:spcPct val="100000"/>
                        </a:lnSpc>
                        <a:spcBef>
                          <a:spcPts val="0"/>
                        </a:spcBef>
                        <a:spcAft>
                          <a:spcPts val="0"/>
                        </a:spcAft>
                        <a:buClrTx/>
                        <a:buSzTx/>
                        <a:buFontTx/>
                        <a:buNone/>
                        <a:tabLst/>
                        <a:defRPr/>
                      </a:pPr>
                      <a:r>
                        <a:rPr kumimoji="0" lang="ru-RU" sz="800" b="0" i="0" u="none" strike="noStrike" kern="1200" cap="none" spc="0" normalizeH="0" baseline="0" noProof="0" dirty="0" smtClean="0">
                          <a:ln>
                            <a:noFill/>
                          </a:ln>
                          <a:solidFill>
                            <a:schemeClr val="tx1"/>
                          </a:solidFill>
                          <a:effectLst/>
                          <a:uLnTx/>
                          <a:uFillTx/>
                          <a:latin typeface="+mn-lt"/>
                          <a:ea typeface="+mn-ea"/>
                          <a:cs typeface="+mn-cs"/>
                        </a:rPr>
                        <a:t>Введено в эксплуатацию 19 км линий электропередачи и</a:t>
                      </a:r>
                    </a:p>
                    <a:p>
                      <a:pPr marL="0" marR="0" lvl="0" indent="0" algn="just" defTabSz="685800" rtl="0" eaLnBrk="1" fontAlgn="ctr" latinLnBrk="0" hangingPunct="1">
                        <a:lnSpc>
                          <a:spcPct val="100000"/>
                        </a:lnSpc>
                        <a:spcBef>
                          <a:spcPts val="0"/>
                        </a:spcBef>
                        <a:spcAft>
                          <a:spcPts val="0"/>
                        </a:spcAft>
                        <a:buClrTx/>
                        <a:buSzTx/>
                        <a:buFontTx/>
                        <a:buNone/>
                        <a:tabLst/>
                        <a:defRPr/>
                      </a:pPr>
                      <a:r>
                        <a:rPr kumimoji="0" lang="ru-RU" sz="800" b="0" i="0" u="none" strike="noStrike" kern="1200" cap="none" spc="0" normalizeH="0" baseline="0" noProof="0" dirty="0" smtClean="0">
                          <a:ln>
                            <a:noFill/>
                          </a:ln>
                          <a:solidFill>
                            <a:schemeClr val="tx1"/>
                          </a:solidFill>
                          <a:effectLst/>
                          <a:uLnTx/>
                          <a:uFillTx/>
                          <a:latin typeface="+mn-lt"/>
                          <a:ea typeface="+mn-ea"/>
                          <a:cs typeface="+mn-cs"/>
                        </a:rPr>
                        <a:t>75 комплектных трансформаторных подстанций (КТП)</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63381">
                <a:tc>
                  <a:txBody>
                    <a:bodyPr/>
                    <a:lstStyle/>
                    <a:p>
                      <a:pPr algn="l" fontAlgn="b"/>
                      <a:r>
                        <a:rPr lang="ru-RU" sz="800" b="0" i="0" u="none" strike="noStrike" kern="1200" dirty="0">
                          <a:solidFill>
                            <a:schemeClr val="tx1"/>
                          </a:solidFill>
                          <a:effectLst/>
                          <a:latin typeface="+mn-lt"/>
                          <a:ea typeface="+mn-ea"/>
                          <a:cs typeface="+mn-cs"/>
                        </a:rPr>
                        <a:t>Мероприятия по развитию и содержанию инфраструктуры садоводческих, огороднических и дачных некоммерческих объединений граждан (Минтранс РТ - дороги)</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b" latinLnBrk="0" hangingPunct="1"/>
                      <a:r>
                        <a:rPr lang="ru-RU" sz="800" b="0" i="0" u="none" strike="noStrike" kern="1200" dirty="0">
                          <a:solidFill>
                            <a:schemeClr val="tx1"/>
                          </a:solidFill>
                          <a:effectLst/>
                          <a:latin typeface="+mn-lt"/>
                          <a:ea typeface="+mn-ea"/>
                          <a:cs typeface="+mn-cs"/>
                        </a:rPr>
                        <a:t>296 769,2</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just" defTabSz="685800" rtl="0" eaLnBrk="1" fontAlgn="ctr" latinLnBrk="0" hangingPunct="1"/>
                      <a:r>
                        <a:rPr lang="ru-RU" sz="800" b="0" i="0" u="none" strike="noStrike" kern="1200" dirty="0" smtClean="0">
                          <a:solidFill>
                            <a:schemeClr val="tx1"/>
                          </a:solidFill>
                          <a:effectLst/>
                          <a:latin typeface="+mn-lt"/>
                          <a:ea typeface="+mn-ea"/>
                          <a:cs typeface="+mn-cs"/>
                        </a:rPr>
                        <a:t>Введено в эксплуатацию 16690 метров дорог</a:t>
                      </a:r>
                      <a:endParaRPr lang="ru-RU" sz="800" b="0" i="0" u="none" strike="noStrike" kern="1200" dirty="0">
                        <a:solidFill>
                          <a:schemeClr val="tx1"/>
                        </a:solidFill>
                        <a:effectLst/>
                        <a:latin typeface="+mn-lt"/>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46824">
                <a:tc>
                  <a:txBody>
                    <a:bodyPr/>
                    <a:lstStyle/>
                    <a:p>
                      <a:pPr marL="0" algn="l" defTabSz="685800" rtl="0" eaLnBrk="1" fontAlgn="b" latinLnBrk="0" hangingPunct="1"/>
                      <a:r>
                        <a:rPr lang="ru-RU" sz="800" b="0" i="0" u="none" strike="noStrike" kern="1200" dirty="0" smtClean="0">
                          <a:solidFill>
                            <a:schemeClr val="tx1"/>
                          </a:solidFill>
                          <a:effectLst/>
                          <a:latin typeface="+mn-lt"/>
                          <a:ea typeface="+mn-ea"/>
                          <a:cs typeface="+mn-cs"/>
                        </a:rPr>
                        <a:t>Капитальный ремонт стационаров</a:t>
                      </a:r>
                      <a:endParaRPr lang="ru-RU" sz="800" b="0" i="0" u="none" strike="noStrike" kern="1200" dirty="0">
                        <a:solidFill>
                          <a:schemeClr val="tx1"/>
                        </a:solidFill>
                        <a:effectLst/>
                        <a:latin typeface="+mn-lt"/>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b" latinLnBrk="0" hangingPunct="1"/>
                      <a:r>
                        <a:rPr lang="ru-RU" sz="800" b="0" i="0" u="none" strike="noStrike" kern="1200" dirty="0" smtClean="0">
                          <a:solidFill>
                            <a:schemeClr val="tx1"/>
                          </a:solidFill>
                          <a:effectLst/>
                          <a:latin typeface="+mn-lt"/>
                          <a:ea typeface="+mn-ea"/>
                          <a:cs typeface="+mn-cs"/>
                        </a:rPr>
                        <a:t>1 662 966,7</a:t>
                      </a:r>
                      <a:endParaRPr lang="ru-RU" sz="800" b="0" i="0" u="none" strike="noStrike" kern="1200" dirty="0">
                        <a:solidFill>
                          <a:schemeClr val="tx1"/>
                        </a:solidFill>
                        <a:effectLst/>
                        <a:latin typeface="+mn-lt"/>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ru-RU" sz="800" b="0" i="0" u="none" strike="noStrike" dirty="0" smtClean="0">
                          <a:solidFill>
                            <a:schemeClr val="tx1"/>
                          </a:solidFill>
                          <a:effectLst/>
                          <a:latin typeface="+mn-lt"/>
                        </a:rPr>
                        <a:t>Отремонтировано 15 объектов</a:t>
                      </a:r>
                      <a:endParaRPr lang="ru-RU" sz="800" b="0" i="0" u="none" strike="noStrike" dirty="0">
                        <a:solidFill>
                          <a:schemeClr val="tx1"/>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0441131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14350" y="46038"/>
            <a:ext cx="8088112" cy="857128"/>
          </a:xfrm>
        </p:spPr>
        <p:txBody>
          <a:bodyPr>
            <a:normAutofit fontScale="85000" lnSpcReduction="10000"/>
          </a:bodyPr>
          <a:lstStyle/>
          <a:p>
            <a:r>
              <a:rPr lang="ru-RU" dirty="0"/>
              <a:t>Рост расходов на оплату труда за счет бюджета Республики Татарстан в </a:t>
            </a:r>
            <a:r>
              <a:rPr lang="ru-RU" dirty="0" smtClean="0"/>
              <a:t>2013 – 2020 </a:t>
            </a:r>
            <a:r>
              <a:rPr lang="ru-RU" dirty="0"/>
              <a:t>годах *</a:t>
            </a:r>
          </a:p>
          <a:p>
            <a:endParaRPr lang="ru-RU" dirty="0"/>
          </a:p>
        </p:txBody>
      </p:sp>
      <p:sp>
        <p:nvSpPr>
          <p:cNvPr id="5" name="Текст 1"/>
          <p:cNvSpPr txBox="1">
            <a:spLocks/>
          </p:cNvSpPr>
          <p:nvPr/>
        </p:nvSpPr>
        <p:spPr>
          <a:xfrm>
            <a:off x="663397" y="5436838"/>
            <a:ext cx="8284712" cy="428628"/>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dk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dk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dk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pPr marL="0" indent="0" algn="ctr">
              <a:buNone/>
            </a:pPr>
            <a:r>
              <a:rPr lang="ru-RU" dirty="0" smtClean="0">
                <a:solidFill>
                  <a:schemeClr val="tx1"/>
                </a:solidFill>
              </a:rPr>
              <a:t>Рост к 2020 году в 2,4 раза</a:t>
            </a:r>
            <a:endParaRPr lang="ru-RU" dirty="0">
              <a:solidFill>
                <a:schemeClr val="tx1"/>
              </a:solidFill>
            </a:endParaRPr>
          </a:p>
        </p:txBody>
      </p:sp>
      <p:sp>
        <p:nvSpPr>
          <p:cNvPr id="6" name="TextBox 5"/>
          <p:cNvSpPr txBox="1"/>
          <p:nvPr/>
        </p:nvSpPr>
        <p:spPr>
          <a:xfrm>
            <a:off x="610057" y="6084148"/>
            <a:ext cx="8007732" cy="369332"/>
          </a:xfrm>
          <a:prstGeom prst="rect">
            <a:avLst/>
          </a:prstGeom>
          <a:noFill/>
        </p:spPr>
        <p:txBody>
          <a:bodyPr wrap="square" rtlCol="0">
            <a:spAutoFit/>
          </a:bodyPr>
          <a:lstStyle/>
          <a:p>
            <a:r>
              <a:rPr lang="ru-RU" i="1" dirty="0" smtClean="0"/>
              <a:t>*</a:t>
            </a:r>
            <a:r>
              <a:rPr lang="en-US" i="1" dirty="0" smtClean="0"/>
              <a:t> </a:t>
            </a:r>
            <a:r>
              <a:rPr lang="ru-RU" i="1" dirty="0" smtClean="0"/>
              <a:t>включая ФОМС и внебюджетные средства</a:t>
            </a:r>
            <a:endParaRPr lang="ru-RU" i="1" dirty="0">
              <a:solidFill>
                <a:srgbClr val="FF0000"/>
              </a:solidFill>
            </a:endParaRPr>
          </a:p>
        </p:txBody>
      </p:sp>
      <p:graphicFrame>
        <p:nvGraphicFramePr>
          <p:cNvPr id="7" name="Содержимое 5"/>
          <p:cNvGraphicFramePr>
            <a:graphicFrameLocks noGrp="1"/>
          </p:cNvGraphicFramePr>
          <p:nvPr>
            <p:ph sz="quarter" idx="13"/>
            <p:extLst>
              <p:ext uri="{D42A27DB-BD31-4B8C-83A1-F6EECF244321}">
                <p14:modId xmlns:p14="http://schemas.microsoft.com/office/powerpoint/2010/main" val="1461942861"/>
              </p:ext>
            </p:extLst>
          </p:nvPr>
        </p:nvGraphicFramePr>
        <p:xfrm>
          <a:off x="610057" y="670560"/>
          <a:ext cx="8345672" cy="46253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5958462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14350" y="46038"/>
            <a:ext cx="8088112" cy="344487"/>
          </a:xfrm>
        </p:spPr>
        <p:txBody>
          <a:bodyPr>
            <a:normAutofit fontScale="77500" lnSpcReduction="20000"/>
          </a:bodyPr>
          <a:lstStyle/>
          <a:p>
            <a:r>
              <a:rPr lang="ru-RU" dirty="0">
                <a:latin typeface="+mn-lt"/>
              </a:rPr>
              <a:t>Параметры повышения заработной платы</a:t>
            </a:r>
          </a:p>
        </p:txBody>
      </p:sp>
      <p:sp>
        <p:nvSpPr>
          <p:cNvPr id="5" name="Прямоугольник 4"/>
          <p:cNvSpPr/>
          <p:nvPr/>
        </p:nvSpPr>
        <p:spPr>
          <a:xfrm>
            <a:off x="472440" y="5789807"/>
            <a:ext cx="7951694" cy="425758"/>
          </a:xfrm>
          <a:prstGeom prst="rect">
            <a:avLst/>
          </a:prstGeom>
        </p:spPr>
        <p:txBody>
          <a:bodyPr wrap="square">
            <a:spAutoFit/>
          </a:bodyPr>
          <a:lstStyle/>
          <a:p>
            <a:pPr algn="just">
              <a:lnSpc>
                <a:spcPts val="1300"/>
              </a:lnSpc>
              <a:spcAft>
                <a:spcPts val="0"/>
              </a:spcAft>
            </a:pPr>
            <a:r>
              <a:rPr lang="ru-RU" sz="1400" i="1" dirty="0">
                <a:ea typeface="Times New Roman" panose="02020603050405020304" pitchFamily="18" charset="0"/>
              </a:rPr>
              <a:t>* –  к средней заработной плате в сфере общего образования в Республике Татарстан;</a:t>
            </a:r>
          </a:p>
          <a:p>
            <a:pPr marL="571500" indent="-571500" algn="just">
              <a:lnSpc>
                <a:spcPts val="1300"/>
              </a:lnSpc>
              <a:spcAft>
                <a:spcPts val="0"/>
              </a:spcAft>
            </a:pPr>
            <a:r>
              <a:rPr lang="ru-RU" sz="1400" i="1" dirty="0">
                <a:ea typeface="Times New Roman" panose="02020603050405020304" pitchFamily="18" charset="0"/>
              </a:rPr>
              <a:t>** –  к средней заработной плате учителей в Республике </a:t>
            </a:r>
            <a:r>
              <a:rPr lang="ru-RU" sz="1400" i="1" dirty="0" smtClean="0">
                <a:ea typeface="Times New Roman" panose="02020603050405020304" pitchFamily="18" charset="0"/>
              </a:rPr>
              <a:t>Татарстан</a:t>
            </a:r>
          </a:p>
        </p:txBody>
      </p:sp>
      <p:graphicFrame>
        <p:nvGraphicFramePr>
          <p:cNvPr id="6" name="Таблица 5"/>
          <p:cNvGraphicFramePr>
            <a:graphicFrameLocks noGrp="1"/>
          </p:cNvGraphicFramePr>
          <p:nvPr>
            <p:extLst>
              <p:ext uri="{D42A27DB-BD31-4B8C-83A1-F6EECF244321}">
                <p14:modId xmlns:p14="http://schemas.microsoft.com/office/powerpoint/2010/main" val="1428385390"/>
              </p:ext>
            </p:extLst>
          </p:nvPr>
        </p:nvGraphicFramePr>
        <p:xfrm>
          <a:off x="514350" y="390525"/>
          <a:ext cx="8301990" cy="5114563"/>
        </p:xfrm>
        <a:graphic>
          <a:graphicData uri="http://schemas.openxmlformats.org/drawingml/2006/table">
            <a:tbl>
              <a:tblPr firstRow="1" firstCol="1" bandRow="1">
                <a:tableStyleId>{5940675A-B579-460E-94D1-54222C63F5DA}</a:tableStyleId>
              </a:tblPr>
              <a:tblGrid>
                <a:gridCol w="5429250"/>
                <a:gridCol w="1463040"/>
                <a:gridCol w="1409700"/>
              </a:tblGrid>
              <a:tr h="586212">
                <a:tc rowSpan="2">
                  <a:txBody>
                    <a:bodyPr/>
                    <a:lstStyle/>
                    <a:p>
                      <a:pPr algn="ctr">
                        <a:lnSpc>
                          <a:spcPct val="107000"/>
                        </a:lnSpc>
                        <a:spcAft>
                          <a:spcPts val="800"/>
                        </a:spcAft>
                      </a:pPr>
                      <a:r>
                        <a:rPr lang="ru-RU" sz="1400" b="1" dirty="0">
                          <a:effectLst/>
                        </a:rPr>
                        <a:t>Показатели</a:t>
                      </a:r>
                      <a:endParaRPr lang="ru-RU" sz="1400" b="1" dirty="0">
                        <a:effectLst/>
                        <a:latin typeface="+mn-lt"/>
                        <a:ea typeface="Calibri" panose="020F0502020204030204" pitchFamily="34" charset="0"/>
                        <a:cs typeface="Times New Roman" panose="02020603050405020304" pitchFamily="18" charset="0"/>
                      </a:endParaRPr>
                    </a:p>
                  </a:txBody>
                  <a:tcPr marL="38512" marR="38512" marT="8622" marB="0" anchor="ctr">
                    <a:solidFill>
                      <a:schemeClr val="accent1">
                        <a:lumMod val="20000"/>
                        <a:lumOff val="80000"/>
                      </a:schemeClr>
                    </a:solidFill>
                  </a:tcPr>
                </a:tc>
                <a:tc gridSpan="2">
                  <a:txBody>
                    <a:bodyPr/>
                    <a:lstStyle/>
                    <a:p>
                      <a:pPr algn="ctr">
                        <a:lnSpc>
                          <a:spcPct val="107000"/>
                        </a:lnSpc>
                        <a:spcAft>
                          <a:spcPts val="800"/>
                        </a:spcAft>
                      </a:pPr>
                      <a:r>
                        <a:rPr lang="ru-RU" sz="1400" b="1" dirty="0">
                          <a:effectLst/>
                        </a:rPr>
                        <a:t>Достигнутые параметры на </a:t>
                      </a:r>
                      <a:r>
                        <a:rPr lang="ru-RU" sz="1400" b="1" dirty="0" smtClean="0">
                          <a:effectLst/>
                        </a:rPr>
                        <a:t>01.01.2021 </a:t>
                      </a:r>
                      <a:r>
                        <a:rPr lang="ru-RU" sz="1400" b="1" dirty="0">
                          <a:effectLst/>
                        </a:rPr>
                        <a:t>года </a:t>
                      </a:r>
                      <a:r>
                        <a:rPr lang="ru-RU" sz="1200" b="1" dirty="0">
                          <a:effectLst/>
                        </a:rPr>
                        <a:t>(с  учетом федеральных учреждений)</a:t>
                      </a:r>
                      <a:endParaRPr lang="ru-RU" sz="1200" b="1" dirty="0">
                        <a:effectLst/>
                        <a:latin typeface="+mn-lt"/>
                        <a:ea typeface="Calibri" panose="020F0502020204030204" pitchFamily="34" charset="0"/>
                        <a:cs typeface="Times New Roman" panose="02020603050405020304" pitchFamily="18" charset="0"/>
                      </a:endParaRPr>
                    </a:p>
                  </a:txBody>
                  <a:tcPr marL="38512" marR="38512" marT="8622" marB="0" anchor="ctr">
                    <a:solidFill>
                      <a:schemeClr val="accent1">
                        <a:lumMod val="20000"/>
                        <a:lumOff val="80000"/>
                      </a:schemeClr>
                    </a:solidFill>
                  </a:tcPr>
                </a:tc>
                <a:tc hMerge="1">
                  <a:txBody>
                    <a:bodyPr/>
                    <a:lstStyle/>
                    <a:p>
                      <a:endParaRPr lang="ru-RU"/>
                    </a:p>
                  </a:txBody>
                  <a:tcPr/>
                </a:tc>
              </a:tr>
              <a:tr h="388513">
                <a:tc vMerge="1">
                  <a:txBody>
                    <a:bodyPr/>
                    <a:lstStyle/>
                    <a:p>
                      <a:endParaRPr lang="ru-RU"/>
                    </a:p>
                  </a:txBody>
                  <a:tcPr/>
                </a:tc>
                <a:tc>
                  <a:txBody>
                    <a:bodyPr/>
                    <a:lstStyle/>
                    <a:p>
                      <a:pPr algn="ctr">
                        <a:lnSpc>
                          <a:spcPct val="107000"/>
                        </a:lnSpc>
                        <a:spcAft>
                          <a:spcPts val="800"/>
                        </a:spcAft>
                      </a:pPr>
                      <a:r>
                        <a:rPr lang="ru-RU" sz="1400" b="1" dirty="0">
                          <a:effectLst/>
                        </a:rPr>
                        <a:t>сумма, рублей</a:t>
                      </a:r>
                      <a:endParaRPr lang="ru-RU" sz="1400" b="1" dirty="0">
                        <a:effectLst/>
                        <a:latin typeface="+mn-lt"/>
                        <a:ea typeface="Calibri" panose="020F0502020204030204" pitchFamily="34" charset="0"/>
                        <a:cs typeface="Times New Roman" panose="02020603050405020304" pitchFamily="18" charset="0"/>
                      </a:endParaRPr>
                    </a:p>
                  </a:txBody>
                  <a:tcPr marL="38512" marR="38512" marT="8622" marB="0" anchor="ctr">
                    <a:solidFill>
                      <a:schemeClr val="accent1">
                        <a:lumMod val="20000"/>
                        <a:lumOff val="80000"/>
                      </a:schemeClr>
                    </a:solidFill>
                  </a:tcPr>
                </a:tc>
                <a:tc>
                  <a:txBody>
                    <a:bodyPr/>
                    <a:lstStyle/>
                    <a:p>
                      <a:pPr algn="ctr">
                        <a:lnSpc>
                          <a:spcPct val="107000"/>
                        </a:lnSpc>
                        <a:spcAft>
                          <a:spcPts val="800"/>
                        </a:spcAft>
                      </a:pPr>
                      <a:r>
                        <a:rPr lang="ru-RU" sz="1400" b="1" dirty="0" smtClean="0">
                          <a:effectLst/>
                        </a:rPr>
                        <a:t>% к средней по региону</a:t>
                      </a:r>
                      <a:endParaRPr lang="ru-RU" sz="1400" b="1" dirty="0">
                        <a:effectLst/>
                        <a:latin typeface="+mn-lt"/>
                        <a:ea typeface="Calibri" panose="020F0502020204030204" pitchFamily="34" charset="0"/>
                        <a:cs typeface="Times New Roman" panose="02020603050405020304" pitchFamily="18" charset="0"/>
                      </a:endParaRPr>
                    </a:p>
                  </a:txBody>
                  <a:tcPr marL="38512" marR="38512" marT="8622" marB="0" anchor="ctr">
                    <a:solidFill>
                      <a:schemeClr val="accent1">
                        <a:lumMod val="20000"/>
                        <a:lumOff val="80000"/>
                      </a:schemeClr>
                    </a:solidFill>
                  </a:tcPr>
                </a:tc>
              </a:tr>
              <a:tr h="216990">
                <a:tc>
                  <a:txBody>
                    <a:bodyPr/>
                    <a:lstStyle/>
                    <a:p>
                      <a:pPr>
                        <a:lnSpc>
                          <a:spcPct val="107000"/>
                        </a:lnSpc>
                        <a:spcAft>
                          <a:spcPts val="800"/>
                        </a:spcAft>
                      </a:pPr>
                      <a:r>
                        <a:rPr lang="ru-RU" sz="1400" b="1" dirty="0">
                          <a:solidFill>
                            <a:schemeClr val="tx1"/>
                          </a:solidFill>
                          <a:effectLst/>
                        </a:rPr>
                        <a:t>Размер средней заработной платы в </a:t>
                      </a:r>
                      <a:r>
                        <a:rPr lang="ru-RU" sz="1400" b="1" dirty="0" smtClean="0">
                          <a:solidFill>
                            <a:schemeClr val="tx1"/>
                          </a:solidFill>
                          <a:effectLst/>
                        </a:rPr>
                        <a:t>РТ</a:t>
                      </a:r>
                      <a:endParaRPr lang="ru-RU" sz="1400" b="1" dirty="0">
                        <a:solidFill>
                          <a:schemeClr val="tx1"/>
                        </a:solidFill>
                        <a:effectLst/>
                        <a:latin typeface="+mn-lt"/>
                        <a:ea typeface="Calibri" panose="020F0502020204030204" pitchFamily="34" charset="0"/>
                        <a:cs typeface="Times New Roman" panose="02020603050405020304" pitchFamily="18" charset="0"/>
                      </a:endParaRPr>
                    </a:p>
                  </a:txBody>
                  <a:tcPr marL="72000" marR="72000" marT="0" marB="0" anchor="ctr">
                    <a:solidFill>
                      <a:schemeClr val="accent6">
                        <a:lumMod val="20000"/>
                        <a:lumOff val="80000"/>
                      </a:schemeClr>
                    </a:solidFill>
                  </a:tcPr>
                </a:tc>
                <a:tc>
                  <a:txBody>
                    <a:bodyPr/>
                    <a:lstStyle/>
                    <a:p>
                      <a:pPr algn="ctr">
                        <a:lnSpc>
                          <a:spcPct val="107000"/>
                        </a:lnSpc>
                        <a:spcAft>
                          <a:spcPts val="800"/>
                        </a:spcAft>
                      </a:pPr>
                      <a:r>
                        <a:rPr lang="ru-RU" sz="1600" b="1" dirty="0" smtClean="0">
                          <a:solidFill>
                            <a:schemeClr val="tx1"/>
                          </a:solidFill>
                          <a:effectLst/>
                          <a:latin typeface="+mn-lt"/>
                          <a:ea typeface="Calibri" panose="020F0502020204030204" pitchFamily="34" charset="0"/>
                          <a:cs typeface="Times New Roman" panose="02020603050405020304" pitchFamily="18" charset="0"/>
                        </a:rPr>
                        <a:t>34 106,0</a:t>
                      </a:r>
                      <a:endParaRPr lang="ru-RU" sz="1600" b="1" dirty="0">
                        <a:solidFill>
                          <a:schemeClr val="tx1"/>
                        </a:solidFill>
                        <a:effectLst/>
                        <a:latin typeface="+mn-lt"/>
                        <a:ea typeface="Calibri" panose="020F0502020204030204" pitchFamily="34" charset="0"/>
                        <a:cs typeface="Times New Roman" panose="02020603050405020304" pitchFamily="18" charset="0"/>
                      </a:endParaRPr>
                    </a:p>
                  </a:txBody>
                  <a:tcPr marL="38512" marR="38512" marT="8622" marB="0" anchor="ctr">
                    <a:solidFill>
                      <a:schemeClr val="accent6">
                        <a:lumMod val="20000"/>
                        <a:lumOff val="80000"/>
                      </a:schemeClr>
                    </a:solidFill>
                  </a:tcPr>
                </a:tc>
                <a:tc>
                  <a:txBody>
                    <a:bodyPr/>
                    <a:lstStyle/>
                    <a:p>
                      <a:pPr algn="ctr">
                        <a:lnSpc>
                          <a:spcPct val="107000"/>
                        </a:lnSpc>
                        <a:spcAft>
                          <a:spcPts val="800"/>
                        </a:spcAft>
                      </a:pPr>
                      <a:endParaRPr lang="ru-RU" sz="1600" b="1" dirty="0">
                        <a:solidFill>
                          <a:schemeClr val="tx1"/>
                        </a:solidFill>
                        <a:effectLst/>
                        <a:latin typeface="+mn-lt"/>
                        <a:ea typeface="Calibri" panose="020F0502020204030204" pitchFamily="34" charset="0"/>
                        <a:cs typeface="Times New Roman" panose="02020603050405020304" pitchFamily="18" charset="0"/>
                      </a:endParaRPr>
                    </a:p>
                  </a:txBody>
                  <a:tcPr marL="38512" marR="38512" marT="8622" marB="0" anchor="ctr">
                    <a:solidFill>
                      <a:schemeClr val="accent6">
                        <a:lumMod val="20000"/>
                        <a:lumOff val="80000"/>
                      </a:schemeClr>
                    </a:solidFill>
                  </a:tcPr>
                </a:tc>
              </a:tr>
              <a:tr h="353824">
                <a:tc>
                  <a:txBody>
                    <a:bodyPr/>
                    <a:lstStyle/>
                    <a:p>
                      <a:pPr algn="just">
                        <a:lnSpc>
                          <a:spcPts val="1400"/>
                        </a:lnSpc>
                        <a:spcAft>
                          <a:spcPts val="800"/>
                        </a:spcAft>
                      </a:pPr>
                      <a:r>
                        <a:rPr lang="ru-RU" sz="1300" dirty="0">
                          <a:solidFill>
                            <a:schemeClr val="tx1"/>
                          </a:solidFill>
                          <a:effectLst/>
                        </a:rPr>
                        <a:t>Педагогические работники образовательных учреждений общего образования</a:t>
                      </a:r>
                      <a:endParaRPr lang="ru-RU" sz="1300" dirty="0">
                        <a:solidFill>
                          <a:schemeClr val="tx1"/>
                        </a:solidFill>
                        <a:effectLst/>
                        <a:latin typeface="+mn-lt"/>
                        <a:ea typeface="Calibri" panose="020F0502020204030204" pitchFamily="34" charset="0"/>
                        <a:cs typeface="Times New Roman" panose="02020603050405020304" pitchFamily="18" charset="0"/>
                      </a:endParaRPr>
                    </a:p>
                  </a:txBody>
                  <a:tcPr marL="72000" marR="72000" marT="0" marB="0" anchor="ctr">
                    <a:solidFill>
                      <a:schemeClr val="bg1"/>
                    </a:solidFill>
                  </a:tcPr>
                </a:tc>
                <a:tc>
                  <a:txBody>
                    <a:bodyPr/>
                    <a:lstStyle/>
                    <a:p>
                      <a:pPr marL="0" algn="ctr" defTabSz="685800" rtl="0" eaLnBrk="1" latinLnBrk="0" hangingPunct="1">
                        <a:lnSpc>
                          <a:spcPct val="107000"/>
                        </a:lnSpc>
                        <a:spcAft>
                          <a:spcPts val="800"/>
                        </a:spcAft>
                      </a:pPr>
                      <a:r>
                        <a:rPr lang="ru-RU" sz="1400" kern="1200" dirty="0" smtClean="0">
                          <a:solidFill>
                            <a:schemeClr val="tx1"/>
                          </a:solidFill>
                          <a:effectLst/>
                          <a:latin typeface="+mn-lt"/>
                          <a:ea typeface="Calibri" panose="020F0502020204030204" pitchFamily="34" charset="0"/>
                          <a:cs typeface="Times New Roman" panose="02020603050405020304" pitchFamily="18" charset="0"/>
                        </a:rPr>
                        <a:t>34 726,4</a:t>
                      </a:r>
                      <a:endParaRPr lang="ru-RU" sz="1400" kern="1200" dirty="0">
                        <a:solidFill>
                          <a:schemeClr val="tx1"/>
                        </a:solidFill>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c>
                  <a:txBody>
                    <a:bodyPr/>
                    <a:lstStyle/>
                    <a:p>
                      <a:pPr marL="0" algn="ctr" defTabSz="685800" rtl="0" eaLnBrk="1" latinLnBrk="0" hangingPunct="1">
                        <a:lnSpc>
                          <a:spcPct val="107000"/>
                        </a:lnSpc>
                        <a:spcAft>
                          <a:spcPts val="800"/>
                        </a:spcAft>
                      </a:pPr>
                      <a:r>
                        <a:rPr lang="ru-RU" sz="1400" kern="1200" dirty="0" smtClean="0">
                          <a:solidFill>
                            <a:schemeClr val="tx1"/>
                          </a:solidFill>
                          <a:effectLst/>
                          <a:latin typeface="+mn-lt"/>
                          <a:ea typeface="Calibri" panose="020F0502020204030204" pitchFamily="34" charset="0"/>
                          <a:cs typeface="Times New Roman" panose="02020603050405020304" pitchFamily="18" charset="0"/>
                        </a:rPr>
                        <a:t>101,8</a:t>
                      </a:r>
                      <a:endParaRPr lang="ru-RU" sz="1400" kern="1200" dirty="0">
                        <a:solidFill>
                          <a:schemeClr val="tx1"/>
                        </a:solidFill>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r>
              <a:tr h="277537">
                <a:tc>
                  <a:txBody>
                    <a:bodyPr/>
                    <a:lstStyle/>
                    <a:p>
                      <a:pPr algn="just">
                        <a:lnSpc>
                          <a:spcPts val="1400"/>
                        </a:lnSpc>
                        <a:spcAft>
                          <a:spcPts val="800"/>
                        </a:spcAft>
                      </a:pPr>
                      <a:r>
                        <a:rPr lang="ru-RU" sz="1300" dirty="0">
                          <a:solidFill>
                            <a:schemeClr val="tx1"/>
                          </a:solidFill>
                          <a:effectLst/>
                        </a:rPr>
                        <a:t>Педагогические работники дошкольных </a:t>
                      </a:r>
                      <a:r>
                        <a:rPr lang="ru-RU" sz="1300" dirty="0" smtClean="0">
                          <a:solidFill>
                            <a:schemeClr val="tx1"/>
                          </a:solidFill>
                          <a:effectLst/>
                        </a:rPr>
                        <a:t>учреждений *</a:t>
                      </a:r>
                      <a:endParaRPr lang="ru-RU" sz="1300" dirty="0">
                        <a:solidFill>
                          <a:schemeClr val="tx1"/>
                        </a:solidFill>
                        <a:effectLst/>
                        <a:latin typeface="+mn-lt"/>
                        <a:ea typeface="Calibri" panose="020F0502020204030204" pitchFamily="34" charset="0"/>
                        <a:cs typeface="Times New Roman" panose="02020603050405020304" pitchFamily="18" charset="0"/>
                      </a:endParaRPr>
                    </a:p>
                  </a:txBody>
                  <a:tcPr marL="72000" marR="72000" marT="0" marB="0" anchor="ctr">
                    <a:solidFill>
                      <a:schemeClr val="bg1"/>
                    </a:solidFill>
                  </a:tcPr>
                </a:tc>
                <a:tc>
                  <a:txBody>
                    <a:bodyPr/>
                    <a:lstStyle/>
                    <a:p>
                      <a:pPr algn="ctr">
                        <a:lnSpc>
                          <a:spcPct val="107000"/>
                        </a:lnSpc>
                        <a:spcAft>
                          <a:spcPts val="800"/>
                        </a:spcAft>
                      </a:pPr>
                      <a:r>
                        <a:rPr lang="ru-RU" sz="1400" dirty="0" smtClean="0">
                          <a:solidFill>
                            <a:schemeClr val="tx1"/>
                          </a:solidFill>
                          <a:effectLst/>
                          <a:latin typeface="+mn-lt"/>
                          <a:ea typeface="Calibri" panose="020F0502020204030204" pitchFamily="34" charset="0"/>
                          <a:cs typeface="Times New Roman" panose="02020603050405020304" pitchFamily="18" charset="0"/>
                        </a:rPr>
                        <a:t>31 199,6</a:t>
                      </a:r>
                      <a:endParaRPr lang="ru-RU" sz="1400" dirty="0">
                        <a:solidFill>
                          <a:schemeClr val="tx1"/>
                        </a:solidFill>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c>
                  <a:txBody>
                    <a:bodyPr/>
                    <a:lstStyle/>
                    <a:p>
                      <a:pPr algn="ctr">
                        <a:lnSpc>
                          <a:spcPct val="107000"/>
                        </a:lnSpc>
                        <a:spcAft>
                          <a:spcPts val="800"/>
                        </a:spcAft>
                      </a:pPr>
                      <a:r>
                        <a:rPr lang="ru-RU" sz="1400" dirty="0" smtClean="0">
                          <a:solidFill>
                            <a:schemeClr val="tx1"/>
                          </a:solidFill>
                          <a:effectLst/>
                          <a:latin typeface="+mn-lt"/>
                          <a:ea typeface="Calibri" panose="020F0502020204030204" pitchFamily="34" charset="0"/>
                          <a:cs typeface="Times New Roman" panose="02020603050405020304" pitchFamily="18" charset="0"/>
                        </a:rPr>
                        <a:t>101,5</a:t>
                      </a:r>
                      <a:endParaRPr lang="ru-RU" sz="1400" dirty="0">
                        <a:solidFill>
                          <a:schemeClr val="tx1"/>
                        </a:solidFill>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r>
              <a:tr h="353824">
                <a:tc>
                  <a:txBody>
                    <a:bodyPr/>
                    <a:lstStyle/>
                    <a:p>
                      <a:pPr algn="just">
                        <a:lnSpc>
                          <a:spcPct val="107000"/>
                        </a:lnSpc>
                        <a:spcAft>
                          <a:spcPts val="800"/>
                        </a:spcAft>
                      </a:pPr>
                      <a:r>
                        <a:rPr lang="ru-RU" sz="1300" dirty="0">
                          <a:solidFill>
                            <a:schemeClr val="tx1"/>
                          </a:solidFill>
                          <a:effectLst/>
                        </a:rPr>
                        <a:t>Педагогические работники учреждений дополнительного образования </a:t>
                      </a:r>
                      <a:r>
                        <a:rPr lang="ru-RU" sz="1300" dirty="0" smtClean="0">
                          <a:solidFill>
                            <a:schemeClr val="tx1"/>
                          </a:solidFill>
                          <a:effectLst/>
                        </a:rPr>
                        <a:t>детей **</a:t>
                      </a:r>
                      <a:endParaRPr lang="ru-RU" sz="1300" dirty="0">
                        <a:solidFill>
                          <a:schemeClr val="tx1"/>
                        </a:solidFill>
                        <a:effectLst/>
                        <a:latin typeface="+mn-lt"/>
                        <a:ea typeface="Calibri" panose="020F0502020204030204" pitchFamily="34" charset="0"/>
                        <a:cs typeface="Times New Roman" panose="02020603050405020304" pitchFamily="18" charset="0"/>
                      </a:endParaRPr>
                    </a:p>
                  </a:txBody>
                  <a:tcPr marL="72000" marR="72000" marT="0" marB="0" anchor="ctr">
                    <a:solidFill>
                      <a:schemeClr val="bg1"/>
                    </a:solidFill>
                  </a:tcPr>
                </a:tc>
                <a:tc>
                  <a:txBody>
                    <a:bodyPr/>
                    <a:lstStyle/>
                    <a:p>
                      <a:pPr algn="ctr">
                        <a:lnSpc>
                          <a:spcPct val="107000"/>
                        </a:lnSpc>
                        <a:spcAft>
                          <a:spcPts val="800"/>
                        </a:spcAft>
                      </a:pPr>
                      <a:r>
                        <a:rPr lang="ru-RU" sz="1400" dirty="0" smtClean="0">
                          <a:solidFill>
                            <a:schemeClr val="tx1"/>
                          </a:solidFill>
                          <a:effectLst/>
                          <a:latin typeface="+mn-lt"/>
                          <a:ea typeface="Calibri" panose="020F0502020204030204" pitchFamily="34" charset="0"/>
                          <a:cs typeface="Times New Roman" panose="02020603050405020304" pitchFamily="18" charset="0"/>
                        </a:rPr>
                        <a:t>36 650,2</a:t>
                      </a:r>
                      <a:endParaRPr lang="ru-RU" sz="1400" dirty="0">
                        <a:solidFill>
                          <a:schemeClr val="tx1"/>
                        </a:solidFill>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c>
                  <a:txBody>
                    <a:bodyPr/>
                    <a:lstStyle/>
                    <a:p>
                      <a:pPr algn="ctr">
                        <a:lnSpc>
                          <a:spcPct val="107000"/>
                        </a:lnSpc>
                        <a:spcAft>
                          <a:spcPts val="800"/>
                        </a:spcAft>
                      </a:pPr>
                      <a:r>
                        <a:rPr lang="ru-RU" sz="1400" dirty="0" smtClean="0">
                          <a:solidFill>
                            <a:schemeClr val="tx1"/>
                          </a:solidFill>
                          <a:effectLst/>
                          <a:latin typeface="+mn-lt"/>
                          <a:ea typeface="Calibri" panose="020F0502020204030204" pitchFamily="34" charset="0"/>
                          <a:cs typeface="Times New Roman" panose="02020603050405020304" pitchFamily="18" charset="0"/>
                        </a:rPr>
                        <a:t>103,8</a:t>
                      </a:r>
                      <a:endParaRPr lang="ru-RU" sz="1400" dirty="0">
                        <a:solidFill>
                          <a:schemeClr val="tx1"/>
                        </a:solidFill>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r>
              <a:tr h="461940">
                <a:tc>
                  <a:txBody>
                    <a:bodyPr/>
                    <a:lstStyle/>
                    <a:p>
                      <a:pPr algn="just">
                        <a:lnSpc>
                          <a:spcPts val="1400"/>
                        </a:lnSpc>
                        <a:spcAft>
                          <a:spcPts val="800"/>
                        </a:spcAft>
                      </a:pPr>
                      <a:r>
                        <a:rPr lang="ru-RU" sz="1300" dirty="0">
                          <a:solidFill>
                            <a:schemeClr val="tx1"/>
                          </a:solidFill>
                          <a:effectLst/>
                        </a:rPr>
                        <a:t>Преподаватели и мастера производственного обучения образовательных </a:t>
                      </a:r>
                      <a:r>
                        <a:rPr lang="ru-RU" sz="1300" dirty="0" smtClean="0">
                          <a:solidFill>
                            <a:schemeClr val="tx1"/>
                          </a:solidFill>
                          <a:effectLst/>
                        </a:rPr>
                        <a:t>учреждений НПО и СПО</a:t>
                      </a:r>
                      <a:endParaRPr lang="ru-RU" sz="1300" dirty="0">
                        <a:solidFill>
                          <a:schemeClr val="tx1"/>
                        </a:solidFill>
                        <a:effectLst/>
                        <a:latin typeface="+mn-lt"/>
                        <a:ea typeface="Calibri" panose="020F0502020204030204" pitchFamily="34" charset="0"/>
                        <a:cs typeface="Times New Roman" panose="02020603050405020304" pitchFamily="18" charset="0"/>
                      </a:endParaRPr>
                    </a:p>
                  </a:txBody>
                  <a:tcPr marL="72000" marR="72000" marT="0" marB="0" anchor="ctr">
                    <a:solidFill>
                      <a:schemeClr val="bg1"/>
                    </a:solidFill>
                  </a:tcPr>
                </a:tc>
                <a:tc>
                  <a:txBody>
                    <a:bodyPr/>
                    <a:lstStyle/>
                    <a:p>
                      <a:pPr algn="ctr">
                        <a:lnSpc>
                          <a:spcPct val="107000"/>
                        </a:lnSpc>
                        <a:spcAft>
                          <a:spcPts val="800"/>
                        </a:spcAft>
                      </a:pPr>
                      <a:r>
                        <a:rPr lang="ru-RU" sz="1400" dirty="0" smtClean="0">
                          <a:solidFill>
                            <a:schemeClr val="tx1"/>
                          </a:solidFill>
                          <a:effectLst/>
                          <a:latin typeface="+mn-lt"/>
                          <a:ea typeface="Calibri" panose="020F0502020204030204" pitchFamily="34" charset="0"/>
                          <a:cs typeface="Times New Roman" panose="02020603050405020304" pitchFamily="18" charset="0"/>
                        </a:rPr>
                        <a:t>36 379,9</a:t>
                      </a:r>
                      <a:endParaRPr lang="ru-RU" sz="1400" dirty="0">
                        <a:solidFill>
                          <a:schemeClr val="tx1"/>
                        </a:solidFill>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c>
                  <a:txBody>
                    <a:bodyPr/>
                    <a:lstStyle/>
                    <a:p>
                      <a:pPr algn="ctr">
                        <a:lnSpc>
                          <a:spcPct val="107000"/>
                        </a:lnSpc>
                        <a:spcAft>
                          <a:spcPts val="800"/>
                        </a:spcAft>
                      </a:pPr>
                      <a:r>
                        <a:rPr lang="ru-RU" sz="1400" dirty="0" smtClean="0">
                          <a:solidFill>
                            <a:schemeClr val="tx1"/>
                          </a:solidFill>
                          <a:effectLst/>
                          <a:latin typeface="+mn-lt"/>
                          <a:ea typeface="Calibri" panose="020F0502020204030204" pitchFamily="34" charset="0"/>
                          <a:cs typeface="Times New Roman" panose="02020603050405020304" pitchFamily="18" charset="0"/>
                        </a:rPr>
                        <a:t>106,7</a:t>
                      </a:r>
                      <a:endParaRPr lang="ru-RU" sz="1400" dirty="0">
                        <a:solidFill>
                          <a:schemeClr val="tx1"/>
                        </a:solidFill>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r>
              <a:tr h="353824">
                <a:tc>
                  <a:txBody>
                    <a:bodyPr/>
                    <a:lstStyle/>
                    <a:p>
                      <a:pPr algn="just">
                        <a:lnSpc>
                          <a:spcPts val="1400"/>
                        </a:lnSpc>
                        <a:spcAft>
                          <a:spcPts val="800"/>
                        </a:spcAft>
                      </a:pPr>
                      <a:r>
                        <a:rPr lang="ru-RU" sz="1300" kern="1200" dirty="0">
                          <a:solidFill>
                            <a:schemeClr val="tx1"/>
                          </a:solidFill>
                          <a:effectLst/>
                          <a:latin typeface="+mn-lt"/>
                          <a:ea typeface="+mn-ea"/>
                          <a:cs typeface="+mn-cs"/>
                        </a:rPr>
                        <a:t>Преподаватели образовательных учреждений высшего профессионального образования</a:t>
                      </a:r>
                    </a:p>
                  </a:txBody>
                  <a:tcPr marL="72000" marR="72000" marT="0" marB="0" anchor="ctr">
                    <a:solidFill>
                      <a:schemeClr val="bg1"/>
                    </a:solidFill>
                  </a:tcPr>
                </a:tc>
                <a:tc>
                  <a:txBody>
                    <a:bodyPr/>
                    <a:lstStyle/>
                    <a:p>
                      <a:pPr algn="ctr">
                        <a:lnSpc>
                          <a:spcPct val="107000"/>
                        </a:lnSpc>
                        <a:spcAft>
                          <a:spcPts val="800"/>
                        </a:spcAft>
                      </a:pPr>
                      <a:r>
                        <a:rPr lang="ru-RU" sz="1400" dirty="0" smtClean="0">
                          <a:solidFill>
                            <a:schemeClr val="tx1"/>
                          </a:solidFill>
                          <a:effectLst/>
                          <a:latin typeface="+mn-lt"/>
                          <a:ea typeface="Calibri" panose="020F0502020204030204" pitchFamily="34" charset="0"/>
                          <a:cs typeface="Times New Roman" panose="02020603050405020304" pitchFamily="18" charset="0"/>
                        </a:rPr>
                        <a:t>84 727,1</a:t>
                      </a:r>
                      <a:endParaRPr lang="ru-RU" sz="1400" dirty="0">
                        <a:solidFill>
                          <a:schemeClr val="tx1"/>
                        </a:solidFill>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c>
                  <a:txBody>
                    <a:bodyPr/>
                    <a:lstStyle/>
                    <a:p>
                      <a:pPr algn="ctr">
                        <a:lnSpc>
                          <a:spcPct val="107000"/>
                        </a:lnSpc>
                        <a:spcAft>
                          <a:spcPts val="800"/>
                        </a:spcAft>
                      </a:pPr>
                      <a:r>
                        <a:rPr lang="ru-RU" sz="1400" dirty="0" smtClean="0">
                          <a:solidFill>
                            <a:schemeClr val="tx1"/>
                          </a:solidFill>
                          <a:effectLst/>
                          <a:latin typeface="+mn-lt"/>
                          <a:ea typeface="Calibri" panose="020F0502020204030204" pitchFamily="34" charset="0"/>
                          <a:cs typeface="Times New Roman" panose="02020603050405020304" pitchFamily="18" charset="0"/>
                        </a:rPr>
                        <a:t>248,4</a:t>
                      </a:r>
                      <a:endParaRPr lang="ru-RU" sz="1400" dirty="0">
                        <a:solidFill>
                          <a:schemeClr val="tx1"/>
                        </a:solidFill>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r>
              <a:tr h="190813">
                <a:tc>
                  <a:txBody>
                    <a:bodyPr/>
                    <a:lstStyle/>
                    <a:p>
                      <a:pPr algn="just">
                        <a:lnSpc>
                          <a:spcPct val="107000"/>
                        </a:lnSpc>
                        <a:spcAft>
                          <a:spcPts val="800"/>
                        </a:spcAft>
                      </a:pPr>
                      <a:r>
                        <a:rPr lang="ru-RU" sz="1300" kern="1200" dirty="0">
                          <a:solidFill>
                            <a:schemeClr val="tx1"/>
                          </a:solidFill>
                          <a:effectLst/>
                          <a:latin typeface="+mn-lt"/>
                          <a:ea typeface="+mn-ea"/>
                          <a:cs typeface="+mn-cs"/>
                        </a:rPr>
                        <a:t>Научные сотрудники</a:t>
                      </a:r>
                    </a:p>
                  </a:txBody>
                  <a:tcPr marL="72000" marR="72000" marT="0" marB="0" anchor="ctr">
                    <a:solidFill>
                      <a:schemeClr val="bg1"/>
                    </a:solidFill>
                  </a:tcPr>
                </a:tc>
                <a:tc>
                  <a:txBody>
                    <a:bodyPr/>
                    <a:lstStyle/>
                    <a:p>
                      <a:pPr algn="ctr">
                        <a:lnSpc>
                          <a:spcPct val="107000"/>
                        </a:lnSpc>
                        <a:spcAft>
                          <a:spcPts val="800"/>
                        </a:spcAft>
                      </a:pPr>
                      <a:r>
                        <a:rPr lang="ru-RU" sz="1400" dirty="0" smtClean="0">
                          <a:solidFill>
                            <a:schemeClr val="tx1"/>
                          </a:solidFill>
                          <a:effectLst/>
                          <a:latin typeface="+mn-lt"/>
                          <a:ea typeface="Calibri" panose="020F0502020204030204" pitchFamily="34" charset="0"/>
                          <a:cs typeface="Times New Roman" panose="02020603050405020304" pitchFamily="18" charset="0"/>
                        </a:rPr>
                        <a:t>80 409,4</a:t>
                      </a:r>
                      <a:endParaRPr lang="ru-RU" sz="1400" dirty="0">
                        <a:solidFill>
                          <a:schemeClr val="tx1"/>
                        </a:solidFill>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c>
                  <a:txBody>
                    <a:bodyPr/>
                    <a:lstStyle/>
                    <a:p>
                      <a:pPr algn="ctr">
                        <a:lnSpc>
                          <a:spcPct val="107000"/>
                        </a:lnSpc>
                        <a:spcAft>
                          <a:spcPts val="800"/>
                        </a:spcAft>
                      </a:pPr>
                      <a:r>
                        <a:rPr lang="ru-RU" sz="1400" dirty="0" smtClean="0">
                          <a:solidFill>
                            <a:schemeClr val="tx1"/>
                          </a:solidFill>
                          <a:effectLst/>
                          <a:latin typeface="+mn-lt"/>
                          <a:ea typeface="Calibri" panose="020F0502020204030204" pitchFamily="34" charset="0"/>
                          <a:cs typeface="Times New Roman" panose="02020603050405020304" pitchFamily="18" charset="0"/>
                        </a:rPr>
                        <a:t>235,8</a:t>
                      </a:r>
                      <a:endParaRPr lang="ru-RU" sz="1400" dirty="0">
                        <a:solidFill>
                          <a:schemeClr val="tx1"/>
                        </a:solidFill>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r>
              <a:tr h="242116">
                <a:tc>
                  <a:txBody>
                    <a:bodyPr/>
                    <a:lstStyle/>
                    <a:p>
                      <a:pPr algn="just">
                        <a:lnSpc>
                          <a:spcPct val="107000"/>
                        </a:lnSpc>
                        <a:spcAft>
                          <a:spcPts val="800"/>
                        </a:spcAft>
                      </a:pPr>
                      <a:r>
                        <a:rPr lang="ru-RU" sz="1300" kern="1200" dirty="0">
                          <a:solidFill>
                            <a:schemeClr val="tx1"/>
                          </a:solidFill>
                          <a:effectLst/>
                          <a:latin typeface="+mn-lt"/>
                          <a:ea typeface="+mn-ea"/>
                          <a:cs typeface="+mn-cs"/>
                        </a:rPr>
                        <a:t>Работники учреждений культуры, искусства и кинематографии</a:t>
                      </a:r>
                    </a:p>
                  </a:txBody>
                  <a:tcPr marL="72000" marR="72000" marT="0" marB="0" anchor="ctr">
                    <a:solidFill>
                      <a:schemeClr val="bg1"/>
                    </a:solidFill>
                  </a:tcPr>
                </a:tc>
                <a:tc>
                  <a:txBody>
                    <a:bodyPr/>
                    <a:lstStyle/>
                    <a:p>
                      <a:pPr algn="ctr">
                        <a:lnSpc>
                          <a:spcPct val="107000"/>
                        </a:lnSpc>
                        <a:spcAft>
                          <a:spcPts val="800"/>
                        </a:spcAft>
                      </a:pPr>
                      <a:r>
                        <a:rPr lang="ru-RU" sz="1400" dirty="0" smtClean="0">
                          <a:solidFill>
                            <a:schemeClr val="tx1"/>
                          </a:solidFill>
                          <a:effectLst/>
                          <a:latin typeface="+mn-lt"/>
                          <a:ea typeface="Calibri" panose="020F0502020204030204" pitchFamily="34" charset="0"/>
                          <a:cs typeface="Times New Roman" panose="02020603050405020304" pitchFamily="18" charset="0"/>
                        </a:rPr>
                        <a:t>34 634,6</a:t>
                      </a:r>
                      <a:endParaRPr lang="ru-RU" sz="1400" dirty="0">
                        <a:solidFill>
                          <a:schemeClr val="tx1"/>
                        </a:solidFill>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c>
                  <a:txBody>
                    <a:bodyPr/>
                    <a:lstStyle/>
                    <a:p>
                      <a:pPr algn="ctr">
                        <a:lnSpc>
                          <a:spcPct val="107000"/>
                        </a:lnSpc>
                        <a:spcAft>
                          <a:spcPts val="800"/>
                        </a:spcAft>
                      </a:pPr>
                      <a:r>
                        <a:rPr lang="ru-RU" sz="1400" dirty="0" smtClean="0">
                          <a:solidFill>
                            <a:schemeClr val="tx1"/>
                          </a:solidFill>
                          <a:effectLst/>
                          <a:latin typeface="+mn-lt"/>
                          <a:ea typeface="Calibri" panose="020F0502020204030204" pitchFamily="34" charset="0"/>
                          <a:cs typeface="Times New Roman" panose="02020603050405020304" pitchFamily="18" charset="0"/>
                        </a:rPr>
                        <a:t>101,5</a:t>
                      </a:r>
                      <a:endParaRPr lang="ru-RU" sz="1400" dirty="0">
                        <a:solidFill>
                          <a:schemeClr val="tx1"/>
                        </a:solidFill>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r>
              <a:tr h="190813">
                <a:tc>
                  <a:txBody>
                    <a:bodyPr/>
                    <a:lstStyle/>
                    <a:p>
                      <a:pPr algn="just">
                        <a:lnSpc>
                          <a:spcPct val="107000"/>
                        </a:lnSpc>
                        <a:spcAft>
                          <a:spcPts val="800"/>
                        </a:spcAft>
                      </a:pPr>
                      <a:r>
                        <a:rPr lang="ru-RU" sz="1300" kern="1200" dirty="0">
                          <a:solidFill>
                            <a:schemeClr val="tx1"/>
                          </a:solidFill>
                          <a:effectLst/>
                          <a:latin typeface="+mn-lt"/>
                          <a:ea typeface="+mn-ea"/>
                          <a:cs typeface="+mn-cs"/>
                        </a:rPr>
                        <a:t>Социальные работники</a:t>
                      </a:r>
                    </a:p>
                  </a:txBody>
                  <a:tcPr marL="72000" marR="72000" marT="0" marB="0" anchor="ctr">
                    <a:solidFill>
                      <a:schemeClr val="bg1"/>
                    </a:solidFill>
                  </a:tcPr>
                </a:tc>
                <a:tc>
                  <a:txBody>
                    <a:bodyPr/>
                    <a:lstStyle/>
                    <a:p>
                      <a:pPr algn="ctr">
                        <a:lnSpc>
                          <a:spcPct val="107000"/>
                        </a:lnSpc>
                        <a:spcAft>
                          <a:spcPts val="800"/>
                        </a:spcAft>
                      </a:pPr>
                      <a:r>
                        <a:rPr lang="ru-RU" sz="1400" dirty="0" smtClean="0">
                          <a:solidFill>
                            <a:schemeClr val="tx1"/>
                          </a:solidFill>
                          <a:effectLst/>
                          <a:latin typeface="+mn-lt"/>
                          <a:ea typeface="Calibri" panose="020F0502020204030204" pitchFamily="34" charset="0"/>
                          <a:cs typeface="Times New Roman" panose="02020603050405020304" pitchFamily="18" charset="0"/>
                        </a:rPr>
                        <a:t>34 448,4</a:t>
                      </a:r>
                      <a:endParaRPr lang="ru-RU" sz="1400" dirty="0">
                        <a:solidFill>
                          <a:schemeClr val="tx1"/>
                        </a:solidFill>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c>
                  <a:txBody>
                    <a:bodyPr/>
                    <a:lstStyle/>
                    <a:p>
                      <a:pPr algn="ctr">
                        <a:lnSpc>
                          <a:spcPct val="107000"/>
                        </a:lnSpc>
                        <a:spcAft>
                          <a:spcPts val="800"/>
                        </a:spcAft>
                      </a:pPr>
                      <a:r>
                        <a:rPr lang="ru-RU" sz="1400" dirty="0" smtClean="0">
                          <a:solidFill>
                            <a:schemeClr val="tx1"/>
                          </a:solidFill>
                          <a:effectLst/>
                          <a:latin typeface="+mn-lt"/>
                          <a:ea typeface="Calibri" panose="020F0502020204030204" pitchFamily="34" charset="0"/>
                          <a:cs typeface="Times New Roman" panose="02020603050405020304" pitchFamily="18" charset="0"/>
                        </a:rPr>
                        <a:t>101,0</a:t>
                      </a:r>
                      <a:endParaRPr lang="ru-RU" sz="1400" dirty="0">
                        <a:solidFill>
                          <a:schemeClr val="tx1"/>
                        </a:solidFill>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r>
              <a:tr h="353824">
                <a:tc>
                  <a:txBody>
                    <a:bodyPr/>
                    <a:lstStyle/>
                    <a:p>
                      <a:pPr algn="just">
                        <a:lnSpc>
                          <a:spcPts val="1400"/>
                        </a:lnSpc>
                        <a:spcAft>
                          <a:spcPts val="800"/>
                        </a:spcAft>
                      </a:pPr>
                      <a:r>
                        <a:rPr lang="ru-RU" sz="1300" kern="1200" dirty="0">
                          <a:solidFill>
                            <a:schemeClr val="tx1"/>
                          </a:solidFill>
                          <a:effectLst/>
                          <a:latin typeface="+mn-lt"/>
                          <a:ea typeface="+mn-ea"/>
                          <a:cs typeface="+mn-cs"/>
                        </a:rPr>
                        <a:t>Врачи и работники медицинских организаций, имеющие высшее медицинское образование</a:t>
                      </a:r>
                    </a:p>
                  </a:txBody>
                  <a:tcPr marL="72000" marR="72000" marT="0" marB="0" anchor="ctr">
                    <a:solidFill>
                      <a:schemeClr val="bg1"/>
                    </a:solidFill>
                  </a:tcPr>
                </a:tc>
                <a:tc>
                  <a:txBody>
                    <a:bodyPr/>
                    <a:lstStyle/>
                    <a:p>
                      <a:pPr algn="ctr">
                        <a:lnSpc>
                          <a:spcPct val="107000"/>
                        </a:lnSpc>
                        <a:spcAft>
                          <a:spcPts val="800"/>
                        </a:spcAft>
                      </a:pPr>
                      <a:r>
                        <a:rPr lang="ru-RU" sz="1400" dirty="0" smtClean="0">
                          <a:solidFill>
                            <a:schemeClr val="tx1"/>
                          </a:solidFill>
                          <a:effectLst/>
                          <a:latin typeface="+mn-lt"/>
                          <a:ea typeface="Calibri" panose="020F0502020204030204" pitchFamily="34" charset="0"/>
                          <a:cs typeface="Times New Roman" panose="02020603050405020304" pitchFamily="18" charset="0"/>
                        </a:rPr>
                        <a:t>76 258,0</a:t>
                      </a:r>
                      <a:endParaRPr lang="ru-RU" sz="1400" dirty="0">
                        <a:solidFill>
                          <a:schemeClr val="tx1"/>
                        </a:solidFill>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c>
                  <a:txBody>
                    <a:bodyPr/>
                    <a:lstStyle/>
                    <a:p>
                      <a:pPr algn="ctr">
                        <a:lnSpc>
                          <a:spcPct val="107000"/>
                        </a:lnSpc>
                        <a:spcAft>
                          <a:spcPts val="800"/>
                        </a:spcAft>
                      </a:pPr>
                      <a:r>
                        <a:rPr lang="ru-RU" sz="1400" dirty="0" smtClean="0">
                          <a:solidFill>
                            <a:schemeClr val="tx1"/>
                          </a:solidFill>
                          <a:effectLst/>
                          <a:latin typeface="+mn-lt"/>
                          <a:ea typeface="Calibri" panose="020F0502020204030204" pitchFamily="34" charset="0"/>
                          <a:cs typeface="Times New Roman" panose="02020603050405020304" pitchFamily="18" charset="0"/>
                        </a:rPr>
                        <a:t>223,6</a:t>
                      </a:r>
                      <a:endParaRPr lang="ru-RU" sz="1400" dirty="0">
                        <a:solidFill>
                          <a:schemeClr val="tx1"/>
                        </a:solidFill>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r>
              <a:tr h="254649">
                <a:tc>
                  <a:txBody>
                    <a:bodyPr/>
                    <a:lstStyle/>
                    <a:p>
                      <a:pPr algn="just">
                        <a:lnSpc>
                          <a:spcPts val="1400"/>
                        </a:lnSpc>
                        <a:spcAft>
                          <a:spcPts val="800"/>
                        </a:spcAft>
                      </a:pPr>
                      <a:r>
                        <a:rPr lang="ru-RU" sz="1300" kern="1200" dirty="0">
                          <a:solidFill>
                            <a:schemeClr val="tx1"/>
                          </a:solidFill>
                          <a:effectLst/>
                          <a:latin typeface="+mn-lt"/>
                          <a:ea typeface="+mn-ea"/>
                          <a:cs typeface="+mn-cs"/>
                        </a:rPr>
                        <a:t>Средний медицинский (фармацевтический) </a:t>
                      </a:r>
                      <a:r>
                        <a:rPr lang="ru-RU" sz="1300" kern="1200" dirty="0" smtClean="0">
                          <a:solidFill>
                            <a:schemeClr val="tx1"/>
                          </a:solidFill>
                          <a:effectLst/>
                          <a:latin typeface="+mn-lt"/>
                          <a:ea typeface="+mn-ea"/>
                          <a:cs typeface="+mn-cs"/>
                        </a:rPr>
                        <a:t>персонал</a:t>
                      </a:r>
                      <a:endParaRPr lang="ru-RU" sz="1300" kern="1200" dirty="0">
                        <a:solidFill>
                          <a:schemeClr val="tx1"/>
                        </a:solidFill>
                        <a:effectLst/>
                        <a:latin typeface="+mn-lt"/>
                        <a:ea typeface="+mn-ea"/>
                        <a:cs typeface="+mn-cs"/>
                      </a:endParaRPr>
                    </a:p>
                  </a:txBody>
                  <a:tcPr marL="72000" marR="72000" marT="0" marB="0" anchor="ctr">
                    <a:solidFill>
                      <a:schemeClr val="bg1"/>
                    </a:solidFill>
                  </a:tcPr>
                </a:tc>
                <a:tc>
                  <a:txBody>
                    <a:bodyPr/>
                    <a:lstStyle/>
                    <a:p>
                      <a:pPr algn="ctr">
                        <a:lnSpc>
                          <a:spcPct val="107000"/>
                        </a:lnSpc>
                        <a:spcAft>
                          <a:spcPts val="800"/>
                        </a:spcAft>
                      </a:pPr>
                      <a:r>
                        <a:rPr lang="ru-RU" sz="1400" dirty="0" smtClean="0">
                          <a:solidFill>
                            <a:schemeClr val="tx1"/>
                          </a:solidFill>
                          <a:effectLst/>
                          <a:latin typeface="+mn-lt"/>
                          <a:ea typeface="Calibri" panose="020F0502020204030204" pitchFamily="34" charset="0"/>
                          <a:cs typeface="Times New Roman" panose="02020603050405020304" pitchFamily="18" charset="0"/>
                        </a:rPr>
                        <a:t>38 448,6</a:t>
                      </a:r>
                      <a:endParaRPr lang="ru-RU" sz="1400" dirty="0">
                        <a:solidFill>
                          <a:schemeClr val="tx1"/>
                        </a:solidFill>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c>
                  <a:txBody>
                    <a:bodyPr/>
                    <a:lstStyle/>
                    <a:p>
                      <a:pPr algn="ctr">
                        <a:lnSpc>
                          <a:spcPct val="107000"/>
                        </a:lnSpc>
                        <a:spcAft>
                          <a:spcPts val="800"/>
                        </a:spcAft>
                      </a:pPr>
                      <a:r>
                        <a:rPr lang="ru-RU" sz="1400" dirty="0" smtClean="0">
                          <a:solidFill>
                            <a:schemeClr val="tx1"/>
                          </a:solidFill>
                          <a:effectLst/>
                          <a:latin typeface="+mn-lt"/>
                          <a:ea typeface="Calibri" panose="020F0502020204030204" pitchFamily="34" charset="0"/>
                          <a:cs typeface="Times New Roman" panose="02020603050405020304" pitchFamily="18" charset="0"/>
                        </a:rPr>
                        <a:t>112,7</a:t>
                      </a:r>
                      <a:endParaRPr lang="ru-RU" sz="1400" dirty="0">
                        <a:solidFill>
                          <a:schemeClr val="tx1"/>
                        </a:solidFill>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r>
              <a:tr h="251460">
                <a:tc>
                  <a:txBody>
                    <a:bodyPr/>
                    <a:lstStyle/>
                    <a:p>
                      <a:pPr algn="just">
                        <a:lnSpc>
                          <a:spcPts val="1400"/>
                        </a:lnSpc>
                        <a:spcAft>
                          <a:spcPts val="800"/>
                        </a:spcAft>
                      </a:pPr>
                      <a:r>
                        <a:rPr lang="ru-RU" sz="1300" kern="1200" dirty="0">
                          <a:solidFill>
                            <a:schemeClr val="tx1"/>
                          </a:solidFill>
                          <a:effectLst/>
                          <a:latin typeface="+mn-lt"/>
                          <a:ea typeface="+mn-ea"/>
                          <a:cs typeface="+mn-cs"/>
                        </a:rPr>
                        <a:t>Младший медицинский (фармацевтический) </a:t>
                      </a:r>
                      <a:r>
                        <a:rPr lang="ru-RU" sz="1300" kern="1200" dirty="0" smtClean="0">
                          <a:solidFill>
                            <a:schemeClr val="tx1"/>
                          </a:solidFill>
                          <a:effectLst/>
                          <a:latin typeface="+mn-lt"/>
                          <a:ea typeface="+mn-ea"/>
                          <a:cs typeface="+mn-cs"/>
                        </a:rPr>
                        <a:t>персонал</a:t>
                      </a:r>
                      <a:endParaRPr lang="ru-RU" sz="1300" kern="1200" dirty="0">
                        <a:solidFill>
                          <a:schemeClr val="tx1"/>
                        </a:solidFill>
                        <a:effectLst/>
                        <a:latin typeface="+mn-lt"/>
                        <a:ea typeface="+mn-ea"/>
                        <a:cs typeface="+mn-cs"/>
                      </a:endParaRPr>
                    </a:p>
                  </a:txBody>
                  <a:tcPr marL="72000" marR="72000" marT="0" marB="0" anchor="ctr">
                    <a:solidFill>
                      <a:schemeClr val="bg1"/>
                    </a:solidFill>
                  </a:tcPr>
                </a:tc>
                <a:tc>
                  <a:txBody>
                    <a:bodyPr/>
                    <a:lstStyle/>
                    <a:p>
                      <a:pPr algn="ctr">
                        <a:lnSpc>
                          <a:spcPct val="107000"/>
                        </a:lnSpc>
                        <a:spcAft>
                          <a:spcPts val="800"/>
                        </a:spcAft>
                      </a:pPr>
                      <a:r>
                        <a:rPr lang="ru-RU" sz="1400" dirty="0" smtClean="0">
                          <a:solidFill>
                            <a:schemeClr val="tx1"/>
                          </a:solidFill>
                          <a:effectLst/>
                          <a:latin typeface="+mn-lt"/>
                          <a:ea typeface="Calibri" panose="020F0502020204030204" pitchFamily="34" charset="0"/>
                          <a:cs typeface="Times New Roman" panose="02020603050405020304" pitchFamily="18" charset="0"/>
                        </a:rPr>
                        <a:t>36 907,3</a:t>
                      </a:r>
                      <a:endParaRPr lang="ru-RU" sz="1400" dirty="0">
                        <a:solidFill>
                          <a:schemeClr val="tx1"/>
                        </a:solidFill>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c>
                  <a:txBody>
                    <a:bodyPr/>
                    <a:lstStyle/>
                    <a:p>
                      <a:pPr algn="ctr">
                        <a:lnSpc>
                          <a:spcPct val="107000"/>
                        </a:lnSpc>
                        <a:spcAft>
                          <a:spcPts val="800"/>
                        </a:spcAft>
                      </a:pPr>
                      <a:r>
                        <a:rPr lang="ru-RU" sz="1400" dirty="0" smtClean="0">
                          <a:solidFill>
                            <a:schemeClr val="tx1"/>
                          </a:solidFill>
                          <a:effectLst/>
                          <a:latin typeface="+mn-lt"/>
                          <a:ea typeface="Calibri" panose="020F0502020204030204" pitchFamily="34" charset="0"/>
                          <a:cs typeface="Times New Roman" panose="02020603050405020304" pitchFamily="18" charset="0"/>
                        </a:rPr>
                        <a:t>108,2</a:t>
                      </a:r>
                      <a:endParaRPr lang="ru-RU" sz="1400" dirty="0">
                        <a:solidFill>
                          <a:schemeClr val="tx1"/>
                        </a:solidFill>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r>
              <a:tr h="266700">
                <a:tc>
                  <a:txBody>
                    <a:bodyPr/>
                    <a:lstStyle/>
                    <a:p>
                      <a:pPr algn="just">
                        <a:lnSpc>
                          <a:spcPts val="1400"/>
                        </a:lnSpc>
                        <a:spcAft>
                          <a:spcPts val="800"/>
                        </a:spcAft>
                      </a:pPr>
                      <a:r>
                        <a:rPr lang="ru-RU" sz="1300" kern="1200" dirty="0">
                          <a:solidFill>
                            <a:schemeClr val="tx1"/>
                          </a:solidFill>
                          <a:effectLst/>
                          <a:latin typeface="+mn-lt"/>
                          <a:ea typeface="+mn-ea"/>
                          <a:cs typeface="+mn-cs"/>
                        </a:rPr>
                        <a:t>Педагогический  персонал учреждений для </a:t>
                      </a:r>
                      <a:r>
                        <a:rPr lang="ru-RU" sz="1300" kern="1200" dirty="0" smtClean="0">
                          <a:solidFill>
                            <a:schemeClr val="tx1"/>
                          </a:solidFill>
                          <a:effectLst/>
                          <a:latin typeface="+mn-lt"/>
                          <a:ea typeface="+mn-ea"/>
                          <a:cs typeface="+mn-cs"/>
                        </a:rPr>
                        <a:t>детей-сирот</a:t>
                      </a:r>
                      <a:endParaRPr lang="ru-RU" sz="1300" kern="1200" dirty="0">
                        <a:solidFill>
                          <a:schemeClr val="tx1"/>
                        </a:solidFill>
                        <a:effectLst/>
                        <a:latin typeface="+mn-lt"/>
                        <a:ea typeface="+mn-ea"/>
                        <a:cs typeface="+mn-cs"/>
                      </a:endParaRPr>
                    </a:p>
                  </a:txBody>
                  <a:tcPr marL="72000" marR="72000" marT="0" marB="0" anchor="ctr">
                    <a:solidFill>
                      <a:schemeClr val="bg1"/>
                    </a:solidFill>
                  </a:tcPr>
                </a:tc>
                <a:tc>
                  <a:txBody>
                    <a:bodyPr/>
                    <a:lstStyle/>
                    <a:p>
                      <a:pPr algn="ctr">
                        <a:lnSpc>
                          <a:spcPct val="107000"/>
                        </a:lnSpc>
                        <a:spcAft>
                          <a:spcPts val="800"/>
                        </a:spcAft>
                      </a:pPr>
                      <a:r>
                        <a:rPr lang="ru-RU" sz="1400" dirty="0" smtClean="0">
                          <a:solidFill>
                            <a:schemeClr val="tx1"/>
                          </a:solidFill>
                          <a:effectLst/>
                          <a:latin typeface="+mn-lt"/>
                          <a:ea typeface="Calibri" panose="020F0502020204030204" pitchFamily="34" charset="0"/>
                          <a:cs typeface="Times New Roman" panose="02020603050405020304" pitchFamily="18" charset="0"/>
                        </a:rPr>
                        <a:t>36 141,4</a:t>
                      </a:r>
                      <a:endParaRPr lang="ru-RU" sz="1400" dirty="0">
                        <a:solidFill>
                          <a:schemeClr val="tx1"/>
                        </a:solidFill>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c>
                  <a:txBody>
                    <a:bodyPr/>
                    <a:lstStyle/>
                    <a:p>
                      <a:pPr algn="ctr">
                        <a:lnSpc>
                          <a:spcPct val="107000"/>
                        </a:lnSpc>
                        <a:spcAft>
                          <a:spcPts val="800"/>
                        </a:spcAft>
                      </a:pPr>
                      <a:r>
                        <a:rPr lang="ru-RU" sz="1400" dirty="0" smtClean="0">
                          <a:solidFill>
                            <a:schemeClr val="tx1"/>
                          </a:solidFill>
                          <a:effectLst/>
                          <a:latin typeface="+mn-lt"/>
                          <a:ea typeface="Calibri" panose="020F0502020204030204" pitchFamily="34" charset="0"/>
                          <a:cs typeface="Times New Roman" panose="02020603050405020304" pitchFamily="18" charset="0"/>
                        </a:rPr>
                        <a:t>106,0</a:t>
                      </a:r>
                      <a:endParaRPr lang="ru-RU" sz="1400" dirty="0">
                        <a:solidFill>
                          <a:schemeClr val="tx1"/>
                        </a:solidFill>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r>
            </a:tbl>
          </a:graphicData>
        </a:graphic>
      </p:graphicFrame>
    </p:spTree>
    <p:extLst>
      <p:ext uri="{BB962C8B-B14F-4D97-AF65-F5344CB8AC3E}">
        <p14:creationId xmlns:p14="http://schemas.microsoft.com/office/powerpoint/2010/main" val="311317402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14350" y="106997"/>
            <a:ext cx="8088112" cy="706438"/>
          </a:xfrm>
        </p:spPr>
        <p:txBody>
          <a:bodyPr>
            <a:normAutofit fontScale="62500" lnSpcReduction="20000"/>
          </a:bodyPr>
          <a:lstStyle/>
          <a:p>
            <a:r>
              <a:rPr lang="ru-RU" dirty="0"/>
              <a:t>Финансовая поддержка муниципальных образований из бюджета Республики Татарстан в </a:t>
            </a:r>
            <a:r>
              <a:rPr lang="ru-RU" dirty="0" smtClean="0"/>
              <a:t>2020 </a:t>
            </a:r>
            <a:r>
              <a:rPr lang="ru-RU" dirty="0"/>
              <a:t>году составила </a:t>
            </a:r>
            <a:r>
              <a:rPr lang="ru-RU" dirty="0" smtClean="0"/>
              <a:t/>
            </a:r>
            <a:br>
              <a:rPr lang="ru-RU" dirty="0" smtClean="0"/>
            </a:br>
            <a:r>
              <a:rPr lang="ru-RU" dirty="0" smtClean="0"/>
              <a:t>51 553 124,1тыс</a:t>
            </a:r>
            <a:r>
              <a:rPr lang="ru-RU" dirty="0"/>
              <a:t>. </a:t>
            </a:r>
            <a:r>
              <a:rPr lang="ru-RU" dirty="0" smtClean="0"/>
              <a:t>рублей</a:t>
            </a:r>
            <a:endParaRPr lang="ru-RU" dirty="0"/>
          </a:p>
        </p:txBody>
      </p:sp>
      <p:sp>
        <p:nvSpPr>
          <p:cNvPr id="4" name="Прямоугольник 3"/>
          <p:cNvSpPr/>
          <p:nvPr/>
        </p:nvSpPr>
        <p:spPr>
          <a:xfrm>
            <a:off x="514350" y="752475"/>
            <a:ext cx="8553450" cy="2292935"/>
          </a:xfrm>
          <a:prstGeom prst="rect">
            <a:avLst/>
          </a:prstGeom>
          <a:ln w="19050"/>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ru-RU" sz="1300" dirty="0">
                <a:solidFill>
                  <a:schemeClr val="tx1"/>
                </a:solidFill>
              </a:rPr>
              <a:t>Распределение межбюджетных трансфертов между муниципальными образованиями осуществляется в соответствии с Бюджетным кодексом Российской Федерации, Бюджетным кодексом Республики Татарстан, Законом Республики Татарстан от 22.12.2005г № 132-ЗРТ "О наделении органов местного самоуправления муниципальных районов государственными полномочиями Республики Татарстан по расчету и предоставлению дотаций бюджетам городских, сельских поселений за счет средств бюджета Республики Татарстан". При распределении дотаций на выравнивание бюджетной обеспеченности полностью выравнивается бюджетная обеспеченность муниципальных образований Республики Татарстан. Расчет субвенций муниципальным районам и городским округам осуществляется на основании утвержденных методик расчета, учитывающих потребителей бюджетных услуг и нормативы затрат по государственным полномочиям. Субсидии рассчитываются в соответствии с определенными условиями </a:t>
            </a:r>
            <a:r>
              <a:rPr lang="ru-RU" sz="1300" dirty="0" err="1">
                <a:solidFill>
                  <a:schemeClr val="tx1"/>
                </a:solidFill>
              </a:rPr>
              <a:t>софинансирования</a:t>
            </a:r>
            <a:r>
              <a:rPr lang="ru-RU" sz="1300" dirty="0">
                <a:solidFill>
                  <a:schemeClr val="tx1"/>
                </a:solidFill>
              </a:rPr>
              <a:t> расходных обязательств. </a:t>
            </a:r>
          </a:p>
        </p:txBody>
      </p:sp>
      <p:graphicFrame>
        <p:nvGraphicFramePr>
          <p:cNvPr id="5" name="Диаграмма 4"/>
          <p:cNvGraphicFramePr/>
          <p:nvPr>
            <p:extLst>
              <p:ext uri="{D42A27DB-BD31-4B8C-83A1-F6EECF244321}">
                <p14:modId xmlns:p14="http://schemas.microsoft.com/office/powerpoint/2010/main" val="1899205593"/>
              </p:ext>
            </p:extLst>
          </p:nvPr>
        </p:nvGraphicFramePr>
        <p:xfrm>
          <a:off x="514350" y="2962275"/>
          <a:ext cx="8220075" cy="3962543"/>
        </p:xfrm>
        <a:graphic>
          <a:graphicData uri="http://schemas.openxmlformats.org/drawingml/2006/chart">
            <c:chart xmlns:c="http://schemas.openxmlformats.org/drawingml/2006/chart" xmlns:r="http://schemas.openxmlformats.org/officeDocument/2006/relationships" r:id="rId2"/>
          </a:graphicData>
        </a:graphic>
      </p:graphicFrame>
      <p:sp>
        <p:nvSpPr>
          <p:cNvPr id="7" name="Прямоугольник 6"/>
          <p:cNvSpPr/>
          <p:nvPr/>
        </p:nvSpPr>
        <p:spPr>
          <a:xfrm>
            <a:off x="5800724" y="3186410"/>
            <a:ext cx="3267075" cy="95410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ru-RU" sz="1400" dirty="0" smtClean="0">
                <a:solidFill>
                  <a:schemeClr val="tx1"/>
                </a:solidFill>
              </a:rPr>
              <a:t>Дотации на выравнивание бюджетной обеспеченности муниципальных районов (городских округов) </a:t>
            </a:r>
            <a:r>
              <a:rPr lang="ru-RU" sz="1400" strike="sngStrike" dirty="0" smtClean="0">
                <a:solidFill>
                  <a:schemeClr val="tx1"/>
                </a:solidFill>
              </a:rPr>
              <a:t>–</a:t>
            </a:r>
            <a:r>
              <a:rPr lang="ru-RU" sz="1400" dirty="0" smtClean="0">
                <a:solidFill>
                  <a:schemeClr val="tx1"/>
                </a:solidFill>
              </a:rPr>
              <a:t> 851 169,3 тыс. рублей. </a:t>
            </a:r>
            <a:endParaRPr lang="ru-RU" sz="1400" dirty="0">
              <a:solidFill>
                <a:schemeClr val="tx1"/>
              </a:solidFill>
            </a:endParaRPr>
          </a:p>
        </p:txBody>
      </p:sp>
      <p:sp>
        <p:nvSpPr>
          <p:cNvPr id="8" name="Прямоугольник 7"/>
          <p:cNvSpPr/>
          <p:nvPr/>
        </p:nvSpPr>
        <p:spPr>
          <a:xfrm>
            <a:off x="5800725" y="4140517"/>
            <a:ext cx="3267075" cy="203132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ru-RU" sz="1400" dirty="0" smtClean="0">
                <a:solidFill>
                  <a:schemeClr val="tx1"/>
                </a:solidFill>
              </a:rPr>
              <a:t>Дотация </a:t>
            </a:r>
            <a:r>
              <a:rPr lang="ru-RU" sz="1400" dirty="0">
                <a:solidFill>
                  <a:schemeClr val="tx1"/>
                </a:solidFill>
              </a:rPr>
              <a:t>на </a:t>
            </a:r>
            <a:r>
              <a:rPr lang="ru-RU" sz="1400" dirty="0" smtClean="0">
                <a:solidFill>
                  <a:schemeClr val="tx1"/>
                </a:solidFill>
              </a:rPr>
              <a:t>премирование победителей Всероссийского конкурса «Лучшая муниципальная практика» – 90 000,0 тыс. рублей (город </a:t>
            </a:r>
            <a:r>
              <a:rPr lang="ru-RU" sz="1400" dirty="0" err="1" smtClean="0">
                <a:solidFill>
                  <a:schemeClr val="tx1"/>
                </a:solidFill>
              </a:rPr>
              <a:t>Мамадыш</a:t>
            </a:r>
            <a:r>
              <a:rPr lang="ru-RU" sz="1400" dirty="0" smtClean="0">
                <a:solidFill>
                  <a:schemeClr val="tx1"/>
                </a:solidFill>
              </a:rPr>
              <a:t> </a:t>
            </a:r>
            <a:r>
              <a:rPr lang="ru-RU" sz="1400" dirty="0" err="1" smtClean="0">
                <a:solidFill>
                  <a:schemeClr val="tx1"/>
                </a:solidFill>
              </a:rPr>
              <a:t>Мамадышского</a:t>
            </a:r>
            <a:r>
              <a:rPr lang="ru-RU" sz="1400" dirty="0" smtClean="0">
                <a:solidFill>
                  <a:schemeClr val="tx1"/>
                </a:solidFill>
              </a:rPr>
              <a:t> муниципального района; </a:t>
            </a:r>
            <a:r>
              <a:rPr lang="ru-RU" sz="1400" dirty="0" err="1" smtClean="0">
                <a:solidFill>
                  <a:schemeClr val="tx1"/>
                </a:solidFill>
              </a:rPr>
              <a:t>Исергаповское</a:t>
            </a:r>
            <a:r>
              <a:rPr lang="ru-RU" sz="1400" dirty="0" smtClean="0">
                <a:solidFill>
                  <a:schemeClr val="tx1"/>
                </a:solidFill>
              </a:rPr>
              <a:t> сельское поселение </a:t>
            </a:r>
            <a:r>
              <a:rPr lang="ru-RU" sz="1400" dirty="0" err="1" smtClean="0">
                <a:solidFill>
                  <a:schemeClr val="tx1"/>
                </a:solidFill>
              </a:rPr>
              <a:t>Бавлинского</a:t>
            </a:r>
            <a:r>
              <a:rPr lang="ru-RU" sz="1400" dirty="0" smtClean="0">
                <a:solidFill>
                  <a:schemeClr val="tx1"/>
                </a:solidFill>
              </a:rPr>
              <a:t> муниципального района) </a:t>
            </a:r>
            <a:endParaRPr lang="ru-RU" sz="1400" dirty="0">
              <a:solidFill>
                <a:schemeClr val="tx1"/>
              </a:solidFill>
            </a:endParaRPr>
          </a:p>
        </p:txBody>
      </p:sp>
    </p:spTree>
    <p:extLst>
      <p:ext uri="{BB962C8B-B14F-4D97-AF65-F5344CB8AC3E}">
        <p14:creationId xmlns:p14="http://schemas.microsoft.com/office/powerpoint/2010/main" val="310458096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670255" y="123804"/>
            <a:ext cx="8088112" cy="334961"/>
          </a:xfrm>
        </p:spPr>
        <p:txBody>
          <a:bodyPr>
            <a:normAutofit fontScale="77500" lnSpcReduction="20000"/>
          </a:bodyPr>
          <a:lstStyle/>
          <a:p>
            <a:r>
              <a:rPr lang="ru-RU" dirty="0"/>
              <a:t>Субсидии местным </a:t>
            </a:r>
            <a:r>
              <a:rPr lang="ru-RU" dirty="0" smtClean="0"/>
              <a:t>бюджетам</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3039197168"/>
              </p:ext>
            </p:extLst>
          </p:nvPr>
        </p:nvGraphicFramePr>
        <p:xfrm>
          <a:off x="500182" y="635498"/>
          <a:ext cx="8543925" cy="6084570"/>
        </p:xfrm>
        <a:graphic>
          <a:graphicData uri="http://schemas.openxmlformats.org/drawingml/2006/table">
            <a:tbl>
              <a:tblPr>
                <a:tableStyleId>{616DA210-FB5B-4158-B5E0-FEB733F419BA}</a:tableStyleId>
              </a:tblPr>
              <a:tblGrid>
                <a:gridCol w="5829300"/>
                <a:gridCol w="1038225"/>
                <a:gridCol w="981075"/>
                <a:gridCol w="695325"/>
              </a:tblGrid>
              <a:tr h="298783">
                <a:tc>
                  <a:txBody>
                    <a:bodyPr/>
                    <a:lstStyle/>
                    <a:p>
                      <a:pPr algn="ctr" fontAlgn="ctr"/>
                      <a:r>
                        <a:rPr lang="ru-RU" sz="1100" b="1" u="none" strike="noStrike" dirty="0">
                          <a:effectLst/>
                          <a:latin typeface="+mn-lt"/>
                        </a:rPr>
                        <a:t>Наименование</a:t>
                      </a:r>
                      <a:endParaRPr lang="ru-RU" sz="1100" b="1"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1" u="none" strike="noStrike" dirty="0" smtClean="0">
                          <a:solidFill>
                            <a:schemeClr val="tx1"/>
                          </a:solidFill>
                          <a:effectLst/>
                          <a:latin typeface="+mn-lt"/>
                        </a:rPr>
                        <a:t>2020 </a:t>
                      </a:r>
                      <a:r>
                        <a:rPr lang="ru-RU" sz="1100" b="1" u="none" strike="noStrike" dirty="0">
                          <a:solidFill>
                            <a:schemeClr val="tx1"/>
                          </a:solidFill>
                          <a:effectLst/>
                          <a:latin typeface="+mn-lt"/>
                        </a:rPr>
                        <a:t>год </a:t>
                      </a:r>
                      <a:r>
                        <a:rPr lang="ru-RU" sz="1100" b="1" u="none" strike="noStrike" dirty="0" smtClean="0">
                          <a:solidFill>
                            <a:schemeClr val="tx1"/>
                          </a:solidFill>
                          <a:effectLst/>
                          <a:latin typeface="+mn-lt"/>
                        </a:rPr>
                        <a:t/>
                      </a:r>
                      <a:br>
                        <a:rPr lang="ru-RU" sz="1100" b="1" u="none" strike="noStrike" dirty="0" smtClean="0">
                          <a:solidFill>
                            <a:schemeClr val="tx1"/>
                          </a:solidFill>
                          <a:effectLst/>
                          <a:latin typeface="+mn-lt"/>
                        </a:rPr>
                      </a:br>
                      <a:r>
                        <a:rPr lang="ru-RU" sz="1100" b="1" u="none" strike="noStrike" dirty="0" smtClean="0">
                          <a:solidFill>
                            <a:schemeClr val="tx1"/>
                          </a:solidFill>
                          <a:effectLst/>
                          <a:latin typeface="+mn-lt"/>
                        </a:rPr>
                        <a:t>(</a:t>
                      </a:r>
                      <a:r>
                        <a:rPr lang="ru-RU" sz="1100" b="1" u="none" strike="noStrike" dirty="0">
                          <a:solidFill>
                            <a:schemeClr val="tx1"/>
                          </a:solidFill>
                          <a:effectLst/>
                          <a:latin typeface="+mn-lt"/>
                        </a:rPr>
                        <a:t>план)</a:t>
                      </a:r>
                      <a:endParaRPr lang="ru-RU" sz="1100" b="1" i="0" u="none" strike="noStrike" dirty="0">
                        <a:solidFill>
                          <a:schemeClr val="tx1"/>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1" u="none" strike="noStrike" dirty="0" smtClean="0">
                          <a:solidFill>
                            <a:schemeClr val="tx1"/>
                          </a:solidFill>
                          <a:effectLst/>
                          <a:latin typeface="+mn-lt"/>
                        </a:rPr>
                        <a:t>2020 год </a:t>
                      </a:r>
                      <a:br>
                        <a:rPr lang="ru-RU" sz="1100" b="1" u="none" strike="noStrike" dirty="0" smtClean="0">
                          <a:solidFill>
                            <a:schemeClr val="tx1"/>
                          </a:solidFill>
                          <a:effectLst/>
                          <a:latin typeface="+mn-lt"/>
                        </a:rPr>
                      </a:br>
                      <a:r>
                        <a:rPr lang="ru-RU" sz="1100" b="1" u="none" strike="noStrike" dirty="0" smtClean="0">
                          <a:solidFill>
                            <a:schemeClr val="tx1"/>
                          </a:solidFill>
                          <a:effectLst/>
                          <a:latin typeface="+mn-lt"/>
                        </a:rPr>
                        <a:t>(факт)</a:t>
                      </a:r>
                      <a:endParaRPr lang="ru-RU" sz="1100" b="1" i="0" u="none" strike="noStrike" dirty="0">
                        <a:solidFill>
                          <a:schemeClr val="tx1"/>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1" u="none" strike="noStrike" dirty="0">
                          <a:solidFill>
                            <a:schemeClr val="tx1"/>
                          </a:solidFill>
                          <a:effectLst/>
                          <a:latin typeface="+mn-lt"/>
                        </a:rPr>
                        <a:t>% </a:t>
                      </a:r>
                      <a:r>
                        <a:rPr lang="ru-RU" sz="1100" b="1" u="none" strike="noStrike" dirty="0" smtClean="0">
                          <a:solidFill>
                            <a:schemeClr val="tx1"/>
                          </a:solidFill>
                          <a:effectLst/>
                          <a:latin typeface="+mn-lt"/>
                        </a:rPr>
                        <a:t>исп.</a:t>
                      </a:r>
                      <a:endParaRPr lang="ru-RU" sz="1100" b="1" i="0" u="none" strike="noStrike" dirty="0">
                        <a:solidFill>
                          <a:schemeClr val="tx1"/>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1867">
                <a:tc>
                  <a:txBody>
                    <a:bodyPr/>
                    <a:lstStyle/>
                    <a:p>
                      <a:pPr algn="ctr" fontAlgn="b"/>
                      <a:r>
                        <a:rPr lang="ru-RU" sz="1000" b="1" u="none" strike="noStrike" dirty="0">
                          <a:effectLst/>
                          <a:latin typeface="+mn-lt"/>
                        </a:rPr>
                        <a:t>Всего</a:t>
                      </a:r>
                      <a:endParaRPr lang="ru-RU" sz="1000" b="1"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r" defTabSz="685800" rtl="0" eaLnBrk="1" fontAlgn="b" latinLnBrk="0" hangingPunct="1"/>
                      <a:r>
                        <a:rPr lang="ru-RU" sz="1100" b="1" i="0" u="none" strike="noStrike" kern="1200" dirty="0" smtClean="0">
                          <a:solidFill>
                            <a:schemeClr val="tx1"/>
                          </a:solidFill>
                          <a:effectLst/>
                          <a:latin typeface="+mn-lt"/>
                          <a:ea typeface="+mn-ea"/>
                          <a:cs typeface="+mn-cs"/>
                        </a:rPr>
                        <a:t>12 889 309,4</a:t>
                      </a:r>
                      <a:endParaRPr lang="ru-RU" sz="1100" b="1" i="0" u="none" strike="noStrike" kern="1200" dirty="0">
                        <a:solidFill>
                          <a:schemeClr val="tx1"/>
                        </a:solidFill>
                        <a:effectLst/>
                        <a:latin typeface="+mn-lt"/>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r" defTabSz="685800" rtl="0" eaLnBrk="1" fontAlgn="b" latinLnBrk="0" hangingPunct="1"/>
                      <a:r>
                        <a:rPr lang="ru-RU" sz="1100" b="1" i="0" u="none" strike="noStrike" kern="1200" dirty="0" smtClean="0">
                          <a:solidFill>
                            <a:schemeClr val="tx1"/>
                          </a:solidFill>
                          <a:effectLst/>
                          <a:latin typeface="+mn-lt"/>
                          <a:ea typeface="+mn-ea"/>
                          <a:cs typeface="+mn-cs"/>
                        </a:rPr>
                        <a:t>12 842 220,2</a:t>
                      </a:r>
                      <a:endParaRPr lang="ru-RU" sz="1100" b="1" i="0" u="none" strike="noStrike" kern="1200" dirty="0">
                        <a:solidFill>
                          <a:schemeClr val="tx1"/>
                        </a:solidFill>
                        <a:effectLst/>
                        <a:latin typeface="+mn-lt"/>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r" defTabSz="685800" rtl="0" eaLnBrk="1" fontAlgn="ctr" latinLnBrk="0" hangingPunct="1"/>
                      <a:r>
                        <a:rPr lang="ru-RU" sz="1100" b="0" i="0" u="none" strike="noStrike" kern="1200" dirty="0" smtClean="0">
                          <a:solidFill>
                            <a:schemeClr val="tx1"/>
                          </a:solidFill>
                          <a:effectLst/>
                          <a:latin typeface="+mn-lt"/>
                          <a:ea typeface="+mn-ea"/>
                          <a:cs typeface="+mn-cs"/>
                        </a:rPr>
                        <a:t>99,6</a:t>
                      </a:r>
                      <a:endParaRPr lang="ru-RU" sz="1100" b="0" i="0" u="none" strike="noStrike" kern="1200" dirty="0">
                        <a:solidFill>
                          <a:schemeClr val="tx1"/>
                        </a:solidFill>
                        <a:effectLst/>
                        <a:latin typeface="+mn-lt"/>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261806">
                <a:tc>
                  <a:txBody>
                    <a:bodyPr/>
                    <a:lstStyle/>
                    <a:p>
                      <a:pPr algn="just" rtl="0" fontAlgn="ctr"/>
                      <a:r>
                        <a:rPr lang="ru-RU" sz="1000" b="0" i="0" u="none" strike="noStrike" dirty="0">
                          <a:solidFill>
                            <a:srgbClr val="000000"/>
                          </a:solidFill>
                          <a:effectLst/>
                          <a:latin typeface="+mn-lt"/>
                        </a:rPr>
                        <a:t>Субсидии местным бюджетам на реализацию государственной программы "Развитие культуры Республики Татарстан на 2014 - </a:t>
                      </a:r>
                      <a:r>
                        <a:rPr lang="ru-RU" sz="1000" b="0" i="0" u="none" strike="noStrike" dirty="0" smtClean="0">
                          <a:solidFill>
                            <a:srgbClr val="000000"/>
                          </a:solidFill>
                          <a:effectLst/>
                          <a:latin typeface="+mn-lt"/>
                        </a:rPr>
                        <a:t>2025 </a:t>
                      </a:r>
                      <a:r>
                        <a:rPr lang="ru-RU" sz="1000" b="0" i="0" u="none" strike="noStrike" dirty="0">
                          <a:solidFill>
                            <a:srgbClr val="000000"/>
                          </a:solidFill>
                          <a:effectLst/>
                          <a:latin typeface="+mn-lt"/>
                        </a:rPr>
                        <a:t>годы"</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000" b="0" i="0" u="none" strike="noStrike" dirty="0" smtClean="0">
                          <a:solidFill>
                            <a:srgbClr val="000000"/>
                          </a:solidFill>
                          <a:effectLst/>
                          <a:latin typeface="+mn-lt"/>
                        </a:rPr>
                        <a:t>6 336,8</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000" b="0" i="0" u="none" strike="noStrike" dirty="0" smtClean="0">
                          <a:solidFill>
                            <a:srgbClr val="000000"/>
                          </a:solidFill>
                          <a:effectLst/>
                          <a:latin typeface="+mn-lt"/>
                        </a:rPr>
                        <a:t>6 336,8</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000" b="0" i="0" u="none" strike="noStrike" dirty="0" smtClean="0">
                          <a:solidFill>
                            <a:srgbClr val="000000"/>
                          </a:solidFill>
                          <a:effectLst/>
                          <a:latin typeface="+mn-lt"/>
                        </a:rPr>
                        <a:t>100,0</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422984">
                <a:tc>
                  <a:txBody>
                    <a:bodyPr/>
                    <a:lstStyle/>
                    <a:p>
                      <a:pPr marL="0" algn="just" defTabSz="685800" rtl="0" eaLnBrk="1" fontAlgn="ctr" latinLnBrk="0" hangingPunct="1"/>
                      <a:r>
                        <a:rPr lang="ru-RU" sz="1000" b="0" i="0" u="none" strike="noStrike" kern="1200" dirty="0">
                          <a:solidFill>
                            <a:srgbClr val="000000"/>
                          </a:solidFill>
                          <a:effectLst/>
                          <a:latin typeface="+mn-lt"/>
                          <a:ea typeface="+mn-ea"/>
                          <a:cs typeface="+mn-cs"/>
                        </a:rPr>
                        <a:t>Субсидии местным бюджетам на реализацию подпрограммы </a:t>
                      </a:r>
                      <a:r>
                        <a:rPr lang="ru-RU" sz="1000" b="0" i="0" u="none" strike="noStrike" kern="1200" dirty="0" smtClean="0">
                          <a:solidFill>
                            <a:srgbClr val="000000"/>
                          </a:solidFill>
                          <a:effectLst/>
                          <a:latin typeface="+mn-lt"/>
                          <a:ea typeface="+mn-ea"/>
                          <a:cs typeface="+mn-cs"/>
                        </a:rPr>
                        <a:t>"Комплексное развитие сельских территорий" Государственной </a:t>
                      </a:r>
                      <a:r>
                        <a:rPr lang="ru-RU" sz="1000" b="0" i="0" u="none" strike="noStrike" kern="1200" dirty="0">
                          <a:solidFill>
                            <a:srgbClr val="000000"/>
                          </a:solidFill>
                          <a:effectLst/>
                          <a:latin typeface="+mn-lt"/>
                          <a:ea typeface="+mn-ea"/>
                          <a:cs typeface="+mn-cs"/>
                        </a:rPr>
                        <a:t>программы "Развитие сельского хозяйства и регулирование рынков сельскохозяйственной продукции, сырья и продовольствия в Республике Татарстан на 2013 - </a:t>
                      </a:r>
                      <a:r>
                        <a:rPr lang="ru-RU" sz="1000" b="0" i="0" u="none" strike="noStrike" kern="1200" dirty="0" smtClean="0">
                          <a:solidFill>
                            <a:srgbClr val="000000"/>
                          </a:solidFill>
                          <a:effectLst/>
                          <a:latin typeface="+mn-lt"/>
                          <a:ea typeface="+mn-ea"/>
                          <a:cs typeface="+mn-cs"/>
                        </a:rPr>
                        <a:t>2025 </a:t>
                      </a:r>
                      <a:r>
                        <a:rPr lang="ru-RU" sz="1000" b="0" i="0" u="none" strike="noStrike" kern="1200" dirty="0">
                          <a:solidFill>
                            <a:srgbClr val="000000"/>
                          </a:solidFill>
                          <a:effectLst/>
                          <a:latin typeface="+mn-lt"/>
                          <a:ea typeface="+mn-ea"/>
                          <a:cs typeface="+mn-cs"/>
                        </a:rPr>
                        <a:t>годы"</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000" b="0" i="0" u="none" strike="noStrike" dirty="0" smtClean="0">
                          <a:solidFill>
                            <a:srgbClr val="000000"/>
                          </a:solidFill>
                          <a:effectLst/>
                          <a:latin typeface="+mn-lt"/>
                        </a:rPr>
                        <a:t>1 473 467,3</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000" b="0" i="0" u="none" strike="noStrike" dirty="0" smtClean="0">
                          <a:solidFill>
                            <a:srgbClr val="000000"/>
                          </a:solidFill>
                          <a:effectLst/>
                          <a:latin typeface="+mn-lt"/>
                        </a:rPr>
                        <a:t>1 442 870,4</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000" b="0" i="0" u="none" strike="noStrike" dirty="0" smtClean="0">
                          <a:solidFill>
                            <a:srgbClr val="000000"/>
                          </a:solidFill>
                          <a:effectLst/>
                          <a:latin typeface="+mn-lt"/>
                        </a:rPr>
                        <a:t>97,9</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422984">
                <a:tc>
                  <a:txBody>
                    <a:bodyPr/>
                    <a:lstStyle/>
                    <a:p>
                      <a:pPr marL="0" algn="just" defTabSz="685800" rtl="0" eaLnBrk="1" fontAlgn="ctr" latinLnBrk="0" hangingPunct="1"/>
                      <a:r>
                        <a:rPr lang="ru-RU" sz="1000" b="0" i="0" u="none" strike="noStrike" kern="1200" dirty="0" smtClean="0">
                          <a:solidFill>
                            <a:srgbClr val="000000"/>
                          </a:solidFill>
                          <a:effectLst/>
                          <a:latin typeface="+mn-lt"/>
                          <a:ea typeface="+mn-ea"/>
                          <a:cs typeface="+mn-cs"/>
                        </a:rPr>
                        <a:t>Субсидии бюджетам муниципальных районов Республики Татарстан в целях </a:t>
                      </a:r>
                      <a:r>
                        <a:rPr lang="ru-RU" sz="1000" b="0" i="0" u="none" strike="noStrike" kern="1200" dirty="0" err="1" smtClean="0">
                          <a:solidFill>
                            <a:srgbClr val="000000"/>
                          </a:solidFill>
                          <a:effectLst/>
                          <a:latin typeface="+mn-lt"/>
                          <a:ea typeface="+mn-ea"/>
                          <a:cs typeface="+mn-cs"/>
                        </a:rPr>
                        <a:t>софинансирования</a:t>
                      </a:r>
                      <a:r>
                        <a:rPr lang="ru-RU" sz="1000" b="0" i="0" u="none" strike="noStrike" kern="1200" dirty="0" smtClean="0">
                          <a:solidFill>
                            <a:srgbClr val="000000"/>
                          </a:solidFill>
                          <a:effectLst/>
                          <a:latin typeface="+mn-lt"/>
                          <a:ea typeface="+mn-ea"/>
                          <a:cs typeface="+mn-cs"/>
                        </a:rPr>
                        <a:t> расходных обязательств, возникающих при выполнении полномочий органов местного самоуправления муниципальных районов по выравниванию уровня бюджетной обеспеченности поселений, входящих в состав муниципального района, и предоставлению иных форм межбюджетных трансфертов бюджетам поселений, входящих в состав муниципального района</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000" b="0" i="0" u="none" strike="noStrike" dirty="0" smtClean="0">
                          <a:solidFill>
                            <a:srgbClr val="000000"/>
                          </a:solidFill>
                          <a:effectLst/>
                          <a:latin typeface="+mn-lt"/>
                        </a:rPr>
                        <a:t>1 537 340,3</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000" b="0" i="0" u="none" strike="noStrike" dirty="0" smtClean="0">
                          <a:solidFill>
                            <a:srgbClr val="000000"/>
                          </a:solidFill>
                          <a:effectLst/>
                          <a:latin typeface="+mn-lt"/>
                        </a:rPr>
                        <a:t>1 537 340,3</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000" b="0" i="0" u="none" strike="noStrike" dirty="0">
                          <a:solidFill>
                            <a:srgbClr val="000000"/>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401955">
                <a:tc>
                  <a:txBody>
                    <a:bodyPr/>
                    <a:lstStyle/>
                    <a:p>
                      <a:pPr marL="0" algn="just" defTabSz="685800" rtl="0" eaLnBrk="1" fontAlgn="ctr" latinLnBrk="0" hangingPunct="1"/>
                      <a:r>
                        <a:rPr lang="ru-RU" sz="1000" b="0" i="0" u="none" strike="noStrike" kern="1200" dirty="0" smtClean="0">
                          <a:solidFill>
                            <a:srgbClr val="000000"/>
                          </a:solidFill>
                          <a:effectLst/>
                          <a:latin typeface="+mn-lt"/>
                          <a:ea typeface="+mn-ea"/>
                          <a:cs typeface="+mn-cs"/>
                        </a:rPr>
                        <a:t>Субсидии бюджетам муниципальных районов и городских округов Республики Татарстан в целях </a:t>
                      </a:r>
                      <a:r>
                        <a:rPr lang="ru-RU" sz="1000" b="0" i="0" u="none" strike="noStrike" kern="1200" dirty="0" err="1" smtClean="0">
                          <a:solidFill>
                            <a:srgbClr val="000000"/>
                          </a:solidFill>
                          <a:effectLst/>
                          <a:latin typeface="+mn-lt"/>
                          <a:ea typeface="+mn-ea"/>
                          <a:cs typeface="+mn-cs"/>
                        </a:rPr>
                        <a:t>софинансирования</a:t>
                      </a:r>
                      <a:r>
                        <a:rPr lang="ru-RU" sz="1000" b="0" i="0" u="none" strike="noStrike" kern="1200" dirty="0" smtClean="0">
                          <a:solidFill>
                            <a:srgbClr val="000000"/>
                          </a:solidFill>
                          <a:effectLst/>
                          <a:latin typeface="+mn-lt"/>
                          <a:ea typeface="+mn-ea"/>
                          <a:cs typeface="+mn-cs"/>
                        </a:rPr>
                        <a:t> расходных обязательств, возникающих при выполнении полномочий органов местного самоуправления муниципальных районов и городских округов по организации предоставления общедоступного и бесплатного дошкольного, начального общего, основного общего, среднего общего образования по основным общеобразовательным программам в муниципальных образовательных организациях, организации предоставления дополнительного образования детей в муниципальных образовательных организациях, созданию условий для осуществления присмотра и ухода за детьми, содержания детей в муниципальных образовательных организациях</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000" b="0" i="0" u="none" strike="noStrike" dirty="0" smtClean="0">
                          <a:solidFill>
                            <a:srgbClr val="000000"/>
                          </a:solidFill>
                          <a:effectLst/>
                          <a:latin typeface="+mn-lt"/>
                        </a:rPr>
                        <a:t>7 750 423,6</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000" b="0" i="0" u="none" strike="noStrike" dirty="0" smtClean="0">
                          <a:solidFill>
                            <a:srgbClr val="000000"/>
                          </a:solidFill>
                          <a:effectLst/>
                          <a:latin typeface="+mn-lt"/>
                        </a:rPr>
                        <a:t>7 750 423,6</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000" b="0" i="0" u="none" strike="noStrike" dirty="0">
                          <a:solidFill>
                            <a:srgbClr val="000000"/>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421387">
                <a:tc>
                  <a:txBody>
                    <a:bodyPr/>
                    <a:lstStyle/>
                    <a:p>
                      <a:pPr marL="0" algn="just" defTabSz="685800" rtl="0" eaLnBrk="1" fontAlgn="ctr" latinLnBrk="0" hangingPunct="1"/>
                      <a:r>
                        <a:rPr lang="ru-RU" sz="1000" b="0" i="0" u="none" strike="noStrike" kern="1200" dirty="0" smtClean="0">
                          <a:solidFill>
                            <a:srgbClr val="000000"/>
                          </a:solidFill>
                          <a:effectLst/>
                          <a:latin typeface="+mn-lt"/>
                          <a:ea typeface="+mn-ea"/>
                          <a:cs typeface="+mn-cs"/>
                        </a:rPr>
                        <a:t>Субсидии бюджетам муниципальных районов и городских округов на </a:t>
                      </a:r>
                      <a:r>
                        <a:rPr lang="ru-RU" sz="1000" b="0" i="0" u="none" strike="noStrike" kern="1200" dirty="0" err="1" smtClean="0">
                          <a:solidFill>
                            <a:srgbClr val="000000"/>
                          </a:solidFill>
                          <a:effectLst/>
                          <a:latin typeface="+mn-lt"/>
                          <a:ea typeface="+mn-ea"/>
                          <a:cs typeface="+mn-cs"/>
                        </a:rPr>
                        <a:t>софинансирование</a:t>
                      </a:r>
                      <a:r>
                        <a:rPr lang="ru-RU" sz="1000" b="0" i="0" u="none" strike="noStrike" kern="1200" dirty="0" smtClean="0">
                          <a:solidFill>
                            <a:srgbClr val="000000"/>
                          </a:solidFill>
                          <a:effectLst/>
                          <a:latin typeface="+mn-lt"/>
                          <a:ea typeface="+mn-ea"/>
                          <a:cs typeface="+mn-cs"/>
                        </a:rPr>
                        <a:t> расходных обязательств, возникающих при выполнении органами местного самоуправления муниципальных образований полномочий по вопросам местного значения в сфере образования в части реализации мероприятий по организации бесплатного горячего питания обучающихся, получающих начальное общее образование в муниципальных общеобразовательных организациях</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000" b="0" i="0" u="none" strike="noStrike" dirty="0" smtClean="0">
                          <a:solidFill>
                            <a:srgbClr val="000000"/>
                          </a:solidFill>
                          <a:effectLst/>
                          <a:latin typeface="+mn-lt"/>
                        </a:rPr>
                        <a:t>728 011,9</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000" b="0" i="0" u="none" strike="noStrike" dirty="0" smtClean="0">
                          <a:solidFill>
                            <a:srgbClr val="000000"/>
                          </a:solidFill>
                          <a:effectLst/>
                          <a:latin typeface="+mn-lt"/>
                        </a:rPr>
                        <a:t>725 248,8</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000" b="0" i="0" u="none" strike="noStrike" dirty="0" smtClean="0">
                          <a:solidFill>
                            <a:srgbClr val="000000"/>
                          </a:solidFill>
                          <a:effectLst/>
                          <a:latin typeface="+mn-lt"/>
                        </a:rPr>
                        <a:t>99,6</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80924">
                <a:tc>
                  <a:txBody>
                    <a:bodyPr/>
                    <a:lstStyle/>
                    <a:p>
                      <a:pPr marL="0" algn="just" defTabSz="685800" rtl="0" eaLnBrk="1" fontAlgn="ctr" latinLnBrk="0" hangingPunct="1"/>
                      <a:r>
                        <a:rPr lang="ru-RU" sz="1000" b="0" i="0" u="none" strike="noStrike" kern="1200" dirty="0" smtClean="0">
                          <a:solidFill>
                            <a:srgbClr val="000000"/>
                          </a:solidFill>
                          <a:effectLst/>
                          <a:latin typeface="+mn-lt"/>
                          <a:ea typeface="+mn-ea"/>
                          <a:cs typeface="+mn-cs"/>
                        </a:rPr>
                        <a:t>Субсидии бюджетам муниципальных районов и городских округов в целях </a:t>
                      </a:r>
                      <a:r>
                        <a:rPr lang="ru-RU" sz="1000" b="0" i="0" u="none" strike="noStrike" kern="1200" dirty="0" err="1" smtClean="0">
                          <a:solidFill>
                            <a:srgbClr val="000000"/>
                          </a:solidFill>
                          <a:effectLst/>
                          <a:latin typeface="+mn-lt"/>
                          <a:ea typeface="+mn-ea"/>
                          <a:cs typeface="+mn-cs"/>
                        </a:rPr>
                        <a:t>софинансирования</a:t>
                      </a:r>
                      <a:r>
                        <a:rPr lang="ru-RU" sz="1000" b="0" i="0" u="none" strike="noStrike" kern="1200" dirty="0" smtClean="0">
                          <a:solidFill>
                            <a:srgbClr val="000000"/>
                          </a:solidFill>
                          <a:effectLst/>
                          <a:latin typeface="+mn-lt"/>
                          <a:ea typeface="+mn-ea"/>
                          <a:cs typeface="+mn-cs"/>
                        </a:rPr>
                        <a:t> расходных обязательств, возникающих при выполнении полномочий органов местного самоуправления по обеспечению организации отдыха детей в каникулярное время</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000" b="0" i="0" u="none" strike="noStrike" dirty="0" smtClean="0">
                          <a:solidFill>
                            <a:srgbClr val="000000"/>
                          </a:solidFill>
                          <a:effectLst/>
                          <a:latin typeface="+mn-lt"/>
                        </a:rPr>
                        <a:t>410 053,1</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000" b="0" i="0" u="none" strike="noStrike" dirty="0" smtClean="0">
                          <a:solidFill>
                            <a:srgbClr val="000000"/>
                          </a:solidFill>
                          <a:effectLst/>
                          <a:latin typeface="+mn-lt"/>
                        </a:rPr>
                        <a:t>396 335,4</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000" b="0" i="0" u="none" strike="noStrike" dirty="0" smtClean="0">
                          <a:solidFill>
                            <a:srgbClr val="000000"/>
                          </a:solidFill>
                          <a:effectLst/>
                          <a:latin typeface="+mn-lt"/>
                        </a:rPr>
                        <a:t>96,7</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80924">
                <a:tc>
                  <a:txBody>
                    <a:bodyPr/>
                    <a:lstStyle/>
                    <a:p>
                      <a:pPr algn="just" rtl="0" fontAlgn="ctr"/>
                      <a:r>
                        <a:rPr lang="ru-RU" sz="1000" b="0" i="0" u="none" strike="noStrike" dirty="0">
                          <a:solidFill>
                            <a:srgbClr val="000000"/>
                          </a:solidFill>
                          <a:effectLst/>
                          <a:latin typeface="+mn-lt"/>
                        </a:rPr>
                        <a:t>Субсидии местным бюджетам на реализацию государственной программы "Развитие транспортной системы Республики Татарстан на 2014 - 2024 годы"</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000" b="0" i="0" u="none" strike="noStrike" dirty="0" smtClean="0">
                          <a:solidFill>
                            <a:srgbClr val="000000"/>
                          </a:solidFill>
                          <a:effectLst/>
                          <a:latin typeface="+mn-lt"/>
                        </a:rPr>
                        <a:t>269 736,7</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000" b="0" i="0" u="none" strike="noStrike" dirty="0" smtClean="0">
                          <a:solidFill>
                            <a:srgbClr val="000000"/>
                          </a:solidFill>
                          <a:effectLst/>
                          <a:latin typeface="+mn-lt"/>
                        </a:rPr>
                        <a:t>269 725,2</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000" b="0" i="0" u="none" strike="noStrike" dirty="0" smtClean="0">
                          <a:solidFill>
                            <a:srgbClr val="000000"/>
                          </a:solidFill>
                          <a:effectLst/>
                          <a:latin typeface="+mn-lt"/>
                        </a:rPr>
                        <a:t>100,0</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80924">
                <a:tc>
                  <a:txBody>
                    <a:bodyPr/>
                    <a:lstStyle/>
                    <a:p>
                      <a:pPr marL="0" algn="just" defTabSz="685800" rtl="0" eaLnBrk="1" fontAlgn="ctr" latinLnBrk="0" hangingPunct="1"/>
                      <a:r>
                        <a:rPr lang="ru-RU" sz="1000" b="0" i="0" u="none" strike="noStrike" kern="1200" dirty="0">
                          <a:solidFill>
                            <a:srgbClr val="000000"/>
                          </a:solidFill>
                          <a:effectLst/>
                          <a:latin typeface="+mn-lt"/>
                          <a:ea typeface="+mn-ea"/>
                          <a:cs typeface="+mn-cs"/>
                        </a:rPr>
                        <a:t>Субсидии местных бюджетам на реализацию </a:t>
                      </a:r>
                      <a:r>
                        <a:rPr lang="ru-RU" sz="1000" b="0" i="0" u="none" strike="noStrike" kern="1200" dirty="0" smtClean="0">
                          <a:solidFill>
                            <a:srgbClr val="000000"/>
                          </a:solidFill>
                          <a:effectLst/>
                          <a:latin typeface="+mn-lt"/>
                          <a:ea typeface="+mn-ea"/>
                          <a:cs typeface="+mn-cs"/>
                        </a:rPr>
                        <a:t>государственной программы "Обеспечение качественным жильем и услугами жилищно-коммунального хозяйства населения Республики Татарстан"</a:t>
                      </a:r>
                      <a:endParaRPr lang="ru-RU" sz="1000" b="0" i="0" u="none" strike="noStrike" kern="1200" dirty="0">
                        <a:solidFill>
                          <a:srgbClr val="000000"/>
                        </a:solidFill>
                        <a:effectLst/>
                        <a:latin typeface="+mn-lt"/>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000" b="0" i="0" u="none" strike="noStrike" dirty="0" smtClean="0">
                          <a:solidFill>
                            <a:srgbClr val="000000"/>
                          </a:solidFill>
                          <a:effectLst/>
                          <a:latin typeface="+mn-lt"/>
                        </a:rPr>
                        <a:t>684 939,7</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000" b="0" i="0" u="none" strike="noStrike" dirty="0" smtClean="0">
                          <a:solidFill>
                            <a:srgbClr val="000000"/>
                          </a:solidFill>
                          <a:effectLst/>
                          <a:latin typeface="+mn-lt"/>
                        </a:rPr>
                        <a:t>684 939,7</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000" b="0" i="0" u="none" strike="noStrike" dirty="0" smtClean="0">
                          <a:solidFill>
                            <a:srgbClr val="000000"/>
                          </a:solidFill>
                          <a:effectLst/>
                          <a:latin typeface="+mn-lt"/>
                        </a:rPr>
                        <a:t>100,0</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80924">
                <a:tc>
                  <a:txBody>
                    <a:bodyPr/>
                    <a:lstStyle/>
                    <a:p>
                      <a:pPr algn="just" rtl="0" fontAlgn="ctr"/>
                      <a:r>
                        <a:rPr lang="ru-RU" sz="1000" b="0" i="0" u="none" strike="noStrike" dirty="0">
                          <a:solidFill>
                            <a:srgbClr val="000000"/>
                          </a:solidFill>
                          <a:effectLst/>
                          <a:latin typeface="+mn-lt"/>
                        </a:rPr>
                        <a:t>Субсидии местным бюджетам на реализацию государственной программы "Развитие физической культуры и спорта в Республике Татарстан на 2019 - </a:t>
                      </a:r>
                      <a:r>
                        <a:rPr lang="ru-RU" sz="1000" b="0" i="0" u="none" strike="noStrike" dirty="0" smtClean="0">
                          <a:solidFill>
                            <a:srgbClr val="000000"/>
                          </a:solidFill>
                          <a:effectLst/>
                          <a:latin typeface="+mn-lt"/>
                        </a:rPr>
                        <a:t>2023 </a:t>
                      </a:r>
                      <a:r>
                        <a:rPr lang="ru-RU" sz="1000" b="0" i="0" u="none" strike="noStrike" dirty="0">
                          <a:solidFill>
                            <a:srgbClr val="000000"/>
                          </a:solidFill>
                          <a:effectLst/>
                          <a:latin typeface="+mn-lt"/>
                        </a:rPr>
                        <a:t>годы"</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000" b="0" i="0" u="none" strike="noStrike" dirty="0" smtClean="0">
                          <a:solidFill>
                            <a:srgbClr val="000000"/>
                          </a:solidFill>
                          <a:effectLst/>
                          <a:latin typeface="+mn-lt"/>
                        </a:rPr>
                        <a:t>29 000,0</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000" b="0" i="0" u="none" strike="noStrike" dirty="0" smtClean="0">
                          <a:solidFill>
                            <a:srgbClr val="000000"/>
                          </a:solidFill>
                          <a:effectLst/>
                          <a:latin typeface="+mn-lt"/>
                        </a:rPr>
                        <a:t>29 000,0</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000" b="0" i="0" u="none" strike="noStrike" dirty="0" smtClean="0">
                          <a:solidFill>
                            <a:srgbClr val="000000"/>
                          </a:solidFill>
                          <a:effectLst/>
                          <a:latin typeface="+mn-lt"/>
                        </a:rPr>
                        <a:t>100,0</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2" name="Прямоугольник 1"/>
          <p:cNvSpPr/>
          <p:nvPr/>
        </p:nvSpPr>
        <p:spPr>
          <a:xfrm>
            <a:off x="7806209" y="390816"/>
            <a:ext cx="1058303" cy="244682"/>
          </a:xfrm>
          <a:prstGeom prst="rect">
            <a:avLst/>
          </a:prstGeom>
        </p:spPr>
        <p:txBody>
          <a:bodyPr wrap="none">
            <a:spAutoFit/>
          </a:bodyPr>
          <a:lstStyle/>
          <a:p>
            <a:pPr lvl="0" algn="ctr" defTabSz="685800">
              <a:lnSpc>
                <a:spcPct val="90000"/>
              </a:lnSpc>
              <a:spcBef>
                <a:spcPts val="750"/>
              </a:spcBef>
            </a:pPr>
            <a:r>
              <a:rPr lang="ru-RU" sz="1100" dirty="0">
                <a:solidFill>
                  <a:prstClr val="black"/>
                </a:solidFill>
                <a:latin typeface="Arial" panose="020B0604020202020204" pitchFamily="34" charset="0"/>
                <a:cs typeface="Arial" panose="020B0604020202020204" pitchFamily="34" charset="0"/>
              </a:rPr>
              <a:t>(тыс. рублей)</a:t>
            </a:r>
          </a:p>
        </p:txBody>
      </p:sp>
    </p:spTree>
    <p:extLst>
      <p:ext uri="{BB962C8B-B14F-4D97-AF65-F5344CB8AC3E}">
        <p14:creationId xmlns:p14="http://schemas.microsoft.com/office/powerpoint/2010/main" val="429395540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14350" y="46038"/>
            <a:ext cx="8172450" cy="574747"/>
          </a:xfrm>
        </p:spPr>
        <p:txBody>
          <a:bodyPr>
            <a:normAutofit fontScale="92500"/>
          </a:bodyPr>
          <a:lstStyle/>
          <a:p>
            <a:r>
              <a:rPr lang="ru-RU" sz="2200" dirty="0"/>
              <a:t>Государственный долг Республики </a:t>
            </a:r>
            <a:r>
              <a:rPr lang="ru-RU" sz="2200" dirty="0" smtClean="0"/>
              <a:t>Татарстан в 2020 </a:t>
            </a:r>
            <a:r>
              <a:rPr lang="ru-RU" sz="2200" dirty="0"/>
              <a:t>году</a:t>
            </a:r>
          </a:p>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3143920481"/>
              </p:ext>
            </p:extLst>
          </p:nvPr>
        </p:nvGraphicFramePr>
        <p:xfrm>
          <a:off x="514350" y="501299"/>
          <a:ext cx="8517889" cy="3046799"/>
        </p:xfrm>
        <a:graphic>
          <a:graphicData uri="http://schemas.openxmlformats.org/drawingml/2006/table">
            <a:tbl>
              <a:tblPr firstRow="1" firstCol="1" lastRow="1" lastCol="1" bandRow="1" bandCol="1">
                <a:tableStyleId>{5940675A-B579-460E-94D1-54222C63F5DA}</a:tableStyleId>
              </a:tblPr>
              <a:tblGrid>
                <a:gridCol w="269578"/>
                <a:gridCol w="1979592"/>
                <a:gridCol w="1259840"/>
                <a:gridCol w="786765"/>
                <a:gridCol w="1194435"/>
                <a:gridCol w="863600"/>
                <a:gridCol w="1101067"/>
                <a:gridCol w="1063012"/>
              </a:tblGrid>
              <a:tr h="132176">
                <a:tc rowSpan="2">
                  <a:txBody>
                    <a:bodyPr/>
                    <a:lstStyle/>
                    <a:p>
                      <a:pPr algn="ctr">
                        <a:lnSpc>
                          <a:spcPct val="115000"/>
                        </a:lnSpc>
                        <a:spcAft>
                          <a:spcPts val="0"/>
                        </a:spcAft>
                      </a:pPr>
                      <a:r>
                        <a:rPr lang="ru-RU" sz="1400" b="0" dirty="0">
                          <a:effectLst/>
                          <a:latin typeface="+mn-lt"/>
                        </a:rPr>
                        <a:t> </a:t>
                      </a:r>
                      <a:endParaRPr lang="ru-RU" sz="1400" b="0" dirty="0">
                        <a:effectLst/>
                        <a:latin typeface="+mn-lt"/>
                        <a:ea typeface="Times New Roman" panose="02020603050405020304" pitchFamily="18" charset="0"/>
                      </a:endParaRP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a:lnSpc>
                          <a:spcPct val="115000"/>
                        </a:lnSpc>
                        <a:spcAft>
                          <a:spcPts val="0"/>
                        </a:spcAft>
                      </a:pPr>
                      <a:r>
                        <a:rPr lang="ru-RU" sz="1200" b="0" dirty="0">
                          <a:effectLst/>
                          <a:latin typeface="+mn-lt"/>
                        </a:rPr>
                        <a:t>Вид обязательства</a:t>
                      </a:r>
                      <a:endParaRPr lang="ru-RU" sz="1200" b="0" dirty="0">
                        <a:effectLst/>
                        <a:latin typeface="+mn-lt"/>
                        <a:ea typeface="Times New Roman" panose="02020603050405020304" pitchFamily="18" charset="0"/>
                      </a:endParaRP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a:lnSpc>
                          <a:spcPct val="115000"/>
                        </a:lnSpc>
                        <a:spcAft>
                          <a:spcPts val="0"/>
                        </a:spcAft>
                      </a:pPr>
                      <a:r>
                        <a:rPr lang="ru-RU" sz="1200" b="0" dirty="0">
                          <a:solidFill>
                            <a:schemeClr val="tx1"/>
                          </a:solidFill>
                          <a:effectLst/>
                        </a:rPr>
                        <a:t>на </a:t>
                      </a:r>
                      <a:r>
                        <a:rPr lang="ru-RU" sz="1200" b="0" dirty="0" smtClean="0">
                          <a:solidFill>
                            <a:schemeClr val="tx1"/>
                          </a:solidFill>
                          <a:effectLst/>
                        </a:rPr>
                        <a:t>01.01.2020</a:t>
                      </a:r>
                      <a:endParaRPr lang="ru-RU" sz="800" b="0" dirty="0">
                        <a:solidFill>
                          <a:schemeClr val="tx1"/>
                        </a:solidFill>
                        <a:effectLst/>
                        <a:latin typeface="Times New Roman" panose="02020603050405020304" pitchFamily="18" charset="0"/>
                        <a:ea typeface="Times New Roman" panose="02020603050405020304" pitchFamily="18" charset="0"/>
                      </a:endParaRPr>
                    </a:p>
                  </a:txBody>
                  <a:tcPr marL="57896" marR="57896"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gridSpan="2">
                  <a:txBody>
                    <a:bodyPr/>
                    <a:lstStyle/>
                    <a:p>
                      <a:pPr algn="ctr">
                        <a:lnSpc>
                          <a:spcPct val="115000"/>
                        </a:lnSpc>
                        <a:spcAft>
                          <a:spcPts val="0"/>
                        </a:spcAft>
                      </a:pPr>
                      <a:r>
                        <a:rPr lang="ru-RU" sz="1200" b="0" dirty="0">
                          <a:solidFill>
                            <a:schemeClr val="tx1"/>
                          </a:solidFill>
                          <a:effectLst/>
                        </a:rPr>
                        <a:t>на </a:t>
                      </a:r>
                      <a:r>
                        <a:rPr lang="ru-RU" sz="1200" b="0" dirty="0" smtClean="0">
                          <a:solidFill>
                            <a:schemeClr val="tx1"/>
                          </a:solidFill>
                          <a:effectLst/>
                        </a:rPr>
                        <a:t>01.01.2021</a:t>
                      </a:r>
                      <a:endParaRPr lang="ru-RU" sz="800" b="0" dirty="0">
                        <a:solidFill>
                          <a:schemeClr val="tx1"/>
                        </a:solidFill>
                        <a:effectLst/>
                        <a:latin typeface="Times New Roman" panose="02020603050405020304" pitchFamily="18" charset="0"/>
                        <a:ea typeface="Times New Roman" panose="02020603050405020304" pitchFamily="18" charset="0"/>
                      </a:endParaRPr>
                    </a:p>
                  </a:txBody>
                  <a:tcPr marL="57896" marR="57896"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rowSpan="2">
                  <a:txBody>
                    <a:bodyPr/>
                    <a:lstStyle/>
                    <a:p>
                      <a:pPr algn="ctr">
                        <a:lnSpc>
                          <a:spcPct val="115000"/>
                        </a:lnSpc>
                        <a:spcAft>
                          <a:spcPts val="0"/>
                        </a:spcAft>
                      </a:pPr>
                      <a:r>
                        <a:rPr lang="ru-RU" sz="1100" b="0" dirty="0">
                          <a:effectLst/>
                          <a:latin typeface="+mn-lt"/>
                        </a:rPr>
                        <a:t>Отклонение, млн</a:t>
                      </a:r>
                      <a:r>
                        <a:rPr lang="ru-RU" sz="1100" b="0" dirty="0" smtClean="0">
                          <a:effectLst/>
                          <a:latin typeface="+mn-lt"/>
                        </a:rPr>
                        <a:t>. рублей</a:t>
                      </a:r>
                      <a:endParaRPr lang="ru-RU" sz="1100" b="0" dirty="0">
                        <a:effectLst/>
                        <a:latin typeface="+mn-lt"/>
                        <a:ea typeface="Times New Roman" panose="02020603050405020304" pitchFamily="18" charset="0"/>
                      </a:endParaRP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a:lnSpc>
                          <a:spcPct val="115000"/>
                        </a:lnSpc>
                        <a:spcAft>
                          <a:spcPts val="0"/>
                        </a:spcAft>
                      </a:pPr>
                      <a:r>
                        <a:rPr lang="ru-RU" sz="1100" b="0" dirty="0">
                          <a:effectLst/>
                          <a:latin typeface="+mn-lt"/>
                        </a:rPr>
                        <a:t>Темп роста объема обязательств за </a:t>
                      </a:r>
                      <a:r>
                        <a:rPr lang="ru-RU" sz="1100" b="0" dirty="0" smtClean="0">
                          <a:effectLst/>
                          <a:latin typeface="+mn-lt"/>
                        </a:rPr>
                        <a:t>2019 </a:t>
                      </a:r>
                      <a:r>
                        <a:rPr lang="ru-RU" sz="1100" b="0" dirty="0">
                          <a:effectLst/>
                          <a:latin typeface="+mn-lt"/>
                        </a:rPr>
                        <a:t>год, %</a:t>
                      </a:r>
                      <a:endParaRPr lang="ru-RU" sz="1100" b="0" dirty="0">
                        <a:effectLst/>
                        <a:latin typeface="+mn-lt"/>
                        <a:ea typeface="Times New Roman" panose="02020603050405020304" pitchFamily="18" charset="0"/>
                      </a:endParaRP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53175">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100" b="0" dirty="0">
                          <a:effectLst/>
                          <a:latin typeface="+mn-lt"/>
                        </a:rPr>
                        <a:t>Объем долговых обязательств, млн</a:t>
                      </a:r>
                      <a:r>
                        <a:rPr lang="ru-RU" sz="1100" b="0" dirty="0" smtClean="0">
                          <a:effectLst/>
                          <a:latin typeface="+mn-lt"/>
                        </a:rPr>
                        <a:t>. рублей</a:t>
                      </a:r>
                      <a:endParaRPr lang="ru-RU" sz="1100" b="0" dirty="0">
                        <a:effectLst/>
                        <a:latin typeface="+mn-lt"/>
                        <a:ea typeface="Times New Roman" panose="02020603050405020304" pitchFamily="18" charset="0"/>
                      </a:endParaRP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b="0" dirty="0" smtClean="0">
                          <a:effectLst/>
                          <a:latin typeface="+mn-lt"/>
                        </a:rPr>
                        <a:t>Удельный </a:t>
                      </a:r>
                      <a:r>
                        <a:rPr lang="ru-RU" sz="1100" b="0" dirty="0">
                          <a:effectLst/>
                          <a:latin typeface="+mn-lt"/>
                        </a:rPr>
                        <a:t>вес, %</a:t>
                      </a:r>
                      <a:endParaRPr lang="ru-RU" sz="1100" b="0" dirty="0">
                        <a:effectLst/>
                        <a:latin typeface="+mn-lt"/>
                        <a:ea typeface="Times New Roman" panose="02020603050405020304" pitchFamily="18" charset="0"/>
                      </a:endParaRP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b="0" dirty="0">
                          <a:effectLst/>
                          <a:latin typeface="+mn-lt"/>
                        </a:rPr>
                        <a:t>Объем долговых обязательств, млн</a:t>
                      </a:r>
                      <a:r>
                        <a:rPr lang="ru-RU" sz="1100" b="0" dirty="0" smtClean="0">
                          <a:effectLst/>
                          <a:latin typeface="+mn-lt"/>
                        </a:rPr>
                        <a:t>. рублей</a:t>
                      </a:r>
                      <a:endParaRPr lang="ru-RU" sz="1100" b="0" dirty="0">
                        <a:effectLst/>
                        <a:latin typeface="+mn-lt"/>
                        <a:ea typeface="Times New Roman" panose="02020603050405020304" pitchFamily="18" charset="0"/>
                      </a:endParaRP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b="0" dirty="0" smtClean="0">
                          <a:effectLst/>
                          <a:latin typeface="+mn-lt"/>
                        </a:rPr>
                        <a:t>Удельный </a:t>
                      </a:r>
                      <a:r>
                        <a:rPr lang="ru-RU" sz="1100" b="0" dirty="0">
                          <a:effectLst/>
                          <a:latin typeface="+mn-lt"/>
                        </a:rPr>
                        <a:t>вес, %</a:t>
                      </a:r>
                      <a:endParaRPr lang="ru-RU" sz="1100" b="0" dirty="0">
                        <a:effectLst/>
                        <a:latin typeface="+mn-lt"/>
                        <a:ea typeface="Times New Roman" panose="02020603050405020304" pitchFamily="18" charset="0"/>
                      </a:endParaRP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ru-RU"/>
                    </a:p>
                  </a:txBody>
                  <a:tcPr/>
                </a:tc>
                <a:tc vMerge="1">
                  <a:txBody>
                    <a:bodyPr/>
                    <a:lstStyle/>
                    <a:p>
                      <a:endParaRPr lang="ru-RU"/>
                    </a:p>
                  </a:txBody>
                  <a:tcPr/>
                </a:tc>
              </a:tr>
              <a:tr h="443563">
                <a:tc>
                  <a:txBody>
                    <a:bodyPr/>
                    <a:lstStyle/>
                    <a:p>
                      <a:pPr algn="ctr">
                        <a:lnSpc>
                          <a:spcPct val="115000"/>
                        </a:lnSpc>
                        <a:spcAft>
                          <a:spcPts val="0"/>
                        </a:spcAft>
                      </a:pPr>
                      <a:r>
                        <a:rPr lang="ru-RU" sz="1100" dirty="0">
                          <a:effectLst/>
                          <a:latin typeface="+mn-lt"/>
                        </a:rPr>
                        <a:t>1</a:t>
                      </a:r>
                      <a:endParaRPr lang="ru-RU" sz="1100" dirty="0">
                        <a:effectLst/>
                        <a:latin typeface="+mn-lt"/>
                        <a:ea typeface="Times New Roman" panose="02020603050405020304" pitchFamily="18" charset="0"/>
                      </a:endParaRP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ru-RU" sz="1100" dirty="0">
                          <a:effectLst/>
                          <a:latin typeface="+mn-lt"/>
                        </a:rPr>
                        <a:t>Бюджетные кредиты, привлеченные в бюджет Республики Татарстан из федерального бюджета</a:t>
                      </a:r>
                      <a:endParaRPr lang="ru-RU" sz="1100" dirty="0">
                        <a:effectLst/>
                        <a:latin typeface="+mn-lt"/>
                        <a:ea typeface="Times New Roman" panose="02020603050405020304" pitchFamily="18" charset="0"/>
                      </a:endParaRP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1100" dirty="0" smtClean="0">
                          <a:solidFill>
                            <a:schemeClr val="tx1"/>
                          </a:solidFill>
                          <a:effectLst/>
                          <a:latin typeface="+mn-lt"/>
                          <a:ea typeface="Times New Roman" panose="02020603050405020304" pitchFamily="18" charset="0"/>
                        </a:rPr>
                        <a:t>84 297,3</a:t>
                      </a:r>
                      <a:endParaRPr lang="ru-RU" sz="1100" dirty="0">
                        <a:solidFill>
                          <a:schemeClr val="tx1"/>
                        </a:solidFill>
                        <a:effectLst/>
                        <a:latin typeface="+mn-lt"/>
                        <a:ea typeface="Times New Roman" panose="02020603050405020304" pitchFamily="18" charset="0"/>
                      </a:endParaRP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1100" dirty="0" smtClean="0">
                          <a:solidFill>
                            <a:schemeClr val="tx1"/>
                          </a:solidFill>
                          <a:effectLst/>
                          <a:latin typeface="+mn-lt"/>
                          <a:ea typeface="Times New Roman" panose="02020603050405020304" pitchFamily="18" charset="0"/>
                        </a:rPr>
                        <a:t>90,0</a:t>
                      </a:r>
                      <a:endParaRPr lang="ru-RU" sz="1100" dirty="0">
                        <a:solidFill>
                          <a:schemeClr val="tx1"/>
                        </a:solidFill>
                        <a:effectLst/>
                        <a:latin typeface="+mn-lt"/>
                        <a:ea typeface="Times New Roman" panose="02020603050405020304" pitchFamily="18" charset="0"/>
                      </a:endParaRP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1100" dirty="0" smtClean="0">
                          <a:solidFill>
                            <a:schemeClr val="tx1"/>
                          </a:solidFill>
                          <a:effectLst/>
                          <a:latin typeface="+mn-lt"/>
                          <a:ea typeface="Times New Roman" panose="02020603050405020304" pitchFamily="18" charset="0"/>
                        </a:rPr>
                        <a:t>86 360,8</a:t>
                      </a:r>
                      <a:endParaRPr lang="ru-RU" sz="1100" dirty="0">
                        <a:solidFill>
                          <a:schemeClr val="tx1"/>
                        </a:solidFill>
                        <a:effectLst/>
                        <a:latin typeface="+mn-lt"/>
                        <a:ea typeface="Times New Roman" panose="02020603050405020304" pitchFamily="18" charset="0"/>
                      </a:endParaRP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1100" dirty="0" smtClean="0">
                          <a:solidFill>
                            <a:schemeClr val="tx1"/>
                          </a:solidFill>
                          <a:effectLst/>
                          <a:latin typeface="+mn-lt"/>
                          <a:ea typeface="Times New Roman" panose="02020603050405020304" pitchFamily="18" charset="0"/>
                        </a:rPr>
                        <a:t>88,0</a:t>
                      </a:r>
                      <a:endParaRPr lang="ru-RU" sz="1100" dirty="0">
                        <a:solidFill>
                          <a:schemeClr val="tx1"/>
                        </a:solidFill>
                        <a:effectLst/>
                        <a:latin typeface="+mn-lt"/>
                        <a:ea typeface="Times New Roman" panose="02020603050405020304" pitchFamily="18" charset="0"/>
                      </a:endParaRP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1100" dirty="0" smtClean="0">
                          <a:solidFill>
                            <a:schemeClr val="tx1"/>
                          </a:solidFill>
                          <a:effectLst/>
                          <a:latin typeface="+mn-lt"/>
                          <a:ea typeface="Times New Roman" panose="02020603050405020304" pitchFamily="18" charset="0"/>
                        </a:rPr>
                        <a:t>2 063,5</a:t>
                      </a:r>
                      <a:endParaRPr lang="ru-RU" sz="1100" dirty="0">
                        <a:solidFill>
                          <a:schemeClr val="tx1"/>
                        </a:solidFill>
                        <a:effectLst/>
                        <a:latin typeface="+mn-lt"/>
                        <a:ea typeface="Times New Roman" panose="02020603050405020304" pitchFamily="18" charset="0"/>
                      </a:endParaRP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1100" dirty="0" smtClean="0">
                          <a:solidFill>
                            <a:schemeClr val="tx1"/>
                          </a:solidFill>
                          <a:effectLst/>
                          <a:latin typeface="+mn-lt"/>
                          <a:ea typeface="Times New Roman" panose="02020603050405020304" pitchFamily="18" charset="0"/>
                        </a:rPr>
                        <a:t>102,4</a:t>
                      </a:r>
                      <a:endParaRPr lang="ru-RU" sz="1100" dirty="0">
                        <a:solidFill>
                          <a:schemeClr val="tx1"/>
                        </a:solidFill>
                        <a:effectLst/>
                        <a:latin typeface="+mn-lt"/>
                        <a:ea typeface="Times New Roman" panose="02020603050405020304" pitchFamily="18" charset="0"/>
                      </a:endParaRP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269">
                <a:tc>
                  <a:txBody>
                    <a:bodyPr/>
                    <a:lstStyle/>
                    <a:p>
                      <a:pPr algn="ctr">
                        <a:lnSpc>
                          <a:spcPct val="115000"/>
                        </a:lnSpc>
                        <a:spcAft>
                          <a:spcPts val="0"/>
                        </a:spcAft>
                      </a:pPr>
                      <a:r>
                        <a:rPr lang="ru-RU" sz="1100" dirty="0">
                          <a:effectLst/>
                          <a:latin typeface="+mn-lt"/>
                        </a:rPr>
                        <a:t>2</a:t>
                      </a:r>
                      <a:endParaRPr lang="ru-RU" sz="1100" dirty="0">
                        <a:effectLst/>
                        <a:latin typeface="+mn-lt"/>
                        <a:ea typeface="Times New Roman" panose="02020603050405020304" pitchFamily="18" charset="0"/>
                      </a:endParaRP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ru-RU" sz="1100" dirty="0">
                          <a:effectLst/>
                          <a:latin typeface="+mn-lt"/>
                        </a:rPr>
                        <a:t>Государственные гарантии Республики Татарстан</a:t>
                      </a:r>
                      <a:endParaRPr lang="ru-RU" sz="1100" dirty="0">
                        <a:effectLst/>
                        <a:latin typeface="+mn-lt"/>
                        <a:ea typeface="Times New Roman" panose="02020603050405020304" pitchFamily="18" charset="0"/>
                      </a:endParaRP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1100" dirty="0" smtClean="0">
                          <a:solidFill>
                            <a:schemeClr val="tx1"/>
                          </a:solidFill>
                          <a:effectLst/>
                          <a:latin typeface="+mn-lt"/>
                          <a:ea typeface="Times New Roman" panose="02020603050405020304" pitchFamily="18" charset="0"/>
                        </a:rPr>
                        <a:t>9 363,4*</a:t>
                      </a:r>
                      <a:endParaRPr lang="ru-RU" sz="1100" dirty="0">
                        <a:solidFill>
                          <a:schemeClr val="tx1"/>
                        </a:solidFill>
                        <a:effectLst/>
                        <a:latin typeface="+mn-lt"/>
                        <a:ea typeface="Times New Roman" panose="02020603050405020304" pitchFamily="18" charset="0"/>
                      </a:endParaRP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1100" dirty="0" smtClean="0">
                          <a:solidFill>
                            <a:schemeClr val="tx1"/>
                          </a:solidFill>
                          <a:effectLst/>
                          <a:latin typeface="+mn-lt"/>
                          <a:ea typeface="Times New Roman" panose="02020603050405020304" pitchFamily="18" charset="0"/>
                        </a:rPr>
                        <a:t>10,0</a:t>
                      </a:r>
                      <a:endParaRPr lang="ru-RU" sz="1100" dirty="0">
                        <a:solidFill>
                          <a:schemeClr val="tx1"/>
                        </a:solidFill>
                        <a:effectLst/>
                        <a:latin typeface="+mn-lt"/>
                        <a:ea typeface="Times New Roman" panose="02020603050405020304" pitchFamily="18" charset="0"/>
                      </a:endParaRP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1100" dirty="0" smtClean="0">
                          <a:solidFill>
                            <a:schemeClr val="tx1"/>
                          </a:solidFill>
                          <a:effectLst/>
                          <a:latin typeface="+mn-lt"/>
                          <a:ea typeface="Times New Roman" panose="02020603050405020304" pitchFamily="18" charset="0"/>
                        </a:rPr>
                        <a:t>11 805,4*</a:t>
                      </a:r>
                      <a:endParaRPr lang="ru-RU" sz="1100" dirty="0">
                        <a:solidFill>
                          <a:schemeClr val="tx1"/>
                        </a:solidFill>
                        <a:effectLst/>
                        <a:latin typeface="+mn-lt"/>
                        <a:ea typeface="Times New Roman" panose="02020603050405020304" pitchFamily="18" charset="0"/>
                      </a:endParaRP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1100" dirty="0" smtClean="0">
                          <a:solidFill>
                            <a:schemeClr val="tx1"/>
                          </a:solidFill>
                          <a:effectLst/>
                          <a:latin typeface="+mn-lt"/>
                          <a:ea typeface="Times New Roman" panose="02020603050405020304" pitchFamily="18" charset="0"/>
                        </a:rPr>
                        <a:t>12,0</a:t>
                      </a:r>
                      <a:endParaRPr lang="ru-RU" sz="1100" dirty="0">
                        <a:solidFill>
                          <a:schemeClr val="tx1"/>
                        </a:solidFill>
                        <a:effectLst/>
                        <a:latin typeface="+mn-lt"/>
                        <a:ea typeface="Times New Roman" panose="02020603050405020304" pitchFamily="18" charset="0"/>
                      </a:endParaRP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1100" dirty="0" smtClean="0">
                          <a:solidFill>
                            <a:schemeClr val="tx1"/>
                          </a:solidFill>
                          <a:effectLst/>
                          <a:latin typeface="+mn-lt"/>
                          <a:ea typeface="Times New Roman" panose="02020603050405020304" pitchFamily="18" charset="0"/>
                        </a:rPr>
                        <a:t>-2</a:t>
                      </a:r>
                      <a:r>
                        <a:rPr lang="ru-RU" sz="1100" baseline="0" dirty="0" smtClean="0">
                          <a:solidFill>
                            <a:schemeClr val="tx1"/>
                          </a:solidFill>
                          <a:effectLst/>
                          <a:latin typeface="+mn-lt"/>
                          <a:ea typeface="Times New Roman" panose="02020603050405020304" pitchFamily="18" charset="0"/>
                        </a:rPr>
                        <a:t> 442,0</a:t>
                      </a:r>
                      <a:endParaRPr lang="ru-RU" sz="1100" dirty="0">
                        <a:solidFill>
                          <a:schemeClr val="tx1"/>
                        </a:solidFill>
                        <a:effectLst/>
                        <a:latin typeface="+mn-lt"/>
                        <a:ea typeface="Times New Roman" panose="02020603050405020304" pitchFamily="18" charset="0"/>
                      </a:endParaRP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1100" dirty="0" smtClean="0">
                          <a:solidFill>
                            <a:schemeClr val="tx1"/>
                          </a:solidFill>
                          <a:effectLst/>
                          <a:latin typeface="+mn-lt"/>
                          <a:ea typeface="Times New Roman" panose="02020603050405020304" pitchFamily="18" charset="0"/>
                        </a:rPr>
                        <a:t>126,1</a:t>
                      </a:r>
                      <a:endParaRPr lang="ru-RU" sz="1100" dirty="0">
                        <a:solidFill>
                          <a:schemeClr val="tx1"/>
                        </a:solidFill>
                        <a:effectLst/>
                        <a:latin typeface="+mn-lt"/>
                        <a:ea typeface="Times New Roman" panose="02020603050405020304" pitchFamily="18" charset="0"/>
                      </a:endParaRP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269">
                <a:tc>
                  <a:txBody>
                    <a:bodyPr/>
                    <a:lstStyle/>
                    <a:p>
                      <a:pPr algn="ctr">
                        <a:lnSpc>
                          <a:spcPct val="115000"/>
                        </a:lnSpc>
                        <a:spcAft>
                          <a:spcPts val="0"/>
                        </a:spcAft>
                      </a:pPr>
                      <a:r>
                        <a:rPr lang="ru-RU" sz="1100" b="1" dirty="0">
                          <a:effectLst/>
                          <a:latin typeface="+mn-lt"/>
                        </a:rPr>
                        <a:t> </a:t>
                      </a:r>
                      <a:endParaRPr lang="ru-RU" sz="1100" b="1" dirty="0">
                        <a:effectLst/>
                        <a:latin typeface="+mn-lt"/>
                        <a:ea typeface="Times New Roman" panose="02020603050405020304" pitchFamily="18" charset="0"/>
                      </a:endParaRP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lnSpc>
                          <a:spcPct val="115000"/>
                        </a:lnSpc>
                        <a:spcAft>
                          <a:spcPts val="0"/>
                        </a:spcAft>
                      </a:pPr>
                      <a:r>
                        <a:rPr lang="ru-RU" sz="1100" b="1" dirty="0">
                          <a:effectLst/>
                          <a:latin typeface="+mn-lt"/>
                        </a:rPr>
                        <a:t>Итого государственный долг </a:t>
                      </a:r>
                      <a:r>
                        <a:rPr lang="ru-RU" sz="1100" b="1" dirty="0" smtClean="0">
                          <a:effectLst/>
                          <a:latin typeface="+mn-lt"/>
                        </a:rPr>
                        <a:t>Республики Татарстан</a:t>
                      </a:r>
                      <a:endParaRPr lang="ru-RU" sz="1100" b="1" dirty="0">
                        <a:effectLst/>
                        <a:latin typeface="+mn-lt"/>
                        <a:ea typeface="Times New Roman" panose="02020603050405020304" pitchFamily="18" charset="0"/>
                      </a:endParaRP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lnSpc>
                          <a:spcPct val="115000"/>
                        </a:lnSpc>
                        <a:spcAft>
                          <a:spcPts val="0"/>
                        </a:spcAft>
                      </a:pPr>
                      <a:r>
                        <a:rPr lang="ru-RU" sz="1100" b="1" dirty="0" smtClean="0">
                          <a:solidFill>
                            <a:schemeClr val="tx1"/>
                          </a:solidFill>
                          <a:effectLst/>
                          <a:latin typeface="+mn-lt"/>
                          <a:ea typeface="Times New Roman" panose="02020603050405020304" pitchFamily="18" charset="0"/>
                        </a:rPr>
                        <a:t>93 660,7</a:t>
                      </a:r>
                      <a:endParaRPr lang="ru-RU" sz="1100" b="1" dirty="0">
                        <a:solidFill>
                          <a:schemeClr val="tx1"/>
                        </a:solidFill>
                        <a:effectLst/>
                        <a:latin typeface="+mn-lt"/>
                        <a:ea typeface="Times New Roman" panose="02020603050405020304" pitchFamily="18" charset="0"/>
                      </a:endParaRP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lnSpc>
                          <a:spcPct val="115000"/>
                        </a:lnSpc>
                        <a:spcAft>
                          <a:spcPts val="0"/>
                        </a:spcAft>
                      </a:pPr>
                      <a:r>
                        <a:rPr lang="ru-RU" sz="1100" b="1" dirty="0" smtClean="0">
                          <a:solidFill>
                            <a:schemeClr val="tx1"/>
                          </a:solidFill>
                          <a:effectLst/>
                          <a:latin typeface="+mn-lt"/>
                          <a:ea typeface="Times New Roman" panose="02020603050405020304" pitchFamily="18" charset="0"/>
                        </a:rPr>
                        <a:t>100,0</a:t>
                      </a:r>
                      <a:endParaRPr lang="ru-RU" sz="1100" b="1" dirty="0">
                        <a:solidFill>
                          <a:schemeClr val="tx1"/>
                        </a:solidFill>
                        <a:effectLst/>
                        <a:latin typeface="+mn-lt"/>
                        <a:ea typeface="Times New Roman" panose="02020603050405020304" pitchFamily="18" charset="0"/>
                      </a:endParaRP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lnSpc>
                          <a:spcPct val="115000"/>
                        </a:lnSpc>
                        <a:spcAft>
                          <a:spcPts val="0"/>
                        </a:spcAft>
                      </a:pPr>
                      <a:r>
                        <a:rPr lang="ru-RU" sz="1100" b="1" dirty="0" smtClean="0">
                          <a:solidFill>
                            <a:schemeClr val="tx1"/>
                          </a:solidFill>
                          <a:effectLst/>
                          <a:latin typeface="+mn-lt"/>
                          <a:ea typeface="Times New Roman" panose="02020603050405020304" pitchFamily="18" charset="0"/>
                        </a:rPr>
                        <a:t>98 166,2</a:t>
                      </a:r>
                      <a:endParaRPr lang="ru-RU" sz="1100" b="1" dirty="0">
                        <a:solidFill>
                          <a:schemeClr val="tx1"/>
                        </a:solidFill>
                        <a:effectLst/>
                        <a:latin typeface="+mn-lt"/>
                        <a:ea typeface="Times New Roman" panose="02020603050405020304" pitchFamily="18" charset="0"/>
                      </a:endParaRP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lnSpc>
                          <a:spcPct val="115000"/>
                        </a:lnSpc>
                        <a:spcAft>
                          <a:spcPts val="0"/>
                        </a:spcAft>
                      </a:pPr>
                      <a:r>
                        <a:rPr lang="ru-RU" sz="1100" b="1" dirty="0" smtClean="0">
                          <a:solidFill>
                            <a:schemeClr val="tx1"/>
                          </a:solidFill>
                          <a:effectLst/>
                          <a:latin typeface="+mn-lt"/>
                          <a:ea typeface="Times New Roman" panose="02020603050405020304" pitchFamily="18" charset="0"/>
                        </a:rPr>
                        <a:t>100,0</a:t>
                      </a:r>
                      <a:endParaRPr lang="ru-RU" sz="1100" b="1" dirty="0">
                        <a:solidFill>
                          <a:schemeClr val="tx1"/>
                        </a:solidFill>
                        <a:effectLst/>
                        <a:latin typeface="+mn-lt"/>
                        <a:ea typeface="Times New Roman" panose="02020603050405020304" pitchFamily="18" charset="0"/>
                      </a:endParaRP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lnSpc>
                          <a:spcPct val="115000"/>
                        </a:lnSpc>
                        <a:spcAft>
                          <a:spcPts val="0"/>
                        </a:spcAft>
                      </a:pPr>
                      <a:r>
                        <a:rPr lang="ru-RU" sz="1100" b="1" dirty="0" smtClean="0">
                          <a:solidFill>
                            <a:schemeClr val="tx1"/>
                          </a:solidFill>
                          <a:effectLst/>
                          <a:latin typeface="+mn-lt"/>
                          <a:ea typeface="Times New Roman" panose="02020603050405020304" pitchFamily="18" charset="0"/>
                        </a:rPr>
                        <a:t>-4 505,5</a:t>
                      </a:r>
                      <a:endParaRPr lang="ru-RU" sz="1100" b="1" dirty="0">
                        <a:solidFill>
                          <a:schemeClr val="tx1"/>
                        </a:solidFill>
                        <a:effectLst/>
                        <a:latin typeface="+mn-lt"/>
                        <a:ea typeface="Times New Roman" panose="02020603050405020304" pitchFamily="18" charset="0"/>
                      </a:endParaRP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lnSpc>
                          <a:spcPct val="115000"/>
                        </a:lnSpc>
                        <a:spcAft>
                          <a:spcPts val="0"/>
                        </a:spcAft>
                      </a:pPr>
                      <a:r>
                        <a:rPr lang="ru-RU" sz="1100" b="1" dirty="0" smtClean="0">
                          <a:solidFill>
                            <a:schemeClr val="tx1"/>
                          </a:solidFill>
                          <a:effectLst/>
                          <a:latin typeface="+mn-lt"/>
                          <a:ea typeface="Times New Roman" panose="02020603050405020304" pitchFamily="18" charset="0"/>
                        </a:rPr>
                        <a:t>104,8</a:t>
                      </a:r>
                      <a:endParaRPr lang="ru-RU" sz="1100" b="1" dirty="0">
                        <a:solidFill>
                          <a:schemeClr val="tx1"/>
                        </a:solidFill>
                        <a:effectLst/>
                        <a:latin typeface="+mn-lt"/>
                        <a:ea typeface="Times New Roman" panose="02020603050405020304" pitchFamily="18" charset="0"/>
                      </a:endParaRP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330269">
                <a:tc gridSpan="8">
                  <a:txBody>
                    <a:bodyPr/>
                    <a:lstStyle/>
                    <a:p>
                      <a:pPr algn="l">
                        <a:lnSpc>
                          <a:spcPct val="115000"/>
                        </a:lnSpc>
                        <a:spcAft>
                          <a:spcPts val="0"/>
                        </a:spcAft>
                      </a:pPr>
                      <a:r>
                        <a:rPr lang="ru-RU" sz="1100" b="0" dirty="0" smtClean="0">
                          <a:effectLst/>
                          <a:latin typeface="+mn-lt"/>
                          <a:ea typeface="Times New Roman" panose="02020603050405020304" pitchFamily="18" charset="0"/>
                        </a:rPr>
                        <a:t>* - 16 513 000,0 тыс. японских иен по курсу Банка России на соответствующую дату</a:t>
                      </a:r>
                      <a:endParaRPr lang="ru-RU" sz="1100" b="0" dirty="0">
                        <a:effectLst/>
                        <a:latin typeface="+mn-lt"/>
                        <a:ea typeface="Times New Roman" panose="02020603050405020304" pitchFamily="18" charset="0"/>
                      </a:endParaRPr>
                    </a:p>
                  </a:txBody>
                  <a:tcPr marL="57896" marR="57896"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lnSpc>
                          <a:spcPct val="115000"/>
                        </a:lnSpc>
                        <a:spcAft>
                          <a:spcPts val="0"/>
                        </a:spcAft>
                      </a:pPr>
                      <a:endParaRPr lang="ru-RU" sz="1100" b="1" dirty="0">
                        <a:effectLst/>
                        <a:latin typeface="+mn-lt"/>
                        <a:ea typeface="Times New Roman" panose="02020603050405020304" pitchFamily="18" charset="0"/>
                      </a:endParaRPr>
                    </a:p>
                  </a:txBody>
                  <a:tcPr marL="57896" marR="57896"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lnSpc>
                          <a:spcPct val="115000"/>
                        </a:lnSpc>
                        <a:spcAft>
                          <a:spcPts val="0"/>
                        </a:spcAft>
                      </a:pPr>
                      <a:endParaRPr lang="ru-RU" sz="1100" b="1" dirty="0">
                        <a:solidFill>
                          <a:schemeClr val="tx1"/>
                        </a:solidFill>
                        <a:effectLst/>
                        <a:latin typeface="+mn-lt"/>
                        <a:ea typeface="Times New Roman" panose="02020603050405020304" pitchFamily="18" charset="0"/>
                      </a:endParaRPr>
                    </a:p>
                  </a:txBody>
                  <a:tcPr marL="57896" marR="57896"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lnSpc>
                          <a:spcPct val="115000"/>
                        </a:lnSpc>
                        <a:spcAft>
                          <a:spcPts val="0"/>
                        </a:spcAft>
                      </a:pPr>
                      <a:endParaRPr lang="ru-RU" sz="1100" b="1" dirty="0">
                        <a:solidFill>
                          <a:schemeClr val="tx1"/>
                        </a:solidFill>
                        <a:effectLst/>
                        <a:latin typeface="+mn-lt"/>
                        <a:ea typeface="Times New Roman" panose="02020603050405020304" pitchFamily="18" charset="0"/>
                      </a:endParaRPr>
                    </a:p>
                  </a:txBody>
                  <a:tcPr marL="57896" marR="57896"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lnSpc>
                          <a:spcPct val="115000"/>
                        </a:lnSpc>
                        <a:spcAft>
                          <a:spcPts val="0"/>
                        </a:spcAft>
                      </a:pPr>
                      <a:endParaRPr lang="ru-RU" sz="1100" b="1" dirty="0">
                        <a:solidFill>
                          <a:schemeClr val="tx1"/>
                        </a:solidFill>
                        <a:effectLst/>
                        <a:latin typeface="+mn-lt"/>
                        <a:ea typeface="Times New Roman" panose="02020603050405020304" pitchFamily="18" charset="0"/>
                      </a:endParaRPr>
                    </a:p>
                  </a:txBody>
                  <a:tcPr marL="57896" marR="57896"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lnSpc>
                          <a:spcPct val="115000"/>
                        </a:lnSpc>
                        <a:spcAft>
                          <a:spcPts val="0"/>
                        </a:spcAft>
                      </a:pPr>
                      <a:endParaRPr lang="ru-RU" sz="1100" b="1" dirty="0">
                        <a:solidFill>
                          <a:schemeClr val="tx1"/>
                        </a:solidFill>
                        <a:effectLst/>
                        <a:latin typeface="+mn-lt"/>
                        <a:ea typeface="Times New Roman" panose="02020603050405020304" pitchFamily="18" charset="0"/>
                      </a:endParaRPr>
                    </a:p>
                  </a:txBody>
                  <a:tcPr marL="57896" marR="57896"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lnSpc>
                          <a:spcPct val="115000"/>
                        </a:lnSpc>
                        <a:spcAft>
                          <a:spcPts val="0"/>
                        </a:spcAft>
                      </a:pPr>
                      <a:endParaRPr lang="ru-RU" sz="1100" b="1" dirty="0">
                        <a:solidFill>
                          <a:schemeClr val="tx1"/>
                        </a:solidFill>
                        <a:effectLst/>
                        <a:latin typeface="+mn-lt"/>
                        <a:ea typeface="Times New Roman" panose="02020603050405020304" pitchFamily="18" charset="0"/>
                      </a:endParaRPr>
                    </a:p>
                  </a:txBody>
                  <a:tcPr marL="57896" marR="57896"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lnSpc>
                          <a:spcPct val="115000"/>
                        </a:lnSpc>
                        <a:spcAft>
                          <a:spcPts val="0"/>
                        </a:spcAft>
                      </a:pPr>
                      <a:endParaRPr lang="ru-RU" sz="1100" b="1" dirty="0">
                        <a:solidFill>
                          <a:schemeClr val="tx1"/>
                        </a:solidFill>
                        <a:effectLst/>
                        <a:latin typeface="+mn-lt"/>
                        <a:ea typeface="Times New Roman" panose="02020603050405020304" pitchFamily="18" charset="0"/>
                      </a:endParaRPr>
                    </a:p>
                  </a:txBody>
                  <a:tcPr marL="57896" marR="57896"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Текст 2"/>
          <p:cNvSpPr txBox="1">
            <a:spLocks/>
          </p:cNvSpPr>
          <p:nvPr/>
        </p:nvSpPr>
        <p:spPr>
          <a:xfrm>
            <a:off x="403102" y="4786367"/>
            <a:ext cx="8517889" cy="201186"/>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ru-RU" sz="2000" dirty="0"/>
          </a:p>
        </p:txBody>
      </p:sp>
      <p:graphicFrame>
        <p:nvGraphicFramePr>
          <p:cNvPr id="6" name="Таблица 5"/>
          <p:cNvGraphicFramePr>
            <a:graphicFrameLocks noGrp="1"/>
          </p:cNvGraphicFramePr>
          <p:nvPr>
            <p:extLst>
              <p:ext uri="{D42A27DB-BD31-4B8C-83A1-F6EECF244321}">
                <p14:modId xmlns:p14="http://schemas.microsoft.com/office/powerpoint/2010/main" val="1969642793"/>
              </p:ext>
            </p:extLst>
          </p:nvPr>
        </p:nvGraphicFramePr>
        <p:xfrm>
          <a:off x="554256" y="5144566"/>
          <a:ext cx="8517889" cy="1005494"/>
        </p:xfrm>
        <a:graphic>
          <a:graphicData uri="http://schemas.openxmlformats.org/drawingml/2006/table">
            <a:tbl>
              <a:tblPr firstRow="1" firstCol="1" bandRow="1">
                <a:tableStyleId>{5940675A-B579-460E-94D1-54222C63F5DA}</a:tableStyleId>
              </a:tblPr>
              <a:tblGrid>
                <a:gridCol w="2858770"/>
                <a:gridCol w="1595120"/>
                <a:gridCol w="1534160"/>
                <a:gridCol w="1300480"/>
                <a:gridCol w="1229359"/>
              </a:tblGrid>
              <a:tr h="636814">
                <a:tc rowSpan="2">
                  <a:txBody>
                    <a:bodyPr/>
                    <a:lstStyle/>
                    <a:p>
                      <a:pPr>
                        <a:spcAft>
                          <a:spcPts val="0"/>
                        </a:spcAft>
                      </a:pPr>
                      <a:r>
                        <a:rPr lang="ru-RU" sz="1200" dirty="0">
                          <a:effectLst/>
                        </a:rPr>
                        <a:t>Расходы на обслуживание государственного долга Республики Татарстан, млн. рублей</a:t>
                      </a:r>
                      <a:endParaRPr lang="ru-RU" sz="800" dirty="0">
                        <a:effectLst/>
                        <a:latin typeface="Times New Roman" panose="02020603050405020304" pitchFamily="18" charset="0"/>
                        <a:ea typeface="Times New Roman" panose="02020603050405020304" pitchFamily="18" charset="0"/>
                      </a:endParaRPr>
                    </a:p>
                  </a:txBody>
                  <a:tcPr marL="57335" marR="5733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400" dirty="0" smtClean="0">
                          <a:solidFill>
                            <a:schemeClr val="tx1"/>
                          </a:solidFill>
                          <a:effectLst/>
                        </a:rPr>
                        <a:t>2019 </a:t>
                      </a:r>
                      <a:r>
                        <a:rPr lang="ru-RU" sz="1400" dirty="0">
                          <a:solidFill>
                            <a:schemeClr val="tx1"/>
                          </a:solidFill>
                          <a:effectLst/>
                        </a:rPr>
                        <a:t>год</a:t>
                      </a:r>
                      <a:endParaRPr lang="ru-RU" sz="900" dirty="0">
                        <a:solidFill>
                          <a:schemeClr val="tx1"/>
                        </a:solidFill>
                        <a:effectLst/>
                        <a:latin typeface="Times New Roman" panose="02020603050405020304" pitchFamily="18" charset="0"/>
                        <a:ea typeface="Times New Roman" panose="02020603050405020304" pitchFamily="18" charset="0"/>
                      </a:endParaRPr>
                    </a:p>
                  </a:txBody>
                  <a:tcPr marL="57335" marR="5733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400" dirty="0" smtClean="0">
                          <a:solidFill>
                            <a:schemeClr val="tx1"/>
                          </a:solidFill>
                          <a:effectLst/>
                        </a:rPr>
                        <a:t>2020 </a:t>
                      </a:r>
                      <a:r>
                        <a:rPr lang="ru-RU" sz="1400" dirty="0">
                          <a:solidFill>
                            <a:schemeClr val="tx1"/>
                          </a:solidFill>
                          <a:effectLst/>
                        </a:rPr>
                        <a:t>год</a:t>
                      </a:r>
                      <a:endParaRPr lang="ru-RU" sz="900" dirty="0">
                        <a:solidFill>
                          <a:schemeClr val="tx1"/>
                        </a:solidFill>
                        <a:effectLst/>
                        <a:latin typeface="Times New Roman" panose="02020603050405020304" pitchFamily="18" charset="0"/>
                        <a:ea typeface="Times New Roman" panose="02020603050405020304" pitchFamily="18" charset="0"/>
                      </a:endParaRPr>
                    </a:p>
                  </a:txBody>
                  <a:tcPr marL="57335" marR="5733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200" dirty="0">
                          <a:solidFill>
                            <a:schemeClr val="tx1"/>
                          </a:solidFill>
                          <a:effectLst/>
                        </a:rPr>
                        <a:t>Отклонение, млн</a:t>
                      </a:r>
                      <a:r>
                        <a:rPr lang="ru-RU" sz="1200" dirty="0" smtClean="0">
                          <a:solidFill>
                            <a:schemeClr val="tx1"/>
                          </a:solidFill>
                          <a:effectLst/>
                        </a:rPr>
                        <a:t>. рублей</a:t>
                      </a:r>
                      <a:endParaRPr lang="ru-RU" sz="1050" dirty="0">
                        <a:solidFill>
                          <a:schemeClr val="tx1"/>
                        </a:solidFill>
                        <a:effectLst/>
                        <a:latin typeface="Times New Roman" panose="02020603050405020304" pitchFamily="18" charset="0"/>
                        <a:ea typeface="Times New Roman" panose="02020603050405020304" pitchFamily="18" charset="0"/>
                      </a:endParaRPr>
                    </a:p>
                  </a:txBody>
                  <a:tcPr marL="57335" marR="5733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200" dirty="0">
                          <a:solidFill>
                            <a:schemeClr val="tx1"/>
                          </a:solidFill>
                          <a:effectLst/>
                        </a:rPr>
                        <a:t>Темп роста объема обязательств за </a:t>
                      </a:r>
                      <a:r>
                        <a:rPr lang="ru-RU" sz="1200" dirty="0" smtClean="0">
                          <a:solidFill>
                            <a:schemeClr val="tx1"/>
                          </a:solidFill>
                          <a:effectLst/>
                        </a:rPr>
                        <a:t>2020 </a:t>
                      </a:r>
                      <a:r>
                        <a:rPr lang="ru-RU" sz="1200" dirty="0">
                          <a:solidFill>
                            <a:schemeClr val="tx1"/>
                          </a:solidFill>
                          <a:effectLst/>
                        </a:rPr>
                        <a:t>год, %</a:t>
                      </a:r>
                      <a:endParaRPr lang="ru-RU" sz="1050" dirty="0">
                        <a:solidFill>
                          <a:schemeClr val="tx1"/>
                        </a:solidFill>
                        <a:effectLst/>
                        <a:latin typeface="Times New Roman" panose="02020603050405020304" pitchFamily="18" charset="0"/>
                        <a:ea typeface="Times New Roman" panose="02020603050405020304" pitchFamily="18" charset="0"/>
                      </a:endParaRPr>
                    </a:p>
                  </a:txBody>
                  <a:tcPr marL="57335" marR="5733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273974">
                <a:tc vMerge="1">
                  <a:txBody>
                    <a:bodyPr/>
                    <a:lstStyle/>
                    <a:p>
                      <a:endParaRPr lang="ru-RU"/>
                    </a:p>
                  </a:txBody>
                  <a:tcPr/>
                </a:tc>
                <a:tc>
                  <a:txBody>
                    <a:bodyPr/>
                    <a:lstStyle/>
                    <a:p>
                      <a:pPr algn="ctr">
                        <a:spcAft>
                          <a:spcPts val="0"/>
                        </a:spcAft>
                      </a:pPr>
                      <a:r>
                        <a:rPr lang="ru-RU" sz="1400" dirty="0" smtClean="0">
                          <a:solidFill>
                            <a:schemeClr val="tx1"/>
                          </a:solidFill>
                          <a:effectLst/>
                        </a:rPr>
                        <a:t>84,6</a:t>
                      </a:r>
                      <a:endParaRPr lang="ru-RU" sz="900" dirty="0">
                        <a:solidFill>
                          <a:schemeClr val="tx1"/>
                        </a:solidFill>
                        <a:effectLst/>
                        <a:latin typeface="Times New Roman" panose="02020603050405020304" pitchFamily="18" charset="0"/>
                        <a:ea typeface="Times New Roman" panose="02020603050405020304" pitchFamily="18" charset="0"/>
                      </a:endParaRPr>
                    </a:p>
                  </a:txBody>
                  <a:tcPr marL="57335" marR="5733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685800" rtl="0" eaLnBrk="1" latinLnBrk="0" hangingPunct="1">
                        <a:spcAft>
                          <a:spcPts val="0"/>
                        </a:spcAft>
                      </a:pPr>
                      <a:r>
                        <a:rPr lang="ru-RU" sz="1400" kern="1200" dirty="0" smtClean="0">
                          <a:solidFill>
                            <a:schemeClr val="tx1"/>
                          </a:solidFill>
                          <a:effectLst/>
                          <a:latin typeface="+mn-lt"/>
                          <a:ea typeface="+mn-ea"/>
                          <a:cs typeface="+mn-cs"/>
                        </a:rPr>
                        <a:t>84,3</a:t>
                      </a:r>
                      <a:endParaRPr lang="ru-RU" sz="1400" kern="1200" dirty="0">
                        <a:solidFill>
                          <a:schemeClr val="tx1"/>
                        </a:solidFill>
                        <a:effectLst/>
                        <a:latin typeface="+mn-lt"/>
                        <a:ea typeface="+mn-ea"/>
                        <a:cs typeface="+mn-cs"/>
                      </a:endParaRPr>
                    </a:p>
                  </a:txBody>
                  <a:tcPr marL="57335" marR="5733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400" dirty="0" smtClean="0">
                          <a:solidFill>
                            <a:schemeClr val="tx1"/>
                          </a:solidFill>
                          <a:effectLst/>
                        </a:rPr>
                        <a:t>-0,3</a:t>
                      </a:r>
                      <a:endParaRPr lang="ru-RU" sz="900" dirty="0">
                        <a:solidFill>
                          <a:schemeClr val="tx1"/>
                        </a:solidFill>
                        <a:effectLst/>
                        <a:latin typeface="Times New Roman" panose="02020603050405020304" pitchFamily="18" charset="0"/>
                        <a:ea typeface="Times New Roman" panose="02020603050405020304" pitchFamily="18" charset="0"/>
                      </a:endParaRPr>
                    </a:p>
                  </a:txBody>
                  <a:tcPr marL="57335" marR="5733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400" dirty="0" smtClean="0">
                          <a:solidFill>
                            <a:schemeClr val="tx1"/>
                          </a:solidFill>
                          <a:effectLst/>
                        </a:rPr>
                        <a:t>99,6</a:t>
                      </a:r>
                      <a:endParaRPr lang="ru-RU" sz="900" dirty="0">
                        <a:solidFill>
                          <a:schemeClr val="tx1"/>
                        </a:solidFill>
                        <a:effectLst/>
                        <a:latin typeface="Times New Roman" panose="02020603050405020304" pitchFamily="18" charset="0"/>
                        <a:ea typeface="Times New Roman" panose="02020603050405020304" pitchFamily="18" charset="0"/>
                      </a:endParaRPr>
                    </a:p>
                  </a:txBody>
                  <a:tcPr marL="57335" marR="5733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2" name="TextBox 1"/>
          <p:cNvSpPr txBox="1"/>
          <p:nvPr/>
        </p:nvSpPr>
        <p:spPr>
          <a:xfrm>
            <a:off x="564959" y="3621585"/>
            <a:ext cx="8507186"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ru-RU" sz="1200" dirty="0">
                <a:solidFill>
                  <a:schemeClr val="tx1"/>
                </a:solidFill>
              </a:rPr>
              <a:t>Фактический объем государственного долга Республики Татарстан на </a:t>
            </a:r>
            <a:r>
              <a:rPr lang="ru-RU" sz="1200" dirty="0" smtClean="0">
                <a:solidFill>
                  <a:schemeClr val="tx1"/>
                </a:solidFill>
              </a:rPr>
              <a:t>01.01.2021 не </a:t>
            </a:r>
            <a:r>
              <a:rPr lang="ru-RU" sz="1200" dirty="0">
                <a:solidFill>
                  <a:schemeClr val="tx1"/>
                </a:solidFill>
              </a:rPr>
              <a:t>превысил </a:t>
            </a:r>
            <a:r>
              <a:rPr lang="ru-RU" sz="1200" dirty="0" smtClean="0">
                <a:solidFill>
                  <a:schemeClr val="tx1"/>
                </a:solidFill>
              </a:rPr>
              <a:t>установленные верхние пределы </a:t>
            </a:r>
            <a:r>
              <a:rPr lang="ru-RU" sz="1200" dirty="0">
                <a:solidFill>
                  <a:schemeClr val="tx1"/>
                </a:solidFill>
              </a:rPr>
              <a:t>государственного долга Республики Татарстан на </a:t>
            </a:r>
            <a:r>
              <a:rPr lang="ru-RU" sz="1200" dirty="0" smtClean="0">
                <a:solidFill>
                  <a:schemeClr val="tx1"/>
                </a:solidFill>
              </a:rPr>
              <a:t>01.01.2021</a:t>
            </a:r>
          </a:p>
          <a:p>
            <a:endParaRPr lang="ru-RU" sz="1200" dirty="0" smtClean="0"/>
          </a:p>
        </p:txBody>
      </p:sp>
      <p:sp>
        <p:nvSpPr>
          <p:cNvPr id="7" name="TextBox 6"/>
          <p:cNvSpPr txBox="1"/>
          <p:nvPr/>
        </p:nvSpPr>
        <p:spPr>
          <a:xfrm>
            <a:off x="635209" y="4775234"/>
            <a:ext cx="1376716" cy="369332"/>
          </a:xfrm>
          <a:prstGeom prst="rect">
            <a:avLst/>
          </a:prstGeom>
          <a:noFill/>
        </p:spPr>
        <p:txBody>
          <a:bodyPr wrap="square" rtlCol="0">
            <a:spAutoFit/>
          </a:bodyPr>
          <a:lstStyle/>
          <a:p>
            <a:endParaRPr lang="ru-RU" dirty="0"/>
          </a:p>
        </p:txBody>
      </p:sp>
      <p:sp>
        <p:nvSpPr>
          <p:cNvPr id="8" name="Прямоугольник 7"/>
          <p:cNvSpPr/>
          <p:nvPr/>
        </p:nvSpPr>
        <p:spPr>
          <a:xfrm>
            <a:off x="635209" y="4379128"/>
            <a:ext cx="8436936" cy="738664"/>
          </a:xfrm>
          <a:prstGeom prst="rect">
            <a:avLst/>
          </a:prstGeom>
        </p:spPr>
        <p:txBody>
          <a:bodyPr wrap="square">
            <a:spAutoFit/>
          </a:bodyPr>
          <a:lstStyle/>
          <a:p>
            <a:pPr algn="ctr"/>
            <a:r>
              <a:rPr lang="ru-RU" b="1" dirty="0"/>
              <a:t>Расходы</a:t>
            </a:r>
            <a:r>
              <a:rPr lang="ru-RU" sz="2400" b="1" dirty="0"/>
              <a:t> </a:t>
            </a:r>
            <a:r>
              <a:rPr lang="ru-RU" b="1" dirty="0"/>
              <a:t>на обслуживание государственного долга </a:t>
            </a:r>
            <a:br>
              <a:rPr lang="ru-RU" b="1" dirty="0"/>
            </a:br>
            <a:r>
              <a:rPr lang="ru-RU" b="1" dirty="0"/>
              <a:t>Республики Татарстан</a:t>
            </a:r>
            <a:endParaRPr lang="ru-RU" sz="2400" b="1" dirty="0"/>
          </a:p>
        </p:txBody>
      </p:sp>
    </p:spTree>
    <p:extLst>
      <p:ext uri="{BB962C8B-B14F-4D97-AF65-F5344CB8AC3E}">
        <p14:creationId xmlns:p14="http://schemas.microsoft.com/office/powerpoint/2010/main" val="34093615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2"/>
          <p:cNvSpPr txBox="1">
            <a:spLocks/>
          </p:cNvSpPr>
          <p:nvPr/>
        </p:nvSpPr>
        <p:spPr>
          <a:xfrm>
            <a:off x="707136" y="453327"/>
            <a:ext cx="8088112" cy="883222"/>
          </a:xfrm>
          <a:prstGeom prst="rect">
            <a:avLst/>
          </a:prstGeom>
        </p:spPr>
        <p:txBody>
          <a:bodyPr vert="horz" lIns="91440" tIns="45720" rIns="91440" bIns="45720" rtlCol="0">
            <a:normAutofit fontScale="77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dirty="0"/>
              <a:t>Показатели консолидированного </a:t>
            </a:r>
            <a:r>
              <a:rPr lang="ru-RU" dirty="0" smtClean="0"/>
              <a:t>бюджета Республики </a:t>
            </a:r>
            <a:r>
              <a:rPr lang="ru-RU" dirty="0"/>
              <a:t>Татарстан за </a:t>
            </a:r>
            <a:r>
              <a:rPr lang="ru-RU" dirty="0" smtClean="0"/>
              <a:t>2020 </a:t>
            </a:r>
            <a:r>
              <a:rPr lang="ru-RU" dirty="0"/>
              <a:t>год в расчете на 1 </a:t>
            </a:r>
            <a:r>
              <a:rPr lang="ru-RU" dirty="0" smtClean="0"/>
              <a:t>жителя</a:t>
            </a:r>
            <a:br>
              <a:rPr lang="ru-RU" dirty="0" smtClean="0"/>
            </a:br>
            <a:r>
              <a:rPr lang="ru-RU" dirty="0" smtClean="0"/>
              <a:t> (</a:t>
            </a:r>
            <a:r>
              <a:rPr lang="ru-RU" dirty="0"/>
              <a:t>тыс. рублей)</a:t>
            </a:r>
            <a:r>
              <a:rPr lang="ru-RU" dirty="0" smtClean="0"/>
              <a:t>	</a:t>
            </a:r>
          </a:p>
          <a:p>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2361575868"/>
              </p:ext>
            </p:extLst>
          </p:nvPr>
        </p:nvGraphicFramePr>
        <p:xfrm>
          <a:off x="840104" y="1601341"/>
          <a:ext cx="7716637" cy="1873378"/>
        </p:xfrm>
        <a:graphic>
          <a:graphicData uri="http://schemas.openxmlformats.org/drawingml/2006/table">
            <a:tbl>
              <a:tblPr>
                <a:tableStyleId>{616DA210-FB5B-4158-B5E0-FEB733F419BA}</a:tableStyleId>
              </a:tblPr>
              <a:tblGrid>
                <a:gridCol w="5421320"/>
                <a:gridCol w="2295317"/>
              </a:tblGrid>
              <a:tr h="936689">
                <a:tc>
                  <a:txBody>
                    <a:bodyPr/>
                    <a:lstStyle/>
                    <a:p>
                      <a:pPr algn="ctr" fontAlgn="b"/>
                      <a:r>
                        <a:rPr lang="ru-RU" sz="2400" u="none" strike="noStrike" dirty="0">
                          <a:effectLst/>
                        </a:rPr>
                        <a:t>доходы в расчете на </a:t>
                      </a:r>
                      <a:r>
                        <a:rPr lang="ru-RU" sz="2400" u="none" strike="noStrike" dirty="0" smtClean="0">
                          <a:effectLst/>
                        </a:rPr>
                        <a:t>одного </a:t>
                      </a:r>
                      <a:r>
                        <a:rPr lang="ru-RU" sz="2400" u="none" strike="noStrike" dirty="0">
                          <a:effectLst/>
                        </a:rPr>
                        <a:t>жителя</a:t>
                      </a:r>
                      <a:endParaRPr lang="ru-RU" sz="2400" b="0" i="0" u="none" strike="noStrike" dirty="0">
                        <a:solidFill>
                          <a:srgbClr val="000000"/>
                        </a:solidFill>
                        <a:effectLst/>
                        <a:latin typeface="Times New Roman" panose="02020603050405020304" pitchFamily="18" charset="0"/>
                      </a:endParaRPr>
                    </a:p>
                  </a:txBody>
                  <a:tcPr marL="7620" marR="7620" marT="7620" marB="0" anchor="ctr">
                    <a:solidFill>
                      <a:schemeClr val="accent3">
                        <a:lumMod val="20000"/>
                        <a:lumOff val="80000"/>
                      </a:schemeClr>
                    </a:solidFill>
                  </a:tcPr>
                </a:tc>
                <a:tc>
                  <a:txBody>
                    <a:bodyPr/>
                    <a:lstStyle/>
                    <a:p>
                      <a:pPr algn="ctr" fontAlgn="b"/>
                      <a:r>
                        <a:rPr lang="ru-RU" sz="2400" b="0" i="0" u="none" strike="noStrike" dirty="0" smtClean="0">
                          <a:solidFill>
                            <a:schemeClr val="tx1"/>
                          </a:solidFill>
                          <a:effectLst/>
                          <a:latin typeface="+mn-lt"/>
                        </a:rPr>
                        <a:t>87,6</a:t>
                      </a:r>
                      <a:endParaRPr lang="ru-RU" sz="2400" b="0" i="0" u="none" strike="noStrike" dirty="0">
                        <a:solidFill>
                          <a:schemeClr val="tx1"/>
                        </a:solidFill>
                        <a:effectLst/>
                        <a:latin typeface="+mn-lt"/>
                      </a:endParaRPr>
                    </a:p>
                  </a:txBody>
                  <a:tcPr marL="7620" marR="7620" marT="7620" marB="0" anchor="ctr"/>
                </a:tc>
              </a:tr>
              <a:tr h="936689">
                <a:tc>
                  <a:txBody>
                    <a:bodyPr/>
                    <a:lstStyle/>
                    <a:p>
                      <a:pPr algn="ctr" fontAlgn="b"/>
                      <a:r>
                        <a:rPr lang="ru-RU" sz="2400" u="none" strike="noStrike" dirty="0">
                          <a:effectLst/>
                        </a:rPr>
                        <a:t>расходы в расчете на одного жителя</a:t>
                      </a:r>
                      <a:endParaRPr lang="ru-RU" sz="2400" b="0" i="0" u="none" strike="noStrike" dirty="0">
                        <a:solidFill>
                          <a:srgbClr val="000000"/>
                        </a:solidFill>
                        <a:effectLst/>
                        <a:latin typeface="Times New Roman" panose="02020603050405020304" pitchFamily="18" charset="0"/>
                      </a:endParaRPr>
                    </a:p>
                  </a:txBody>
                  <a:tcPr marL="7620" marR="7620" marT="7620" marB="0" anchor="ctr">
                    <a:solidFill>
                      <a:schemeClr val="accent2">
                        <a:lumMod val="20000"/>
                        <a:lumOff val="80000"/>
                      </a:schemeClr>
                    </a:solidFill>
                  </a:tcPr>
                </a:tc>
                <a:tc>
                  <a:txBody>
                    <a:bodyPr/>
                    <a:lstStyle/>
                    <a:p>
                      <a:pPr algn="ctr" fontAlgn="b"/>
                      <a:r>
                        <a:rPr lang="ru-RU" sz="2400" b="0" i="0" u="none" strike="noStrike" dirty="0" smtClean="0">
                          <a:solidFill>
                            <a:schemeClr val="tx1"/>
                          </a:solidFill>
                          <a:effectLst/>
                          <a:latin typeface="+mn-lt"/>
                        </a:rPr>
                        <a:t>93,3</a:t>
                      </a:r>
                      <a:endParaRPr lang="ru-RU" sz="2400" b="0" i="0" u="none" strike="noStrike" dirty="0">
                        <a:solidFill>
                          <a:schemeClr val="tx1"/>
                        </a:solidFill>
                        <a:effectLst/>
                        <a:latin typeface="+mn-lt"/>
                      </a:endParaRPr>
                    </a:p>
                  </a:txBody>
                  <a:tcPr marL="7620" marR="7620" marT="7620" marB="0" anchor="ctr"/>
                </a:tc>
              </a:tr>
            </a:tbl>
          </a:graphicData>
        </a:graphic>
      </p:graphicFrame>
    </p:spTree>
    <p:extLst>
      <p:ext uri="{BB962C8B-B14F-4D97-AF65-F5344CB8AC3E}">
        <p14:creationId xmlns:p14="http://schemas.microsoft.com/office/powerpoint/2010/main" val="322834202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1"/>
          <p:cNvSpPr>
            <a:spLocks noGrp="1"/>
          </p:cNvSpPr>
          <p:nvPr/>
        </p:nvSpPr>
        <p:spPr>
          <a:xfrm>
            <a:off x="538480" y="205740"/>
            <a:ext cx="7934960" cy="1076960"/>
          </a:xfrm>
          <a:prstGeom prst="rect">
            <a:avLst/>
          </a:prstGeom>
        </p:spPr>
        <p:txBody>
          <a:bodyPr/>
          <a:lstStyle>
            <a:lvl1pPr marL="342900" indent="-342900" algn="ctr" rtl="0" eaLnBrk="0" fontAlgn="base" hangingPunct="0">
              <a:spcBef>
                <a:spcPct val="20000"/>
              </a:spcBef>
              <a:spcAft>
                <a:spcPct val="0"/>
              </a:spcAft>
              <a:buFont typeface="Arial" charset="0"/>
              <a:buNone/>
              <a:defRPr sz="2400" b="1" i="0" kern="1200">
                <a:solidFill>
                  <a:schemeClr val="tx1">
                    <a:lumMod val="75000"/>
                    <a:lumOff val="25000"/>
                  </a:schemeClr>
                </a:solidFill>
                <a:effectLst/>
                <a:latin typeface="Calibr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ru-RU" sz="2000" dirty="0" smtClean="0">
                <a:solidFill>
                  <a:schemeClr val="tx1"/>
                </a:solidFill>
                <a:latin typeface="+mn-lt"/>
              </a:rPr>
              <a:t>Динамика объема государственного долга Республики Татарстан и уровня долговой нагрузки на бюджет </a:t>
            </a:r>
            <a:br>
              <a:rPr lang="ru-RU" sz="2000" dirty="0" smtClean="0">
                <a:solidFill>
                  <a:schemeClr val="tx1"/>
                </a:solidFill>
                <a:latin typeface="+mn-lt"/>
              </a:rPr>
            </a:br>
            <a:r>
              <a:rPr lang="ru-RU" sz="2000" dirty="0" smtClean="0">
                <a:solidFill>
                  <a:schemeClr val="tx1"/>
                </a:solidFill>
                <a:latin typeface="+mn-lt"/>
              </a:rPr>
              <a:t>в 2015 – 2020 годах</a:t>
            </a:r>
            <a:endParaRPr lang="ru-RU" sz="2000" dirty="0">
              <a:solidFill>
                <a:schemeClr val="tx1"/>
              </a:solidFill>
              <a:latin typeface="+mn-lt"/>
            </a:endParaRPr>
          </a:p>
        </p:txBody>
      </p:sp>
      <p:graphicFrame>
        <p:nvGraphicFramePr>
          <p:cNvPr id="7" name="Диаграмма 6"/>
          <p:cNvGraphicFramePr/>
          <p:nvPr>
            <p:extLst>
              <p:ext uri="{D42A27DB-BD31-4B8C-83A1-F6EECF244321}">
                <p14:modId xmlns:p14="http://schemas.microsoft.com/office/powerpoint/2010/main" val="3551709540"/>
              </p:ext>
            </p:extLst>
          </p:nvPr>
        </p:nvGraphicFramePr>
        <p:xfrm>
          <a:off x="538480" y="995464"/>
          <a:ext cx="8416208" cy="49685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4460041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Текст 2"/>
          <p:cNvSpPr txBox="1">
            <a:spLocks/>
          </p:cNvSpPr>
          <p:nvPr/>
        </p:nvSpPr>
        <p:spPr>
          <a:xfrm>
            <a:off x="666750" y="198438"/>
            <a:ext cx="8088112" cy="725487"/>
          </a:xfrm>
          <a:prstGeom prst="rect">
            <a:avLst/>
          </a:prstGeom>
        </p:spPr>
        <p:txBody>
          <a:bodyPr vert="horz" lIns="91440" tIns="45720" rIns="91440" bIns="45720" rtlCol="0">
            <a:normAutofit fontScale="6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dirty="0" smtClean="0"/>
              <a:t>Республика Татарстан в сравнении с другими субъектами Российской Федерации по оценке кредитоспособности, проводимой международными рейтинговыми агентствами</a:t>
            </a:r>
            <a:endParaRPr lang="ru-RU" dirty="0"/>
          </a:p>
        </p:txBody>
      </p:sp>
      <p:graphicFrame>
        <p:nvGraphicFramePr>
          <p:cNvPr id="2" name="Таблица 1"/>
          <p:cNvGraphicFramePr>
            <a:graphicFrameLocks noGrp="1"/>
          </p:cNvGraphicFramePr>
          <p:nvPr>
            <p:extLst>
              <p:ext uri="{D42A27DB-BD31-4B8C-83A1-F6EECF244321}">
                <p14:modId xmlns:p14="http://schemas.microsoft.com/office/powerpoint/2010/main" val="1011944889"/>
              </p:ext>
            </p:extLst>
          </p:nvPr>
        </p:nvGraphicFramePr>
        <p:xfrm>
          <a:off x="767456" y="1000766"/>
          <a:ext cx="7886699" cy="2371917"/>
        </p:xfrm>
        <a:graphic>
          <a:graphicData uri="http://schemas.openxmlformats.org/drawingml/2006/table">
            <a:tbl>
              <a:tblPr>
                <a:tableStyleId>{5C22544A-7EE6-4342-B048-85BDC9FD1C3A}</a:tableStyleId>
              </a:tblPr>
              <a:tblGrid>
                <a:gridCol w="1156436"/>
                <a:gridCol w="1130594"/>
                <a:gridCol w="1156436"/>
                <a:gridCol w="1111212"/>
                <a:gridCol w="1111212"/>
                <a:gridCol w="1109597"/>
                <a:gridCol w="1111212"/>
              </a:tblGrid>
              <a:tr h="220995">
                <a:tc gridSpan="7">
                  <a:txBody>
                    <a:bodyPr/>
                    <a:lstStyle/>
                    <a:p>
                      <a:pPr algn="ctr" fontAlgn="ctr"/>
                      <a:r>
                        <a:rPr lang="ru-RU" sz="1200" b="1" u="none" strike="noStrike" dirty="0">
                          <a:effectLst/>
                        </a:rPr>
                        <a:t>Кредитные рейтинги субъектов РФ, которые проводят оценку у рейтингового агентства </a:t>
                      </a:r>
                      <a:r>
                        <a:rPr lang="ru-RU" sz="1300" b="1" u="none" strike="noStrike" dirty="0" err="1">
                          <a:effectLst/>
                        </a:rPr>
                        <a:t>Moody's</a:t>
                      </a:r>
                      <a:r>
                        <a:rPr lang="ru-RU" sz="1300" b="1" u="none" strike="noStrike" dirty="0">
                          <a:effectLst/>
                        </a:rPr>
                        <a:t> </a:t>
                      </a:r>
                      <a:endParaRPr lang="ru-RU" sz="1200" b="1" i="0" u="none" strike="noStrike" dirty="0">
                        <a:solidFill>
                          <a:srgbClr val="000000"/>
                        </a:solidFill>
                        <a:effectLst/>
                        <a:latin typeface="Calibri"/>
                      </a:endParaRPr>
                    </a:p>
                  </a:txBody>
                  <a:tcPr marL="4844" marR="4844" marT="4844" marB="0" anchor="ctr">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42221">
                <a:tc>
                  <a:txBody>
                    <a:bodyPr/>
                    <a:lstStyle/>
                    <a:p>
                      <a:pPr algn="l" fontAlgn="ctr"/>
                      <a:r>
                        <a:rPr lang="ru-RU" sz="700" u="none" strike="noStrike" dirty="0">
                          <a:effectLst/>
                        </a:rPr>
                        <a:t> </a:t>
                      </a:r>
                      <a:endParaRPr lang="ru-RU" sz="700" b="1" i="0" u="none" strike="noStrike" dirty="0">
                        <a:solidFill>
                          <a:srgbClr val="000000"/>
                        </a:solidFill>
                        <a:effectLst/>
                        <a:latin typeface="Calibri"/>
                      </a:endParaRPr>
                    </a:p>
                  </a:txBody>
                  <a:tcPr marL="4844" marR="4844" marT="4844" marB="0" anchor="ctr">
                    <a:solidFill>
                      <a:schemeClr val="bg1"/>
                    </a:solidFill>
                  </a:tcPr>
                </a:tc>
                <a:tc>
                  <a:txBody>
                    <a:bodyPr/>
                    <a:lstStyle/>
                    <a:p>
                      <a:pPr algn="l" fontAlgn="ctr"/>
                      <a:r>
                        <a:rPr lang="ru-RU" sz="700" u="none" strike="noStrike" dirty="0">
                          <a:effectLst/>
                        </a:rPr>
                        <a:t> </a:t>
                      </a:r>
                      <a:endParaRPr lang="ru-RU" sz="700" b="1" i="0" u="none" strike="noStrike" dirty="0">
                        <a:solidFill>
                          <a:srgbClr val="000000"/>
                        </a:solidFill>
                        <a:effectLst/>
                        <a:latin typeface="Calibri"/>
                      </a:endParaRPr>
                    </a:p>
                  </a:txBody>
                  <a:tcPr marL="4844" marR="4844" marT="4844" marB="0" anchor="ctr">
                    <a:solidFill>
                      <a:schemeClr val="bg1"/>
                    </a:solidFill>
                  </a:tcPr>
                </a:tc>
                <a:tc>
                  <a:txBody>
                    <a:bodyPr/>
                    <a:lstStyle/>
                    <a:p>
                      <a:pPr algn="ctr" fontAlgn="ctr"/>
                      <a:r>
                        <a:rPr lang="ru-RU" sz="700" u="none" strike="noStrike" dirty="0">
                          <a:effectLst/>
                        </a:rPr>
                        <a:t> </a:t>
                      </a:r>
                      <a:endParaRPr lang="ru-RU" sz="700" b="1" i="0" u="none" strike="noStrike" dirty="0">
                        <a:solidFill>
                          <a:srgbClr val="000000"/>
                        </a:solidFill>
                        <a:effectLst/>
                        <a:latin typeface="Calibri"/>
                      </a:endParaRPr>
                    </a:p>
                  </a:txBody>
                  <a:tcPr marL="4844" marR="4844" marT="4844" marB="0" anchor="ctr">
                    <a:solidFill>
                      <a:schemeClr val="bg1"/>
                    </a:solidFill>
                  </a:tcPr>
                </a:tc>
                <a:tc>
                  <a:txBody>
                    <a:bodyPr/>
                    <a:lstStyle/>
                    <a:p>
                      <a:pPr algn="ctr" fontAlgn="ctr"/>
                      <a:r>
                        <a:rPr lang="ru-RU" sz="700" u="none" strike="noStrike" dirty="0">
                          <a:effectLst/>
                        </a:rPr>
                        <a:t> </a:t>
                      </a:r>
                      <a:endParaRPr lang="ru-RU" sz="700" b="1" i="0" u="none" strike="noStrike" dirty="0">
                        <a:solidFill>
                          <a:srgbClr val="C00000"/>
                        </a:solidFill>
                        <a:effectLst/>
                        <a:latin typeface="Calibri"/>
                      </a:endParaRPr>
                    </a:p>
                  </a:txBody>
                  <a:tcPr marL="4844" marR="4844" marT="4844" marB="0" anchor="ctr">
                    <a:solidFill>
                      <a:schemeClr val="bg1"/>
                    </a:solidFill>
                  </a:tcPr>
                </a:tc>
                <a:tc>
                  <a:txBody>
                    <a:bodyPr/>
                    <a:lstStyle/>
                    <a:p>
                      <a:pPr algn="ctr" fontAlgn="ctr"/>
                      <a:r>
                        <a:rPr lang="ru-RU" sz="700" b="1" u="none" strike="noStrike" dirty="0">
                          <a:effectLst/>
                        </a:rPr>
                        <a:t> </a:t>
                      </a:r>
                      <a:endParaRPr lang="ru-RU" sz="700" b="1" i="0" u="none" strike="noStrike" dirty="0">
                        <a:solidFill>
                          <a:srgbClr val="C00000"/>
                        </a:solidFill>
                        <a:effectLst/>
                        <a:latin typeface="Calibri"/>
                      </a:endParaRPr>
                    </a:p>
                  </a:txBody>
                  <a:tcPr marL="4844" marR="4844" marT="4844" marB="0" anchor="ctr">
                    <a:solidFill>
                      <a:schemeClr val="bg1"/>
                    </a:solidFill>
                  </a:tcPr>
                </a:tc>
                <a:tc>
                  <a:txBody>
                    <a:bodyPr/>
                    <a:lstStyle/>
                    <a:p>
                      <a:pPr algn="ctr" fontAlgn="ctr"/>
                      <a:r>
                        <a:rPr lang="ru-RU" sz="700" b="1" u="none" strike="noStrike" dirty="0">
                          <a:effectLst/>
                        </a:rPr>
                        <a:t> </a:t>
                      </a:r>
                      <a:endParaRPr lang="ru-RU" sz="700" b="1" i="0" u="none" strike="noStrike" dirty="0">
                        <a:solidFill>
                          <a:srgbClr val="C00000"/>
                        </a:solidFill>
                        <a:effectLst/>
                        <a:latin typeface="Calibri"/>
                      </a:endParaRPr>
                    </a:p>
                  </a:txBody>
                  <a:tcPr marL="4844" marR="4844" marT="4844" marB="0" anchor="ctr">
                    <a:solidFill>
                      <a:schemeClr val="bg1"/>
                    </a:solidFill>
                  </a:tcPr>
                </a:tc>
                <a:tc>
                  <a:txBody>
                    <a:bodyPr/>
                    <a:lstStyle/>
                    <a:p>
                      <a:pPr algn="ctr" fontAlgn="ctr"/>
                      <a:r>
                        <a:rPr lang="ru-RU" sz="1100" b="1" u="none" strike="noStrike" dirty="0">
                          <a:effectLst/>
                        </a:rPr>
                        <a:t>Ваа1</a:t>
                      </a:r>
                      <a:endParaRPr lang="ru-RU" sz="1100" b="1" i="0" u="none" strike="noStrike" dirty="0">
                        <a:solidFill>
                          <a:srgbClr val="000000"/>
                        </a:solidFill>
                        <a:effectLst/>
                        <a:latin typeface="Calibri"/>
                      </a:endParaRPr>
                    </a:p>
                  </a:txBody>
                  <a:tcPr marL="4844" marR="4844" marT="4844" marB="0" anchor="ctr">
                    <a:solidFill>
                      <a:schemeClr val="bg1"/>
                    </a:solidFill>
                  </a:tcPr>
                </a:tc>
              </a:tr>
              <a:tr h="242221">
                <a:tc>
                  <a:txBody>
                    <a:bodyPr/>
                    <a:lstStyle/>
                    <a:p>
                      <a:pPr algn="l" fontAlgn="ctr"/>
                      <a:r>
                        <a:rPr lang="ru-RU" sz="700" u="none" strike="noStrike" dirty="0">
                          <a:effectLst/>
                        </a:rPr>
                        <a:t> </a:t>
                      </a:r>
                      <a:endParaRPr lang="ru-RU" sz="700" b="1" i="0" u="none" strike="noStrike" dirty="0">
                        <a:solidFill>
                          <a:srgbClr val="000000"/>
                        </a:solidFill>
                        <a:effectLst/>
                        <a:latin typeface="Calibri"/>
                      </a:endParaRPr>
                    </a:p>
                  </a:txBody>
                  <a:tcPr marL="4844" marR="4844" marT="4844" marB="0" anchor="ctr">
                    <a:solidFill>
                      <a:schemeClr val="bg1"/>
                    </a:solidFill>
                  </a:tcPr>
                </a:tc>
                <a:tc>
                  <a:txBody>
                    <a:bodyPr/>
                    <a:lstStyle/>
                    <a:p>
                      <a:pPr algn="l" fontAlgn="ctr"/>
                      <a:r>
                        <a:rPr lang="ru-RU" sz="700" u="none" strike="noStrike" dirty="0">
                          <a:effectLst/>
                        </a:rPr>
                        <a:t> </a:t>
                      </a:r>
                      <a:endParaRPr lang="ru-RU" sz="700" b="1" i="0" u="none" strike="noStrike" dirty="0">
                        <a:solidFill>
                          <a:srgbClr val="000000"/>
                        </a:solidFill>
                        <a:effectLst/>
                        <a:latin typeface="Calibri"/>
                      </a:endParaRPr>
                    </a:p>
                  </a:txBody>
                  <a:tcPr marL="4844" marR="4844" marT="4844" marB="0" anchor="ctr">
                    <a:solidFill>
                      <a:schemeClr val="bg1"/>
                    </a:solidFill>
                  </a:tcPr>
                </a:tc>
                <a:tc>
                  <a:txBody>
                    <a:bodyPr/>
                    <a:lstStyle/>
                    <a:p>
                      <a:pPr algn="ctr" fontAlgn="ctr"/>
                      <a:r>
                        <a:rPr lang="ru-RU" sz="700" u="none" strike="noStrike" dirty="0">
                          <a:effectLst/>
                        </a:rPr>
                        <a:t> </a:t>
                      </a:r>
                      <a:endParaRPr lang="ru-RU" sz="700" b="1" i="0" u="none" strike="noStrike" dirty="0">
                        <a:solidFill>
                          <a:srgbClr val="000000"/>
                        </a:solidFill>
                        <a:effectLst/>
                        <a:latin typeface="Calibri"/>
                      </a:endParaRPr>
                    </a:p>
                  </a:txBody>
                  <a:tcPr marL="4844" marR="4844" marT="4844" marB="0" anchor="ctr">
                    <a:solidFill>
                      <a:schemeClr val="bg1"/>
                    </a:solidFill>
                  </a:tcPr>
                </a:tc>
                <a:tc>
                  <a:txBody>
                    <a:bodyPr/>
                    <a:lstStyle/>
                    <a:p>
                      <a:pPr algn="ctr" fontAlgn="ctr"/>
                      <a:r>
                        <a:rPr lang="ru-RU" sz="700" u="none" strike="noStrike" dirty="0">
                          <a:effectLst/>
                        </a:rPr>
                        <a:t> </a:t>
                      </a:r>
                      <a:endParaRPr lang="ru-RU" sz="700" b="1" i="0" u="none" strike="noStrike" dirty="0">
                        <a:solidFill>
                          <a:srgbClr val="C00000"/>
                        </a:solidFill>
                        <a:effectLst/>
                        <a:latin typeface="Calibri"/>
                      </a:endParaRPr>
                    </a:p>
                  </a:txBody>
                  <a:tcPr marL="4844" marR="4844" marT="4844" marB="0" anchor="ctr">
                    <a:solidFill>
                      <a:schemeClr val="bg1"/>
                    </a:solidFill>
                  </a:tcPr>
                </a:tc>
                <a:tc>
                  <a:txBody>
                    <a:bodyPr/>
                    <a:lstStyle/>
                    <a:p>
                      <a:pPr algn="ctr" fontAlgn="ctr"/>
                      <a:r>
                        <a:rPr lang="ru-RU" sz="1100" b="1" u="none" strike="noStrike" dirty="0">
                          <a:effectLst/>
                        </a:rPr>
                        <a:t> </a:t>
                      </a:r>
                      <a:endParaRPr lang="ru-RU" sz="1100" b="1" i="0" u="none" strike="noStrike" dirty="0">
                        <a:solidFill>
                          <a:srgbClr val="000000"/>
                        </a:solidFill>
                        <a:effectLst/>
                        <a:latin typeface="Calibri"/>
                      </a:endParaRPr>
                    </a:p>
                  </a:txBody>
                  <a:tcPr marL="4844" marR="4844" marT="4844" marB="0" anchor="ctr">
                    <a:solidFill>
                      <a:schemeClr val="bg1"/>
                    </a:solidFill>
                  </a:tcPr>
                </a:tc>
                <a:tc>
                  <a:txBody>
                    <a:bodyPr/>
                    <a:lstStyle/>
                    <a:p>
                      <a:pPr algn="ctr" fontAlgn="ctr"/>
                      <a:r>
                        <a:rPr lang="ru-RU" sz="1100" b="1" u="none" strike="noStrike" dirty="0">
                          <a:effectLst/>
                        </a:rPr>
                        <a:t>Ваа2</a:t>
                      </a:r>
                      <a:endParaRPr lang="ru-RU" sz="1100" b="1" i="0" u="none" strike="noStrike" dirty="0">
                        <a:solidFill>
                          <a:srgbClr val="000000"/>
                        </a:solidFill>
                        <a:effectLst/>
                        <a:latin typeface="Calibri"/>
                      </a:endParaRPr>
                    </a:p>
                  </a:txBody>
                  <a:tcPr marL="4844" marR="4844" marT="4844" marB="0" anchor="ctr">
                    <a:solidFill>
                      <a:schemeClr val="bg1"/>
                    </a:solidFill>
                  </a:tcPr>
                </a:tc>
                <a:tc rowSpan="7">
                  <a:txBody>
                    <a:bodyPr/>
                    <a:lstStyle/>
                    <a:p>
                      <a:pPr algn="ctr" fontAlgn="ctr"/>
                      <a:r>
                        <a:rPr lang="ru-RU" sz="700" b="1" u="none" strike="noStrike" dirty="0">
                          <a:effectLst/>
                        </a:rPr>
                        <a:t> </a:t>
                      </a:r>
                      <a:endParaRPr lang="ru-RU" sz="700" b="1" i="0" u="none" strike="noStrike" dirty="0">
                        <a:solidFill>
                          <a:srgbClr val="000000"/>
                        </a:solidFill>
                        <a:effectLst/>
                        <a:latin typeface="Calibri"/>
                      </a:endParaRPr>
                    </a:p>
                  </a:txBody>
                  <a:tcPr marL="4844" marR="4844" marT="4844" marB="0" anchor="ctr">
                    <a:solidFill>
                      <a:srgbClr val="0081C8"/>
                    </a:solidFill>
                  </a:tcPr>
                </a:tc>
              </a:tr>
              <a:tr h="242221">
                <a:tc>
                  <a:txBody>
                    <a:bodyPr/>
                    <a:lstStyle/>
                    <a:p>
                      <a:pPr algn="l" fontAlgn="ctr"/>
                      <a:r>
                        <a:rPr lang="ru-RU" sz="700" u="none" strike="noStrike" dirty="0">
                          <a:effectLst/>
                        </a:rPr>
                        <a:t> </a:t>
                      </a:r>
                      <a:endParaRPr lang="ru-RU" sz="700" b="1" i="0" u="none" strike="noStrike" dirty="0">
                        <a:solidFill>
                          <a:srgbClr val="000000"/>
                        </a:solidFill>
                        <a:effectLst/>
                        <a:latin typeface="Calibri"/>
                      </a:endParaRPr>
                    </a:p>
                  </a:txBody>
                  <a:tcPr marL="4844" marR="4844" marT="4844" marB="0" anchor="ctr">
                    <a:solidFill>
                      <a:schemeClr val="bg1"/>
                    </a:solidFill>
                  </a:tcPr>
                </a:tc>
                <a:tc>
                  <a:txBody>
                    <a:bodyPr/>
                    <a:lstStyle/>
                    <a:p>
                      <a:pPr algn="l" fontAlgn="ctr"/>
                      <a:r>
                        <a:rPr lang="ru-RU" sz="700" u="none" strike="noStrike" dirty="0">
                          <a:effectLst/>
                        </a:rPr>
                        <a:t> </a:t>
                      </a:r>
                      <a:endParaRPr lang="ru-RU" sz="700" b="1" i="0" u="none" strike="noStrike" dirty="0">
                        <a:solidFill>
                          <a:srgbClr val="000000"/>
                        </a:solidFill>
                        <a:effectLst/>
                        <a:latin typeface="Calibri"/>
                      </a:endParaRPr>
                    </a:p>
                  </a:txBody>
                  <a:tcPr marL="4844" marR="4844" marT="4844" marB="0" anchor="ctr">
                    <a:solidFill>
                      <a:schemeClr val="bg1"/>
                    </a:solidFill>
                  </a:tcPr>
                </a:tc>
                <a:tc>
                  <a:txBody>
                    <a:bodyPr/>
                    <a:lstStyle/>
                    <a:p>
                      <a:pPr algn="ctr" fontAlgn="ctr"/>
                      <a:r>
                        <a:rPr lang="ru-RU" sz="700" u="none" strike="noStrike" dirty="0">
                          <a:effectLst/>
                        </a:rPr>
                        <a:t> </a:t>
                      </a:r>
                      <a:endParaRPr lang="ru-RU" sz="700" b="1" i="0" u="none" strike="noStrike" dirty="0">
                        <a:solidFill>
                          <a:srgbClr val="000000"/>
                        </a:solidFill>
                        <a:effectLst/>
                        <a:latin typeface="Calibri"/>
                      </a:endParaRPr>
                    </a:p>
                  </a:txBody>
                  <a:tcPr marL="4844" marR="4844" marT="4844" marB="0" anchor="ctr">
                    <a:solidFill>
                      <a:schemeClr val="bg1"/>
                    </a:solidFill>
                  </a:tcPr>
                </a:tc>
                <a:tc>
                  <a:txBody>
                    <a:bodyPr/>
                    <a:lstStyle/>
                    <a:p>
                      <a:pPr algn="ctr" fontAlgn="ctr"/>
                      <a:r>
                        <a:rPr lang="ru-RU" sz="1100" u="none" strike="noStrike" dirty="0">
                          <a:effectLst/>
                        </a:rPr>
                        <a:t> </a:t>
                      </a:r>
                      <a:endParaRPr lang="ru-RU" sz="1100" b="1" i="0" u="none" strike="noStrike" dirty="0">
                        <a:solidFill>
                          <a:srgbClr val="000000"/>
                        </a:solidFill>
                        <a:effectLst/>
                        <a:latin typeface="Calibri"/>
                      </a:endParaRPr>
                    </a:p>
                  </a:txBody>
                  <a:tcPr marL="4844" marR="4844" marT="4844" marB="0" anchor="ctr">
                    <a:solidFill>
                      <a:schemeClr val="bg1"/>
                    </a:solidFill>
                  </a:tcPr>
                </a:tc>
                <a:tc>
                  <a:txBody>
                    <a:bodyPr/>
                    <a:lstStyle/>
                    <a:p>
                      <a:pPr algn="ctr" fontAlgn="ctr"/>
                      <a:r>
                        <a:rPr lang="ru-RU" sz="1100" b="1" u="none" strike="noStrike" dirty="0">
                          <a:effectLst/>
                        </a:rPr>
                        <a:t>Ваа3</a:t>
                      </a:r>
                      <a:endParaRPr lang="ru-RU" sz="1100" b="1" i="0" u="none" strike="noStrike" dirty="0">
                        <a:solidFill>
                          <a:srgbClr val="000000"/>
                        </a:solidFill>
                        <a:effectLst/>
                        <a:latin typeface="Calibri"/>
                      </a:endParaRPr>
                    </a:p>
                  </a:txBody>
                  <a:tcPr marL="4844" marR="4844" marT="4844" marB="0" anchor="ctr">
                    <a:solidFill>
                      <a:schemeClr val="bg1"/>
                    </a:solidFill>
                  </a:tcPr>
                </a:tc>
                <a:tc rowSpan="6">
                  <a:txBody>
                    <a:bodyPr/>
                    <a:lstStyle/>
                    <a:p>
                      <a:pPr algn="ctr" fontAlgn="ctr"/>
                      <a:r>
                        <a:rPr lang="ru-RU" sz="700" b="1" u="none" strike="noStrike" dirty="0">
                          <a:effectLst/>
                        </a:rPr>
                        <a:t> </a:t>
                      </a:r>
                      <a:endParaRPr lang="ru-RU" sz="700" b="1" i="0" u="none" strike="noStrike" dirty="0">
                        <a:solidFill>
                          <a:srgbClr val="000000"/>
                        </a:solidFill>
                        <a:effectLst/>
                        <a:latin typeface="Calibri"/>
                      </a:endParaRPr>
                    </a:p>
                  </a:txBody>
                  <a:tcPr marL="4844" marR="4844" marT="4844" marB="0" anchor="ctr">
                    <a:solidFill>
                      <a:srgbClr val="0081C8"/>
                    </a:solidFill>
                  </a:tcPr>
                </a:tc>
                <a:tc vMerge="1">
                  <a:txBody>
                    <a:bodyPr/>
                    <a:lstStyle/>
                    <a:p>
                      <a:endParaRPr lang="ru-RU"/>
                    </a:p>
                  </a:txBody>
                  <a:tcPr/>
                </a:tc>
              </a:tr>
              <a:tr h="242221">
                <a:tc>
                  <a:txBody>
                    <a:bodyPr/>
                    <a:lstStyle/>
                    <a:p>
                      <a:pPr algn="l" fontAlgn="ctr"/>
                      <a:r>
                        <a:rPr lang="ru-RU" sz="700" u="none" strike="noStrike" dirty="0">
                          <a:effectLst/>
                        </a:rPr>
                        <a:t> </a:t>
                      </a:r>
                      <a:endParaRPr lang="ru-RU" sz="700" b="1" i="0" u="none" strike="noStrike" dirty="0">
                        <a:solidFill>
                          <a:srgbClr val="000000"/>
                        </a:solidFill>
                        <a:effectLst/>
                        <a:latin typeface="Calibri"/>
                      </a:endParaRPr>
                    </a:p>
                  </a:txBody>
                  <a:tcPr marL="4844" marR="4844" marT="4844" marB="0" anchor="ctr">
                    <a:solidFill>
                      <a:schemeClr val="bg1"/>
                    </a:solidFill>
                  </a:tcPr>
                </a:tc>
                <a:tc>
                  <a:txBody>
                    <a:bodyPr/>
                    <a:lstStyle/>
                    <a:p>
                      <a:pPr algn="l" fontAlgn="ctr"/>
                      <a:r>
                        <a:rPr lang="ru-RU" sz="700" u="none" strike="noStrike" dirty="0">
                          <a:effectLst/>
                        </a:rPr>
                        <a:t> </a:t>
                      </a:r>
                      <a:endParaRPr lang="ru-RU" sz="700" b="1" i="0" u="none" strike="noStrike" dirty="0">
                        <a:solidFill>
                          <a:srgbClr val="000000"/>
                        </a:solidFill>
                        <a:effectLst/>
                        <a:latin typeface="Calibri"/>
                      </a:endParaRPr>
                    </a:p>
                  </a:txBody>
                  <a:tcPr marL="4844" marR="4844" marT="4844" marB="0" anchor="ctr">
                    <a:solidFill>
                      <a:schemeClr val="bg1"/>
                    </a:solidFill>
                  </a:tcPr>
                </a:tc>
                <a:tc>
                  <a:txBody>
                    <a:bodyPr/>
                    <a:lstStyle/>
                    <a:p>
                      <a:pPr algn="ctr" fontAlgn="ctr"/>
                      <a:r>
                        <a:rPr lang="ru-RU" sz="1000" u="none" strike="noStrike" dirty="0">
                          <a:effectLst/>
                        </a:rPr>
                        <a:t> </a:t>
                      </a:r>
                      <a:endParaRPr lang="ru-RU" sz="1000" b="1" i="0" u="none" strike="noStrike" dirty="0">
                        <a:solidFill>
                          <a:srgbClr val="000000"/>
                        </a:solidFill>
                        <a:effectLst/>
                        <a:latin typeface="Calibri"/>
                      </a:endParaRPr>
                    </a:p>
                  </a:txBody>
                  <a:tcPr marL="4844" marR="4844" marT="4844" marB="0" anchor="ctr">
                    <a:solidFill>
                      <a:schemeClr val="bg1"/>
                    </a:solidFill>
                  </a:tcPr>
                </a:tc>
                <a:tc>
                  <a:txBody>
                    <a:bodyPr/>
                    <a:lstStyle/>
                    <a:p>
                      <a:pPr algn="ctr" fontAlgn="ctr"/>
                      <a:r>
                        <a:rPr lang="ru-RU" sz="1000" b="1" u="none" strike="noStrike" dirty="0">
                          <a:effectLst/>
                        </a:rPr>
                        <a:t>Ва1</a:t>
                      </a:r>
                      <a:endParaRPr lang="ru-RU" sz="1000" b="1" i="0" u="none" strike="noStrike" dirty="0">
                        <a:solidFill>
                          <a:srgbClr val="000000"/>
                        </a:solidFill>
                        <a:effectLst/>
                        <a:latin typeface="Calibri"/>
                      </a:endParaRPr>
                    </a:p>
                  </a:txBody>
                  <a:tcPr marL="4844" marR="4844" marT="4844" marB="0" anchor="ctr">
                    <a:solidFill>
                      <a:schemeClr val="bg1"/>
                    </a:solidFill>
                  </a:tcPr>
                </a:tc>
                <a:tc rowSpan="5">
                  <a:txBody>
                    <a:bodyPr/>
                    <a:lstStyle/>
                    <a:p>
                      <a:pPr algn="ctr" fontAlgn="ctr"/>
                      <a:r>
                        <a:rPr lang="ru-RU" sz="700" b="1" u="none" strike="noStrike" dirty="0">
                          <a:effectLst/>
                        </a:rPr>
                        <a:t>Российская Федерация</a:t>
                      </a:r>
                      <a:br>
                        <a:rPr lang="ru-RU" sz="700" b="1" u="none" strike="noStrike" dirty="0">
                          <a:effectLst/>
                        </a:rPr>
                      </a:br>
                      <a:r>
                        <a:rPr lang="ru-RU" sz="700" b="1" u="none" strike="noStrike" dirty="0">
                          <a:effectLst/>
                        </a:rPr>
                        <a:t/>
                      </a:r>
                      <a:br>
                        <a:rPr lang="ru-RU" sz="700" b="1" u="none" strike="noStrike" dirty="0">
                          <a:effectLst/>
                        </a:rPr>
                      </a:br>
                      <a:r>
                        <a:rPr lang="ru-RU" sz="700" b="1" u="none" strike="noStrike" dirty="0">
                          <a:effectLst/>
                        </a:rPr>
                        <a:t>г. Москва</a:t>
                      </a:r>
                      <a:br>
                        <a:rPr lang="ru-RU" sz="700" b="1" u="none" strike="noStrike" dirty="0">
                          <a:effectLst/>
                        </a:rPr>
                      </a:br>
                      <a:r>
                        <a:rPr lang="ru-RU" sz="700" b="1" u="none" strike="noStrike" dirty="0">
                          <a:effectLst/>
                        </a:rPr>
                        <a:t>г. Санкт-Петербург</a:t>
                      </a:r>
                      <a:endParaRPr lang="ru-RU" sz="700" b="1" i="0" u="none" strike="noStrike" dirty="0">
                        <a:solidFill>
                          <a:srgbClr val="000000"/>
                        </a:solidFill>
                        <a:effectLst/>
                        <a:latin typeface="Calibri"/>
                      </a:endParaRPr>
                    </a:p>
                  </a:txBody>
                  <a:tcPr marL="4844" marR="4844" marT="4844" marB="0" anchor="ctr">
                    <a:solidFill>
                      <a:srgbClr val="0081C8"/>
                    </a:solidFill>
                  </a:tcPr>
                </a:tc>
                <a:tc vMerge="1">
                  <a:txBody>
                    <a:bodyPr/>
                    <a:lstStyle/>
                    <a:p>
                      <a:endParaRPr lang="ru-RU"/>
                    </a:p>
                  </a:txBody>
                  <a:tcPr/>
                </a:tc>
                <a:tc vMerge="1">
                  <a:txBody>
                    <a:bodyPr/>
                    <a:lstStyle/>
                    <a:p>
                      <a:endParaRPr lang="ru-RU"/>
                    </a:p>
                  </a:txBody>
                  <a:tcPr/>
                </a:tc>
              </a:tr>
              <a:tr h="242221">
                <a:tc>
                  <a:txBody>
                    <a:bodyPr/>
                    <a:lstStyle/>
                    <a:p>
                      <a:pPr algn="l" fontAlgn="ctr"/>
                      <a:r>
                        <a:rPr lang="ru-RU" sz="700" b="1" u="none" strike="noStrike" dirty="0">
                          <a:effectLst/>
                        </a:rPr>
                        <a:t> </a:t>
                      </a:r>
                      <a:endParaRPr lang="ru-RU" sz="700" b="1" i="0" u="none" strike="noStrike" dirty="0">
                        <a:solidFill>
                          <a:srgbClr val="000000"/>
                        </a:solidFill>
                        <a:effectLst/>
                        <a:latin typeface="Calibri"/>
                      </a:endParaRPr>
                    </a:p>
                  </a:txBody>
                  <a:tcPr marL="4844" marR="4844" marT="4844" marB="0" anchor="ctr">
                    <a:solidFill>
                      <a:schemeClr val="bg1"/>
                    </a:solidFill>
                  </a:tcPr>
                </a:tc>
                <a:tc>
                  <a:txBody>
                    <a:bodyPr/>
                    <a:lstStyle/>
                    <a:p>
                      <a:pPr algn="ctr" fontAlgn="ctr"/>
                      <a:r>
                        <a:rPr lang="ru-RU" sz="900" b="1" u="none" strike="noStrike" dirty="0">
                          <a:effectLst/>
                        </a:rPr>
                        <a:t> </a:t>
                      </a:r>
                      <a:endParaRPr lang="ru-RU" sz="900" b="1" i="0" u="none" strike="noStrike" dirty="0">
                        <a:solidFill>
                          <a:srgbClr val="000000"/>
                        </a:solidFill>
                        <a:effectLst/>
                        <a:latin typeface="Calibri"/>
                      </a:endParaRPr>
                    </a:p>
                  </a:txBody>
                  <a:tcPr marL="4844" marR="4844" marT="4844" marB="0" anchor="ctr">
                    <a:solidFill>
                      <a:schemeClr val="bg1"/>
                    </a:solidFill>
                  </a:tcPr>
                </a:tc>
                <a:tc>
                  <a:txBody>
                    <a:bodyPr/>
                    <a:lstStyle/>
                    <a:p>
                      <a:pPr algn="ctr" fontAlgn="ctr"/>
                      <a:r>
                        <a:rPr lang="ru-RU" sz="1000" b="1" u="none" strike="noStrike" dirty="0">
                          <a:effectLst/>
                        </a:rPr>
                        <a:t>Ва2</a:t>
                      </a:r>
                      <a:endParaRPr lang="ru-RU" sz="1000" b="1" i="0" u="none" strike="noStrike" dirty="0">
                        <a:solidFill>
                          <a:srgbClr val="000000"/>
                        </a:solidFill>
                        <a:effectLst/>
                        <a:latin typeface="Calibri"/>
                      </a:endParaRPr>
                    </a:p>
                  </a:txBody>
                  <a:tcPr marL="4844" marR="4844" marT="4844" marB="0" anchor="ctr">
                    <a:solidFill>
                      <a:schemeClr val="bg1"/>
                    </a:solidFill>
                  </a:tcPr>
                </a:tc>
                <a:tc rowSpan="4">
                  <a:txBody>
                    <a:bodyPr/>
                    <a:lstStyle/>
                    <a:p>
                      <a:pPr algn="ctr" fontAlgn="ctr"/>
                      <a:r>
                        <a:rPr lang="ru-RU" sz="900" b="1" u="none" strike="noStrike" dirty="0" smtClean="0">
                          <a:solidFill>
                            <a:srgbClr val="FF0000"/>
                          </a:solidFill>
                          <a:effectLst/>
                        </a:rPr>
                        <a:t>Республика Татарстан</a:t>
                      </a:r>
                      <a:r>
                        <a:rPr lang="ru-RU" sz="900" b="1" u="none" strike="noStrike" dirty="0" smtClean="0">
                          <a:effectLst/>
                        </a:rPr>
                        <a:t> </a:t>
                      </a:r>
                      <a:r>
                        <a:rPr lang="ru-RU" sz="800" b="1" u="none" strike="noStrike" dirty="0" smtClean="0">
                          <a:effectLst/>
                        </a:rPr>
                        <a:t/>
                      </a:r>
                      <a:br>
                        <a:rPr lang="ru-RU" sz="800" b="1" u="none" strike="noStrike" dirty="0" smtClean="0">
                          <a:effectLst/>
                        </a:rPr>
                      </a:br>
                      <a:r>
                        <a:rPr lang="ru-RU" sz="800" b="1" u="none" strike="noStrike" dirty="0" smtClean="0">
                          <a:effectLst/>
                        </a:rPr>
                        <a:t>Московская область</a:t>
                      </a:r>
                      <a:br>
                        <a:rPr lang="ru-RU" sz="800" b="1" u="none" strike="noStrike" dirty="0" smtClean="0">
                          <a:effectLst/>
                        </a:rPr>
                      </a:br>
                      <a:r>
                        <a:rPr lang="ru-RU" sz="800" b="1" u="none" strike="noStrike" dirty="0" smtClean="0">
                          <a:effectLst/>
                        </a:rPr>
                        <a:t>Республика Башкортостан</a:t>
                      </a:r>
                      <a:br>
                        <a:rPr lang="ru-RU" sz="800" b="1" u="none" strike="noStrike" dirty="0" smtClean="0">
                          <a:effectLst/>
                        </a:rPr>
                      </a:br>
                      <a:r>
                        <a:rPr lang="ru-RU" sz="800" b="1" u="none" strike="noStrike" dirty="0" smtClean="0">
                          <a:effectLst/>
                        </a:rPr>
                        <a:t>Ханты-Мансийский </a:t>
                      </a:r>
                      <a:r>
                        <a:rPr lang="ru-RU" sz="800" b="1" u="none" strike="noStrike" dirty="0" smtClean="0">
                          <a:effectLst/>
                          <a:latin typeface="+mn-lt"/>
                        </a:rPr>
                        <a:t>АО</a:t>
                      </a:r>
                    </a:p>
                    <a:p>
                      <a:pPr algn="ctr" fontAlgn="ctr"/>
                      <a:r>
                        <a:rPr lang="ru-RU" sz="800" b="1" i="0" u="none" strike="noStrike" dirty="0" smtClean="0">
                          <a:solidFill>
                            <a:srgbClr val="000000"/>
                          </a:solidFill>
                          <a:effectLst/>
                          <a:latin typeface="+mn-lt"/>
                        </a:rPr>
                        <a:t>Самарская область</a:t>
                      </a:r>
                      <a:endParaRPr lang="ru-RU" sz="800" b="1" i="0" u="none" strike="noStrike" dirty="0">
                        <a:solidFill>
                          <a:srgbClr val="000000"/>
                        </a:solidFill>
                        <a:effectLst/>
                        <a:latin typeface="+mn-lt"/>
                      </a:endParaRPr>
                    </a:p>
                  </a:txBody>
                  <a:tcPr marL="4844" marR="4844" marT="4844" marB="0" anchor="ctr">
                    <a:solidFill>
                      <a:srgbClr val="92D050"/>
                    </a:solidFill>
                  </a:tcPr>
                </a:tc>
                <a:tc vMerge="1">
                  <a:txBody>
                    <a:bodyPr/>
                    <a:lstStyle/>
                    <a:p>
                      <a:endParaRPr lang="ru-RU"/>
                    </a:p>
                  </a:txBody>
                  <a:tcPr/>
                </a:tc>
                <a:tc vMerge="1">
                  <a:txBody>
                    <a:bodyPr/>
                    <a:lstStyle/>
                    <a:p>
                      <a:endParaRPr lang="ru-RU"/>
                    </a:p>
                  </a:txBody>
                  <a:tcPr/>
                </a:tc>
                <a:tc vMerge="1">
                  <a:txBody>
                    <a:bodyPr/>
                    <a:lstStyle/>
                    <a:p>
                      <a:endParaRPr lang="ru-RU"/>
                    </a:p>
                  </a:txBody>
                  <a:tcPr/>
                </a:tc>
              </a:tr>
              <a:tr h="242221">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4844" marR="4844" marT="4844" marB="0" anchor="ctr">
                    <a:solidFill>
                      <a:schemeClr val="bg1"/>
                    </a:solidFill>
                  </a:tcPr>
                </a:tc>
                <a:tc>
                  <a:txBody>
                    <a:bodyPr/>
                    <a:lstStyle/>
                    <a:p>
                      <a:pPr algn="ctr" fontAlgn="ctr"/>
                      <a:r>
                        <a:rPr lang="ru-RU" sz="1000" b="1" u="none" strike="noStrike" dirty="0">
                          <a:effectLst/>
                        </a:rPr>
                        <a:t>Ва3</a:t>
                      </a:r>
                      <a:endParaRPr lang="ru-RU" sz="1000" b="1" i="0" u="none" strike="noStrike" dirty="0">
                        <a:solidFill>
                          <a:srgbClr val="000000"/>
                        </a:solidFill>
                        <a:effectLst/>
                        <a:latin typeface="Calibri"/>
                      </a:endParaRPr>
                    </a:p>
                  </a:txBody>
                  <a:tcPr marL="4844" marR="4844" marT="4844" marB="0" anchor="ctr">
                    <a:solidFill>
                      <a:schemeClr val="bg1"/>
                    </a:solidFill>
                  </a:tcPr>
                </a:tc>
                <a:tc rowSpan="3">
                  <a:txBody>
                    <a:bodyPr/>
                    <a:lstStyle/>
                    <a:p>
                      <a:pPr algn="ctr" fontAlgn="ctr"/>
                      <a:r>
                        <a:rPr lang="ru-RU" sz="700" b="1" u="none" strike="noStrike" dirty="0" smtClean="0">
                          <a:effectLst/>
                        </a:rPr>
                        <a:t>Республика Чувашия</a:t>
                      </a:r>
                      <a:br>
                        <a:rPr lang="ru-RU" sz="700" b="1" u="none" strike="noStrike" dirty="0" smtClean="0">
                          <a:effectLst/>
                        </a:rPr>
                      </a:br>
                      <a:r>
                        <a:rPr lang="ru-RU" sz="700" b="1" u="none" strike="noStrike" dirty="0" smtClean="0">
                          <a:effectLst/>
                        </a:rPr>
                        <a:t>Краснодарский край</a:t>
                      </a:r>
                    </a:p>
                    <a:p>
                      <a:pPr algn="ctr" fontAlgn="ctr"/>
                      <a:r>
                        <a:rPr lang="ru-RU" sz="900" b="1" i="0" u="none" strike="noStrike" dirty="0" smtClean="0">
                          <a:solidFill>
                            <a:srgbClr val="000000"/>
                          </a:solidFill>
                          <a:effectLst/>
                          <a:latin typeface="Calibri"/>
                        </a:rPr>
                        <a:t>Красноярский край</a:t>
                      </a:r>
                      <a:endParaRPr lang="ru-RU" sz="900" b="1" i="0" u="none" strike="noStrike" dirty="0">
                        <a:solidFill>
                          <a:srgbClr val="000000"/>
                        </a:solidFill>
                        <a:effectLst/>
                        <a:latin typeface="Calibri"/>
                      </a:endParaRPr>
                    </a:p>
                  </a:txBody>
                  <a:tcPr marL="4844" marR="4844" marT="4844" marB="0" anchor="ctr">
                    <a:solidFill>
                      <a:srgbClr val="92D050"/>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242221">
                <a:tc>
                  <a:txBody>
                    <a:bodyPr/>
                    <a:lstStyle/>
                    <a:p>
                      <a:pPr algn="ctr" fontAlgn="ctr"/>
                      <a:r>
                        <a:rPr lang="ru-RU" sz="1000" b="1" u="none" strike="noStrike" dirty="0">
                          <a:effectLst/>
                        </a:rPr>
                        <a:t>В1</a:t>
                      </a:r>
                      <a:endParaRPr lang="ru-RU" sz="1000" b="1" i="0" u="none" strike="noStrike" dirty="0">
                        <a:solidFill>
                          <a:srgbClr val="000000"/>
                        </a:solidFill>
                        <a:effectLst/>
                        <a:latin typeface="Calibri"/>
                      </a:endParaRPr>
                    </a:p>
                  </a:txBody>
                  <a:tcPr marL="4844" marR="4844" marT="4844" marB="0" anchor="ctr">
                    <a:solidFill>
                      <a:schemeClr val="bg1"/>
                    </a:solidFill>
                  </a:tcPr>
                </a:tc>
                <a:tc rowSpan="2">
                  <a:txBody>
                    <a:bodyPr/>
                    <a:lstStyle/>
                    <a:p>
                      <a:pPr algn="ctr" fontAlgn="ctr"/>
                      <a:r>
                        <a:rPr lang="ru-RU" sz="700" b="1" u="none" strike="noStrike" dirty="0">
                          <a:effectLst/>
                        </a:rPr>
                        <a:t>Омская область</a:t>
                      </a:r>
                      <a:br>
                        <a:rPr lang="ru-RU" sz="700" b="1" u="none" strike="noStrike" dirty="0">
                          <a:effectLst/>
                        </a:rPr>
                      </a:br>
                      <a:r>
                        <a:rPr lang="ru-RU" sz="700" b="1" u="none" strike="noStrike" dirty="0" smtClean="0">
                          <a:effectLst/>
                        </a:rPr>
                        <a:t>Нижегородская </a:t>
                      </a:r>
                      <a:r>
                        <a:rPr lang="ru-RU" sz="700" b="1" u="none" strike="noStrike" dirty="0">
                          <a:effectLst/>
                        </a:rPr>
                        <a:t>область</a:t>
                      </a:r>
                      <a:br>
                        <a:rPr lang="ru-RU" sz="700" b="1" u="none" strike="noStrike" dirty="0">
                          <a:effectLst/>
                        </a:rPr>
                      </a:br>
                      <a:r>
                        <a:rPr lang="ru-RU" sz="700" b="1" u="none" strike="noStrike" dirty="0">
                          <a:effectLst/>
                        </a:rPr>
                        <a:t>Республика Коми</a:t>
                      </a:r>
                      <a:endParaRPr lang="ru-RU" sz="700" b="1" i="0" u="none" strike="noStrike" dirty="0">
                        <a:solidFill>
                          <a:srgbClr val="000000"/>
                        </a:solidFill>
                        <a:effectLst/>
                        <a:latin typeface="Calibri"/>
                      </a:endParaRPr>
                    </a:p>
                  </a:txBody>
                  <a:tcPr marL="4844" marR="4844" marT="4844" marB="0" anchor="ctr">
                    <a:solidFill>
                      <a:srgbClr val="92D050"/>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305198">
                <a:tc>
                  <a:txBody>
                    <a:bodyPr/>
                    <a:lstStyle/>
                    <a:p>
                      <a:pPr algn="ctr" fontAlgn="ctr"/>
                      <a:r>
                        <a:rPr lang="ru-RU" sz="700" u="none" strike="noStrike" dirty="0">
                          <a:effectLst/>
                        </a:rPr>
                        <a:t> </a:t>
                      </a:r>
                      <a:endParaRPr lang="ru-RU" sz="700" b="1" i="0" u="none" strike="noStrike" dirty="0">
                        <a:solidFill>
                          <a:srgbClr val="000000"/>
                        </a:solidFill>
                        <a:effectLst/>
                        <a:latin typeface="Calibri"/>
                      </a:endParaRPr>
                    </a:p>
                  </a:txBody>
                  <a:tcPr marL="4844" marR="4844" marT="4844" marB="0" anchor="ctr">
                    <a:solidFill>
                      <a:srgbClr val="92D050"/>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150177">
                <a:tc gridSpan="4">
                  <a:txBody>
                    <a:bodyPr/>
                    <a:lstStyle/>
                    <a:p>
                      <a:pPr algn="ctr" fontAlgn="ctr"/>
                      <a:r>
                        <a:rPr lang="ru-RU" sz="700" b="1" u="none" strike="noStrike" dirty="0" err="1">
                          <a:effectLst/>
                        </a:rPr>
                        <a:t>Неинвестиционный</a:t>
                      </a:r>
                      <a:r>
                        <a:rPr lang="ru-RU" sz="700" b="1" u="none" strike="noStrike" dirty="0">
                          <a:effectLst/>
                        </a:rPr>
                        <a:t> рейтинг</a:t>
                      </a:r>
                      <a:endParaRPr lang="ru-RU" sz="700" b="1" i="0" u="none" strike="noStrike" dirty="0">
                        <a:solidFill>
                          <a:srgbClr val="000000"/>
                        </a:solidFill>
                        <a:effectLst/>
                        <a:latin typeface="Calibri"/>
                      </a:endParaRPr>
                    </a:p>
                  </a:txBody>
                  <a:tcPr marL="4844" marR="4844" marT="4844" marB="0" anchor="ctr">
                    <a:solidFill>
                      <a:srgbClr val="92D050"/>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fontAlgn="ctr"/>
                      <a:r>
                        <a:rPr lang="ru-RU" sz="700" b="1" u="none" strike="noStrike" dirty="0">
                          <a:effectLst/>
                        </a:rPr>
                        <a:t>Инвестиционный рейтинг</a:t>
                      </a:r>
                      <a:endParaRPr lang="ru-RU" sz="700" b="1" i="0" u="none" strike="noStrike" dirty="0">
                        <a:solidFill>
                          <a:srgbClr val="000000"/>
                        </a:solidFill>
                        <a:effectLst/>
                        <a:latin typeface="Calibri"/>
                      </a:endParaRPr>
                    </a:p>
                  </a:txBody>
                  <a:tcPr marL="4844" marR="4844" marT="4844" marB="0" anchor="ctr">
                    <a:solidFill>
                      <a:srgbClr val="0081C8"/>
                    </a:solidFill>
                  </a:tcPr>
                </a:tc>
                <a:tc hMerge="1">
                  <a:txBody>
                    <a:bodyPr/>
                    <a:lstStyle/>
                    <a:p>
                      <a:endParaRPr lang="ru-RU"/>
                    </a:p>
                  </a:txBody>
                  <a:tcPr/>
                </a:tc>
                <a:tc hMerge="1">
                  <a:txBody>
                    <a:bodyPr/>
                    <a:lstStyle/>
                    <a:p>
                      <a:endParaRPr lang="ru-RU"/>
                    </a:p>
                  </a:txBody>
                  <a:tcPr/>
                </a:tc>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1680350436"/>
              </p:ext>
            </p:extLst>
          </p:nvPr>
        </p:nvGraphicFramePr>
        <p:xfrm>
          <a:off x="737533" y="3634548"/>
          <a:ext cx="7868584" cy="2900274"/>
        </p:xfrm>
        <a:graphic>
          <a:graphicData uri="http://schemas.openxmlformats.org/drawingml/2006/table">
            <a:tbl>
              <a:tblPr>
                <a:tableStyleId>{5C22544A-7EE6-4342-B048-85BDC9FD1C3A}</a:tableStyleId>
              </a:tblPr>
              <a:tblGrid>
                <a:gridCol w="1153543"/>
                <a:gridCol w="1127766"/>
                <a:gridCol w="1153543"/>
                <a:gridCol w="1108433"/>
                <a:gridCol w="1108433"/>
                <a:gridCol w="1108433"/>
                <a:gridCol w="1108433"/>
              </a:tblGrid>
              <a:tr h="430306">
                <a:tc gridSpan="7">
                  <a:txBody>
                    <a:bodyPr/>
                    <a:lstStyle/>
                    <a:p>
                      <a:pPr algn="ctr" fontAlgn="ctr"/>
                      <a:r>
                        <a:rPr lang="ru-RU" sz="1200" b="1" u="none" strike="noStrike" dirty="0">
                          <a:effectLst/>
                        </a:rPr>
                        <a:t>Кредитные рейтинги субъектов РФ, которые проводят оценку у рейтингового агентства </a:t>
                      </a:r>
                      <a:r>
                        <a:rPr lang="ru-RU" sz="1300" b="1" u="none" strike="noStrike" dirty="0" err="1">
                          <a:effectLst/>
                        </a:rPr>
                        <a:t>Fitch</a:t>
                      </a:r>
                      <a:r>
                        <a:rPr lang="ru-RU" sz="1300" b="1" u="none" strike="noStrike" dirty="0">
                          <a:effectLst/>
                        </a:rPr>
                        <a:t> </a:t>
                      </a:r>
                      <a:r>
                        <a:rPr lang="ru-RU" sz="1300" b="1" u="none" strike="noStrike" dirty="0" err="1">
                          <a:effectLst/>
                        </a:rPr>
                        <a:t>Ratings</a:t>
                      </a:r>
                      <a:r>
                        <a:rPr lang="ru-RU" sz="1400" b="1" u="none" strike="noStrike" dirty="0">
                          <a:effectLst/>
                        </a:rPr>
                        <a:t> </a:t>
                      </a:r>
                      <a:endParaRPr lang="ru-RU" sz="1200" b="1" i="0" u="none" strike="noStrike" dirty="0">
                        <a:solidFill>
                          <a:srgbClr val="000000"/>
                        </a:solidFill>
                        <a:effectLst/>
                        <a:latin typeface="Calibri"/>
                      </a:endParaRPr>
                    </a:p>
                  </a:txBody>
                  <a:tcPr marL="4844" marR="4844" marT="4844" marB="0" anchor="ctr">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95641">
                <a:tc>
                  <a:txBody>
                    <a:bodyPr/>
                    <a:lstStyle/>
                    <a:p>
                      <a:pPr algn="l" fontAlgn="ctr"/>
                      <a:r>
                        <a:rPr lang="ru-RU" sz="600" b="1" u="none" strike="noStrike" dirty="0">
                          <a:effectLst/>
                        </a:rPr>
                        <a:t> </a:t>
                      </a:r>
                      <a:endParaRPr lang="ru-RU" sz="600" b="1" i="0" u="none" strike="noStrike" dirty="0">
                        <a:solidFill>
                          <a:srgbClr val="000000"/>
                        </a:solidFill>
                        <a:effectLst/>
                        <a:latin typeface="Calibri"/>
                      </a:endParaRPr>
                    </a:p>
                  </a:txBody>
                  <a:tcPr marL="4844" marR="4844" marT="4844" marB="0" anchor="ctr">
                    <a:solidFill>
                      <a:schemeClr val="bg1"/>
                    </a:solidFill>
                  </a:tcPr>
                </a:tc>
                <a:tc>
                  <a:txBody>
                    <a:bodyPr/>
                    <a:lstStyle/>
                    <a:p>
                      <a:pPr algn="l" fontAlgn="ctr"/>
                      <a:r>
                        <a:rPr lang="ru-RU" sz="600" b="1" u="none" strike="noStrike" dirty="0">
                          <a:effectLst/>
                        </a:rPr>
                        <a:t> </a:t>
                      </a:r>
                      <a:endParaRPr lang="ru-RU" sz="600" b="1" i="0" u="none" strike="noStrike" dirty="0">
                        <a:solidFill>
                          <a:srgbClr val="000000"/>
                        </a:solidFill>
                        <a:effectLst/>
                        <a:latin typeface="Calibri"/>
                      </a:endParaRPr>
                    </a:p>
                  </a:txBody>
                  <a:tcPr marL="4844" marR="4844" marT="4844" marB="0" anchor="ctr">
                    <a:solidFill>
                      <a:schemeClr val="bg1"/>
                    </a:solidFill>
                  </a:tcPr>
                </a:tc>
                <a:tc>
                  <a:txBody>
                    <a:bodyPr/>
                    <a:lstStyle/>
                    <a:p>
                      <a:pPr algn="l" fontAlgn="ctr"/>
                      <a:r>
                        <a:rPr lang="ru-RU" sz="600" b="1" u="none" strike="noStrike" dirty="0">
                          <a:effectLst/>
                        </a:rPr>
                        <a:t> </a:t>
                      </a:r>
                      <a:endParaRPr lang="ru-RU" sz="600" b="1" i="0" u="none" strike="noStrike" dirty="0">
                        <a:solidFill>
                          <a:srgbClr val="000000"/>
                        </a:solidFill>
                        <a:effectLst/>
                        <a:latin typeface="Calibri"/>
                      </a:endParaRPr>
                    </a:p>
                  </a:txBody>
                  <a:tcPr marL="4844" marR="4844" marT="4844" marB="0" anchor="ctr">
                    <a:solidFill>
                      <a:schemeClr val="bg1"/>
                    </a:solidFill>
                  </a:tcPr>
                </a:tc>
                <a:tc>
                  <a:txBody>
                    <a:bodyPr/>
                    <a:lstStyle/>
                    <a:p>
                      <a:pPr algn="ctr" fontAlgn="ctr"/>
                      <a:r>
                        <a:rPr lang="ru-RU" sz="700" b="1" u="none" strike="noStrike" dirty="0">
                          <a:effectLst/>
                        </a:rPr>
                        <a:t> </a:t>
                      </a:r>
                      <a:endParaRPr lang="ru-RU" sz="700" b="1" i="0" u="none" strike="noStrike" dirty="0">
                        <a:solidFill>
                          <a:srgbClr val="000000"/>
                        </a:solidFill>
                        <a:effectLst/>
                        <a:latin typeface="Calibri"/>
                      </a:endParaRPr>
                    </a:p>
                  </a:txBody>
                  <a:tcPr marL="4844" marR="4844" marT="4844" marB="0" anchor="ctr">
                    <a:solidFill>
                      <a:schemeClr val="bg1"/>
                    </a:solidFill>
                  </a:tcPr>
                </a:tc>
                <a:tc>
                  <a:txBody>
                    <a:bodyPr/>
                    <a:lstStyle/>
                    <a:p>
                      <a:pPr algn="ctr" fontAlgn="ctr"/>
                      <a:r>
                        <a:rPr lang="ru-RU" sz="700" b="1" u="none" strike="noStrike" dirty="0">
                          <a:effectLst/>
                        </a:rPr>
                        <a:t> </a:t>
                      </a:r>
                      <a:endParaRPr lang="ru-RU" sz="700" b="1" i="0" u="none" strike="noStrike" dirty="0">
                        <a:solidFill>
                          <a:srgbClr val="000000"/>
                        </a:solidFill>
                        <a:effectLst/>
                        <a:latin typeface="Calibri"/>
                      </a:endParaRPr>
                    </a:p>
                  </a:txBody>
                  <a:tcPr marL="4844" marR="4844" marT="4844" marB="0" anchor="ctr">
                    <a:solidFill>
                      <a:schemeClr val="bg1"/>
                    </a:solidFill>
                  </a:tcPr>
                </a:tc>
                <a:tc>
                  <a:txBody>
                    <a:bodyPr/>
                    <a:lstStyle/>
                    <a:p>
                      <a:pPr algn="ctr" fontAlgn="ctr"/>
                      <a:r>
                        <a:rPr lang="ru-RU" sz="700" b="1" u="none" strike="noStrike" dirty="0">
                          <a:effectLst/>
                        </a:rPr>
                        <a:t> </a:t>
                      </a:r>
                      <a:endParaRPr lang="ru-RU" sz="700" b="1" i="0" u="none" strike="noStrike" dirty="0">
                        <a:solidFill>
                          <a:srgbClr val="000000"/>
                        </a:solidFill>
                        <a:effectLst/>
                        <a:latin typeface="Calibri"/>
                      </a:endParaRPr>
                    </a:p>
                  </a:txBody>
                  <a:tcPr marL="4844" marR="4844" marT="4844" marB="0" anchor="ctr">
                    <a:solidFill>
                      <a:schemeClr val="bg1"/>
                    </a:solidFill>
                  </a:tcPr>
                </a:tc>
                <a:tc>
                  <a:txBody>
                    <a:bodyPr/>
                    <a:lstStyle/>
                    <a:p>
                      <a:pPr algn="ctr" fontAlgn="ctr"/>
                      <a:r>
                        <a:rPr lang="ru-RU" sz="1100" b="1" u="none" strike="noStrike" dirty="0">
                          <a:effectLst/>
                        </a:rPr>
                        <a:t>ВВВ+</a:t>
                      </a:r>
                      <a:endParaRPr lang="ru-RU" sz="1100" b="1" i="0" u="none" strike="noStrike" dirty="0">
                        <a:solidFill>
                          <a:srgbClr val="000000"/>
                        </a:solidFill>
                        <a:effectLst/>
                        <a:latin typeface="Calibri"/>
                      </a:endParaRPr>
                    </a:p>
                  </a:txBody>
                  <a:tcPr marL="4844" marR="4844" marT="4844" marB="0" anchor="ctr">
                    <a:solidFill>
                      <a:schemeClr val="bg1"/>
                    </a:solidFill>
                  </a:tcPr>
                </a:tc>
              </a:tr>
              <a:tr h="203793">
                <a:tc>
                  <a:txBody>
                    <a:bodyPr/>
                    <a:lstStyle/>
                    <a:p>
                      <a:pPr algn="l" fontAlgn="ctr"/>
                      <a:r>
                        <a:rPr lang="ru-RU" sz="700" b="1" u="none" strike="noStrike" dirty="0">
                          <a:effectLst/>
                        </a:rPr>
                        <a:t> </a:t>
                      </a:r>
                      <a:endParaRPr lang="ru-RU" sz="700" b="1" i="0" u="none" strike="noStrike" dirty="0">
                        <a:solidFill>
                          <a:srgbClr val="000000"/>
                        </a:solidFill>
                        <a:effectLst/>
                        <a:latin typeface="Calibri"/>
                      </a:endParaRPr>
                    </a:p>
                  </a:txBody>
                  <a:tcPr marL="4844" marR="4844" marT="4844" marB="0" anchor="ctr">
                    <a:solidFill>
                      <a:schemeClr val="bg1"/>
                    </a:solidFill>
                  </a:tcPr>
                </a:tc>
                <a:tc>
                  <a:txBody>
                    <a:bodyPr/>
                    <a:lstStyle/>
                    <a:p>
                      <a:pPr algn="l" fontAlgn="ctr"/>
                      <a:r>
                        <a:rPr lang="ru-RU" sz="700" b="1" u="none" strike="noStrike" dirty="0">
                          <a:effectLst/>
                        </a:rPr>
                        <a:t> </a:t>
                      </a:r>
                      <a:endParaRPr lang="ru-RU" sz="700" b="1" i="0" u="none" strike="noStrike" dirty="0">
                        <a:solidFill>
                          <a:srgbClr val="000000"/>
                        </a:solidFill>
                        <a:effectLst/>
                        <a:latin typeface="Calibri"/>
                      </a:endParaRPr>
                    </a:p>
                  </a:txBody>
                  <a:tcPr marL="4844" marR="4844" marT="4844" marB="0" anchor="ctr">
                    <a:solidFill>
                      <a:schemeClr val="bg1"/>
                    </a:solidFill>
                  </a:tcPr>
                </a:tc>
                <a:tc>
                  <a:txBody>
                    <a:bodyPr/>
                    <a:lstStyle/>
                    <a:p>
                      <a:pPr algn="ctr" fontAlgn="ctr"/>
                      <a:r>
                        <a:rPr lang="ru-RU" sz="700" b="1" u="none" strike="noStrike" dirty="0">
                          <a:effectLst/>
                        </a:rPr>
                        <a:t> </a:t>
                      </a:r>
                      <a:endParaRPr lang="ru-RU" sz="700" b="1" i="0" u="none" strike="noStrike" dirty="0">
                        <a:solidFill>
                          <a:srgbClr val="000000"/>
                        </a:solidFill>
                        <a:effectLst/>
                        <a:latin typeface="Calibri"/>
                      </a:endParaRPr>
                    </a:p>
                  </a:txBody>
                  <a:tcPr marL="4844" marR="4844" marT="4844" marB="0" anchor="ctr">
                    <a:solidFill>
                      <a:schemeClr val="bg1"/>
                    </a:solidFill>
                  </a:tcPr>
                </a:tc>
                <a:tc>
                  <a:txBody>
                    <a:bodyPr/>
                    <a:lstStyle/>
                    <a:p>
                      <a:pPr algn="ctr" fontAlgn="ctr"/>
                      <a:r>
                        <a:rPr lang="ru-RU" sz="700" b="1" u="none" strike="noStrike" dirty="0">
                          <a:effectLst/>
                        </a:rPr>
                        <a:t> </a:t>
                      </a:r>
                      <a:endParaRPr lang="ru-RU" sz="700" b="1" i="0" u="none" strike="noStrike" dirty="0">
                        <a:solidFill>
                          <a:srgbClr val="C00000"/>
                        </a:solidFill>
                        <a:effectLst/>
                        <a:latin typeface="Calibri"/>
                      </a:endParaRPr>
                    </a:p>
                  </a:txBody>
                  <a:tcPr marL="4844" marR="4844" marT="4844" marB="0" anchor="ctr">
                    <a:solidFill>
                      <a:schemeClr val="bg1"/>
                    </a:solidFill>
                  </a:tcPr>
                </a:tc>
                <a:tc>
                  <a:txBody>
                    <a:bodyPr/>
                    <a:lstStyle/>
                    <a:p>
                      <a:pPr algn="ctr" fontAlgn="ctr"/>
                      <a:r>
                        <a:rPr lang="ru-RU" sz="700" b="1" u="none" strike="noStrike" dirty="0">
                          <a:effectLst/>
                        </a:rPr>
                        <a:t> </a:t>
                      </a:r>
                      <a:endParaRPr lang="ru-RU" sz="700" b="1" i="0" u="none" strike="noStrike" dirty="0">
                        <a:solidFill>
                          <a:srgbClr val="C00000"/>
                        </a:solidFill>
                        <a:effectLst/>
                        <a:latin typeface="Calibri"/>
                      </a:endParaRPr>
                    </a:p>
                  </a:txBody>
                  <a:tcPr marL="4844" marR="4844" marT="4844" marB="0" anchor="ctr">
                    <a:solidFill>
                      <a:schemeClr val="bg1"/>
                    </a:solidFill>
                  </a:tcPr>
                </a:tc>
                <a:tc>
                  <a:txBody>
                    <a:bodyPr/>
                    <a:lstStyle/>
                    <a:p>
                      <a:pPr algn="ctr" fontAlgn="ctr"/>
                      <a:r>
                        <a:rPr lang="ru-RU" sz="1100" b="1" u="none" strike="noStrike" dirty="0">
                          <a:effectLst/>
                        </a:rPr>
                        <a:t>ВВВ</a:t>
                      </a:r>
                      <a:endParaRPr lang="ru-RU" sz="1100" b="1" i="0" u="none" strike="noStrike" dirty="0">
                        <a:solidFill>
                          <a:srgbClr val="000000"/>
                        </a:solidFill>
                        <a:effectLst/>
                        <a:latin typeface="Calibri"/>
                      </a:endParaRPr>
                    </a:p>
                  </a:txBody>
                  <a:tcPr marL="4844" marR="4844" marT="4844" marB="0" anchor="ctr">
                    <a:solidFill>
                      <a:schemeClr val="bg1"/>
                    </a:solidFill>
                  </a:tcPr>
                </a:tc>
                <a:tc rowSpan="7">
                  <a:txBody>
                    <a:bodyPr/>
                    <a:lstStyle/>
                    <a:p>
                      <a:pPr algn="l" fontAlgn="ctr"/>
                      <a:r>
                        <a:rPr lang="ru-RU" sz="700" b="1" u="none" strike="noStrike" dirty="0">
                          <a:effectLst/>
                        </a:rPr>
                        <a:t> </a:t>
                      </a:r>
                      <a:endParaRPr lang="ru-RU" sz="700" b="1" i="0" u="none" strike="noStrike" dirty="0">
                        <a:solidFill>
                          <a:srgbClr val="000000"/>
                        </a:solidFill>
                        <a:effectLst/>
                        <a:latin typeface="Calibri"/>
                      </a:endParaRPr>
                    </a:p>
                    <a:p>
                      <a:pPr algn="l" fontAlgn="ctr"/>
                      <a:r>
                        <a:rPr lang="ru-RU" sz="600" b="1" u="none" strike="noStrike" dirty="0">
                          <a:effectLst/>
                        </a:rPr>
                        <a:t> </a:t>
                      </a:r>
                      <a:endParaRPr lang="ru-RU" sz="600" b="1" i="0" u="none" strike="noStrike" dirty="0">
                        <a:solidFill>
                          <a:srgbClr val="000000"/>
                        </a:solidFill>
                        <a:effectLst/>
                        <a:latin typeface="Calibri"/>
                      </a:endParaRPr>
                    </a:p>
                    <a:p>
                      <a:pPr algn="l" fontAlgn="ctr"/>
                      <a:r>
                        <a:rPr lang="ru-RU" sz="600" b="1" u="none" strike="noStrike" dirty="0">
                          <a:effectLst/>
                        </a:rPr>
                        <a:t> </a:t>
                      </a:r>
                      <a:endParaRPr lang="ru-RU" sz="600" b="1" i="0" u="none" strike="noStrike" dirty="0">
                        <a:solidFill>
                          <a:srgbClr val="000000"/>
                        </a:solidFill>
                        <a:effectLst/>
                        <a:latin typeface="Calibri"/>
                      </a:endParaRPr>
                    </a:p>
                    <a:p>
                      <a:pPr algn="l" fontAlgn="ctr"/>
                      <a:r>
                        <a:rPr lang="ru-RU" sz="600" b="1" u="none" strike="noStrike" dirty="0">
                          <a:effectLst/>
                        </a:rPr>
                        <a:t> </a:t>
                      </a:r>
                      <a:endParaRPr lang="ru-RU" sz="600" b="1" i="0" u="none" strike="noStrike" dirty="0">
                        <a:solidFill>
                          <a:srgbClr val="000000"/>
                        </a:solidFill>
                        <a:effectLst/>
                        <a:latin typeface="Calibri"/>
                      </a:endParaRPr>
                    </a:p>
                    <a:p>
                      <a:pPr algn="l" fontAlgn="ctr"/>
                      <a:r>
                        <a:rPr lang="ru-RU" sz="600" b="1" u="none" strike="noStrike" dirty="0">
                          <a:effectLst/>
                        </a:rPr>
                        <a:t> </a:t>
                      </a:r>
                      <a:endParaRPr lang="ru-RU" sz="600" b="1" i="0" u="none" strike="noStrike" dirty="0">
                        <a:solidFill>
                          <a:srgbClr val="000000"/>
                        </a:solidFill>
                        <a:effectLst/>
                        <a:latin typeface="Calibri"/>
                      </a:endParaRPr>
                    </a:p>
                    <a:p>
                      <a:pPr algn="l" fontAlgn="ctr"/>
                      <a:r>
                        <a:rPr lang="ru-RU" sz="600" b="1" u="none" strike="noStrike" dirty="0">
                          <a:effectLst/>
                        </a:rPr>
                        <a:t> </a:t>
                      </a:r>
                      <a:endParaRPr lang="ru-RU" sz="600" b="1" i="0" u="none" strike="noStrike" dirty="0">
                        <a:solidFill>
                          <a:srgbClr val="000000"/>
                        </a:solidFill>
                        <a:effectLst/>
                        <a:latin typeface="Calibri"/>
                      </a:endParaRPr>
                    </a:p>
                    <a:p>
                      <a:pPr algn="l" fontAlgn="ctr"/>
                      <a:r>
                        <a:rPr lang="ru-RU" sz="600" b="1" u="none" strike="noStrike" dirty="0">
                          <a:effectLst/>
                        </a:rPr>
                        <a:t> </a:t>
                      </a:r>
                      <a:endParaRPr lang="ru-RU" sz="600" b="1" i="0" u="none" strike="noStrike" dirty="0">
                        <a:solidFill>
                          <a:srgbClr val="000000"/>
                        </a:solidFill>
                        <a:effectLst/>
                        <a:latin typeface="Calibri"/>
                      </a:endParaRPr>
                    </a:p>
                    <a:p>
                      <a:pPr algn="ctr" fontAlgn="ctr"/>
                      <a:r>
                        <a:rPr lang="ru-RU" sz="700" b="1" u="none" strike="noStrike" dirty="0">
                          <a:effectLst/>
                        </a:rPr>
                        <a:t> </a:t>
                      </a:r>
                      <a:endParaRPr lang="ru-RU" sz="700" b="1" i="0" u="none" strike="noStrike" dirty="0">
                        <a:solidFill>
                          <a:srgbClr val="000000"/>
                        </a:solidFill>
                        <a:effectLst/>
                        <a:latin typeface="Calibri"/>
                      </a:endParaRPr>
                    </a:p>
                  </a:txBody>
                  <a:tcPr marL="4844" marR="4844" marT="4844" marB="0" anchor="ctr">
                    <a:solidFill>
                      <a:srgbClr val="0081C8"/>
                    </a:solidFill>
                  </a:tcPr>
                </a:tc>
              </a:tr>
              <a:tr h="203793">
                <a:tc>
                  <a:txBody>
                    <a:bodyPr/>
                    <a:lstStyle/>
                    <a:p>
                      <a:pPr algn="l" fontAlgn="ctr"/>
                      <a:r>
                        <a:rPr lang="ru-RU" sz="700" b="1" u="none" strike="noStrike" dirty="0">
                          <a:effectLst/>
                        </a:rPr>
                        <a:t> </a:t>
                      </a:r>
                      <a:endParaRPr lang="ru-RU" sz="700" b="1" i="0" u="none" strike="noStrike" dirty="0">
                        <a:solidFill>
                          <a:srgbClr val="000000"/>
                        </a:solidFill>
                        <a:effectLst/>
                        <a:latin typeface="Calibri"/>
                      </a:endParaRPr>
                    </a:p>
                  </a:txBody>
                  <a:tcPr marL="4844" marR="4844" marT="4844" marB="0" anchor="ctr">
                    <a:solidFill>
                      <a:schemeClr val="bg1"/>
                    </a:solidFill>
                  </a:tcPr>
                </a:tc>
                <a:tc>
                  <a:txBody>
                    <a:bodyPr/>
                    <a:lstStyle/>
                    <a:p>
                      <a:pPr algn="l" fontAlgn="ctr"/>
                      <a:r>
                        <a:rPr lang="ru-RU" sz="700" b="1" u="none" strike="noStrike" dirty="0">
                          <a:effectLst/>
                        </a:rPr>
                        <a:t> </a:t>
                      </a:r>
                      <a:endParaRPr lang="ru-RU" sz="700" b="1" i="0" u="none" strike="noStrike" dirty="0">
                        <a:solidFill>
                          <a:srgbClr val="000000"/>
                        </a:solidFill>
                        <a:effectLst/>
                        <a:latin typeface="Calibri"/>
                      </a:endParaRPr>
                    </a:p>
                  </a:txBody>
                  <a:tcPr marL="4844" marR="4844" marT="4844" marB="0" anchor="ctr">
                    <a:solidFill>
                      <a:schemeClr val="bg1"/>
                    </a:solidFill>
                  </a:tcPr>
                </a:tc>
                <a:tc>
                  <a:txBody>
                    <a:bodyPr/>
                    <a:lstStyle/>
                    <a:p>
                      <a:pPr algn="ctr" fontAlgn="ctr"/>
                      <a:r>
                        <a:rPr lang="ru-RU" sz="700" b="1" u="none" strike="noStrike" dirty="0">
                          <a:effectLst/>
                        </a:rPr>
                        <a:t> </a:t>
                      </a:r>
                      <a:endParaRPr lang="ru-RU" sz="700" b="1" i="0" u="none" strike="noStrike" dirty="0">
                        <a:solidFill>
                          <a:srgbClr val="000000"/>
                        </a:solidFill>
                        <a:effectLst/>
                        <a:latin typeface="Calibri"/>
                      </a:endParaRPr>
                    </a:p>
                  </a:txBody>
                  <a:tcPr marL="4844" marR="4844" marT="4844" marB="0" anchor="ctr">
                    <a:solidFill>
                      <a:schemeClr val="bg1"/>
                    </a:solidFill>
                  </a:tcPr>
                </a:tc>
                <a:tc>
                  <a:txBody>
                    <a:bodyPr/>
                    <a:lstStyle/>
                    <a:p>
                      <a:pPr algn="ctr" fontAlgn="ctr"/>
                      <a:r>
                        <a:rPr lang="ru-RU" sz="700" b="1" u="none" strike="noStrike" dirty="0">
                          <a:effectLst/>
                        </a:rPr>
                        <a:t> </a:t>
                      </a:r>
                      <a:endParaRPr lang="ru-RU" sz="700" b="1" i="0" u="none" strike="noStrike" dirty="0">
                        <a:solidFill>
                          <a:srgbClr val="C00000"/>
                        </a:solidFill>
                        <a:effectLst/>
                        <a:latin typeface="Calibri"/>
                      </a:endParaRPr>
                    </a:p>
                  </a:txBody>
                  <a:tcPr marL="4844" marR="4844" marT="4844" marB="0" anchor="ctr">
                    <a:solidFill>
                      <a:schemeClr val="bg1"/>
                    </a:solidFill>
                  </a:tcPr>
                </a:tc>
                <a:tc>
                  <a:txBody>
                    <a:bodyPr/>
                    <a:lstStyle/>
                    <a:p>
                      <a:pPr algn="ctr" fontAlgn="ctr"/>
                      <a:r>
                        <a:rPr lang="ru-RU" sz="1100" b="1" u="none" strike="noStrike" dirty="0">
                          <a:effectLst/>
                        </a:rPr>
                        <a:t>ВВВ-</a:t>
                      </a:r>
                      <a:endParaRPr lang="ru-RU" sz="1100" b="1" i="0" u="none" strike="noStrike" dirty="0">
                        <a:solidFill>
                          <a:srgbClr val="000000"/>
                        </a:solidFill>
                        <a:effectLst/>
                        <a:latin typeface="Calibri"/>
                      </a:endParaRPr>
                    </a:p>
                  </a:txBody>
                  <a:tcPr marL="4844" marR="4844" marT="4844" marB="0" anchor="ctr">
                    <a:solidFill>
                      <a:schemeClr val="bg1"/>
                    </a:solidFill>
                  </a:tcPr>
                </a:tc>
                <a:tc rowSpan="6">
                  <a:txBody>
                    <a:bodyPr/>
                    <a:lstStyle/>
                    <a:p>
                      <a:pPr algn="ctr" fontAlgn="ctr"/>
                      <a:r>
                        <a:rPr lang="ru-RU" sz="700" b="1" u="none" strike="noStrike" dirty="0">
                          <a:effectLst/>
                        </a:rPr>
                        <a:t>Российская Федерация</a:t>
                      </a:r>
                      <a:br>
                        <a:rPr lang="ru-RU" sz="700" b="1" u="none" strike="noStrike" dirty="0">
                          <a:effectLst/>
                        </a:rPr>
                      </a:br>
                      <a:r>
                        <a:rPr lang="ru-RU" sz="700" b="1" u="none" strike="noStrike" dirty="0">
                          <a:effectLst/>
                        </a:rPr>
                        <a:t/>
                      </a:r>
                      <a:br>
                        <a:rPr lang="ru-RU" sz="700" b="1" u="none" strike="noStrike" dirty="0">
                          <a:effectLst/>
                        </a:rPr>
                      </a:br>
                      <a:r>
                        <a:rPr lang="ru-RU" sz="700" b="1" u="none" strike="noStrike" dirty="0">
                          <a:effectLst/>
                        </a:rPr>
                        <a:t/>
                      </a:r>
                      <a:br>
                        <a:rPr lang="ru-RU" sz="700" b="1" u="none" strike="noStrike" dirty="0">
                          <a:effectLst/>
                        </a:rPr>
                      </a:br>
                      <a:r>
                        <a:rPr lang="ru-RU" sz="900" b="1" u="none" strike="noStrike" dirty="0">
                          <a:solidFill>
                            <a:srgbClr val="FF0000"/>
                          </a:solidFill>
                          <a:effectLst/>
                        </a:rPr>
                        <a:t>Республика Татарстан</a:t>
                      </a:r>
                      <a:r>
                        <a:rPr lang="ru-RU" sz="700" b="1" u="none" strike="noStrike" dirty="0">
                          <a:solidFill>
                            <a:srgbClr val="FF0000"/>
                          </a:solidFill>
                          <a:effectLst/>
                        </a:rPr>
                        <a:t/>
                      </a:r>
                      <a:br>
                        <a:rPr lang="ru-RU" sz="700" b="1" u="none" strike="noStrike" dirty="0">
                          <a:solidFill>
                            <a:srgbClr val="FF0000"/>
                          </a:solidFill>
                          <a:effectLst/>
                        </a:rPr>
                      </a:br>
                      <a:r>
                        <a:rPr lang="ru-RU" sz="700" b="1" u="none" strike="noStrike" dirty="0">
                          <a:effectLst/>
                        </a:rPr>
                        <a:t>г. Москва</a:t>
                      </a:r>
                      <a:br>
                        <a:rPr lang="ru-RU" sz="700" b="1" u="none" strike="noStrike" dirty="0">
                          <a:effectLst/>
                        </a:rPr>
                      </a:br>
                      <a:r>
                        <a:rPr lang="ru-RU" sz="700" b="1" u="none" strike="noStrike" dirty="0">
                          <a:effectLst/>
                        </a:rPr>
                        <a:t>Челябинская область</a:t>
                      </a:r>
                      <a:br>
                        <a:rPr lang="ru-RU" sz="700" b="1" u="none" strike="noStrike" dirty="0">
                          <a:effectLst/>
                        </a:rPr>
                      </a:br>
                      <a:r>
                        <a:rPr lang="ru-RU" sz="700" b="1" u="none" strike="noStrike" dirty="0">
                          <a:effectLst/>
                        </a:rPr>
                        <a:t>г. Санкт-Петербург</a:t>
                      </a:r>
                      <a:br>
                        <a:rPr lang="ru-RU" sz="700" b="1" u="none" strike="noStrike" dirty="0">
                          <a:effectLst/>
                        </a:rPr>
                      </a:br>
                      <a:r>
                        <a:rPr lang="ru-RU" sz="700" b="1" u="none" strike="noStrike" dirty="0">
                          <a:effectLst/>
                        </a:rPr>
                        <a:t>Республика Башкортостан</a:t>
                      </a:r>
                      <a:br>
                        <a:rPr lang="ru-RU" sz="700" b="1" u="none" strike="noStrike" dirty="0">
                          <a:effectLst/>
                        </a:rPr>
                      </a:br>
                      <a:r>
                        <a:rPr lang="ru-RU" sz="700" b="1" u="none" strike="noStrike" dirty="0">
                          <a:effectLst/>
                        </a:rPr>
                        <a:t>Ямало-Ненецкий АО</a:t>
                      </a:r>
                      <a:br>
                        <a:rPr lang="ru-RU" sz="700" b="1" u="none" strike="noStrike" dirty="0">
                          <a:effectLst/>
                        </a:rPr>
                      </a:br>
                      <a:endParaRPr lang="ru-RU" sz="700" b="1" i="0" u="none" strike="noStrike" dirty="0">
                        <a:solidFill>
                          <a:srgbClr val="000000"/>
                        </a:solidFill>
                        <a:effectLst/>
                        <a:latin typeface="Calibri"/>
                      </a:endParaRPr>
                    </a:p>
                  </a:txBody>
                  <a:tcPr marL="4844" marR="4844" marT="4844" marB="0" anchor="ctr">
                    <a:solidFill>
                      <a:srgbClr val="0081C8"/>
                    </a:solidFill>
                  </a:tcPr>
                </a:tc>
                <a:tc vMerge="1">
                  <a:txBody>
                    <a:bodyPr/>
                    <a:lstStyle/>
                    <a:p>
                      <a:pPr algn="l" fontAlgn="ctr"/>
                      <a:endParaRPr lang="ru-RU" sz="600" b="0" i="0" u="none" strike="noStrike" dirty="0">
                        <a:solidFill>
                          <a:srgbClr val="000000"/>
                        </a:solidFill>
                        <a:effectLst/>
                        <a:latin typeface="Calibri"/>
                      </a:endParaRPr>
                    </a:p>
                  </a:txBody>
                  <a:tcPr marL="4844" marR="4844" marT="4844" marB="0" anchor="ctr">
                    <a:solidFill>
                      <a:srgbClr val="0081C8"/>
                    </a:solidFill>
                  </a:tcPr>
                </a:tc>
              </a:tr>
              <a:tr h="203793">
                <a:tc>
                  <a:txBody>
                    <a:bodyPr/>
                    <a:lstStyle/>
                    <a:p>
                      <a:pPr algn="l" fontAlgn="ctr"/>
                      <a:r>
                        <a:rPr lang="ru-RU" sz="700" b="1" u="none" strike="noStrike" dirty="0">
                          <a:effectLst/>
                        </a:rPr>
                        <a:t> </a:t>
                      </a:r>
                      <a:endParaRPr lang="ru-RU" sz="700" b="1" i="0" u="none" strike="noStrike" dirty="0">
                        <a:solidFill>
                          <a:srgbClr val="000000"/>
                        </a:solidFill>
                        <a:effectLst/>
                        <a:latin typeface="Calibri"/>
                      </a:endParaRPr>
                    </a:p>
                  </a:txBody>
                  <a:tcPr marL="4844" marR="4844" marT="4844" marB="0" anchor="ctr">
                    <a:solidFill>
                      <a:schemeClr val="bg1"/>
                    </a:solidFill>
                  </a:tcPr>
                </a:tc>
                <a:tc>
                  <a:txBody>
                    <a:bodyPr/>
                    <a:lstStyle/>
                    <a:p>
                      <a:pPr algn="l" fontAlgn="ctr"/>
                      <a:r>
                        <a:rPr lang="ru-RU" sz="700" b="1" u="none" strike="noStrike" dirty="0">
                          <a:effectLst/>
                        </a:rPr>
                        <a:t> </a:t>
                      </a:r>
                      <a:endParaRPr lang="ru-RU" sz="700" b="1" i="0" u="none" strike="noStrike" dirty="0">
                        <a:solidFill>
                          <a:srgbClr val="000000"/>
                        </a:solidFill>
                        <a:effectLst/>
                        <a:latin typeface="Calibri"/>
                      </a:endParaRPr>
                    </a:p>
                  </a:txBody>
                  <a:tcPr marL="4844" marR="4844" marT="4844" marB="0" anchor="ctr">
                    <a:solidFill>
                      <a:schemeClr val="bg1"/>
                    </a:solidFill>
                  </a:tcPr>
                </a:tc>
                <a:tc>
                  <a:txBody>
                    <a:bodyPr/>
                    <a:lstStyle/>
                    <a:p>
                      <a:pPr algn="ctr" fontAlgn="ctr"/>
                      <a:r>
                        <a:rPr lang="ru-RU" sz="700" b="1" u="none" strike="noStrike" dirty="0">
                          <a:effectLst/>
                        </a:rPr>
                        <a:t> </a:t>
                      </a:r>
                      <a:endParaRPr lang="ru-RU" sz="700" b="1" i="0" u="none" strike="noStrike" dirty="0">
                        <a:solidFill>
                          <a:srgbClr val="000000"/>
                        </a:solidFill>
                        <a:effectLst/>
                        <a:latin typeface="Calibri"/>
                      </a:endParaRPr>
                    </a:p>
                  </a:txBody>
                  <a:tcPr marL="4844" marR="4844" marT="4844" marB="0" anchor="ctr">
                    <a:solidFill>
                      <a:schemeClr val="bg1"/>
                    </a:solidFill>
                  </a:tcPr>
                </a:tc>
                <a:tc>
                  <a:txBody>
                    <a:bodyPr/>
                    <a:lstStyle/>
                    <a:p>
                      <a:pPr algn="ctr" fontAlgn="ctr"/>
                      <a:r>
                        <a:rPr lang="ru-RU" sz="1100" b="1" u="none" strike="noStrike" dirty="0">
                          <a:effectLst/>
                        </a:rPr>
                        <a:t>ВВ+</a:t>
                      </a:r>
                      <a:endParaRPr lang="ru-RU" sz="1100" b="1" i="0" u="none" strike="noStrike" dirty="0">
                        <a:solidFill>
                          <a:srgbClr val="000000"/>
                        </a:solidFill>
                        <a:effectLst/>
                        <a:latin typeface="Calibri"/>
                      </a:endParaRPr>
                    </a:p>
                  </a:txBody>
                  <a:tcPr marL="4844" marR="4844" marT="4844" marB="0" anchor="ctr">
                    <a:solidFill>
                      <a:schemeClr val="bg1"/>
                    </a:solidFill>
                  </a:tcPr>
                </a:tc>
                <a:tc rowSpan="5">
                  <a:txBody>
                    <a:bodyPr/>
                    <a:lstStyle/>
                    <a:p>
                      <a:pPr algn="ctr" fontAlgn="ctr"/>
                      <a:r>
                        <a:rPr lang="ru-RU" sz="700" b="1" u="none" strike="noStrike" dirty="0">
                          <a:effectLst/>
                        </a:rPr>
                        <a:t>Республика Саха - Якутия</a:t>
                      </a:r>
                      <a:br>
                        <a:rPr lang="ru-RU" sz="700" b="1" u="none" strike="noStrike" dirty="0">
                          <a:effectLst/>
                        </a:rPr>
                      </a:br>
                      <a:r>
                        <a:rPr lang="ru-RU" sz="700" b="1" u="none" strike="noStrike" dirty="0">
                          <a:effectLst/>
                        </a:rPr>
                        <a:t>Московская область</a:t>
                      </a:r>
                      <a:br>
                        <a:rPr lang="ru-RU" sz="700" b="1" u="none" strike="noStrike" dirty="0">
                          <a:effectLst/>
                        </a:rPr>
                      </a:br>
                      <a:r>
                        <a:rPr lang="ru-RU" sz="700" b="1" u="none" strike="noStrike" dirty="0">
                          <a:effectLst/>
                        </a:rPr>
                        <a:t>Новосибирская область</a:t>
                      </a:r>
                      <a:br>
                        <a:rPr lang="ru-RU" sz="700" b="1" u="none" strike="noStrike" dirty="0">
                          <a:effectLst/>
                        </a:rPr>
                      </a:br>
                      <a:r>
                        <a:rPr lang="ru-RU" sz="700" b="1" u="none" strike="noStrike" dirty="0">
                          <a:effectLst/>
                        </a:rPr>
                        <a:t>Алтайский край</a:t>
                      </a:r>
                      <a:endParaRPr lang="ru-RU" sz="700" b="1" i="0" u="none" strike="noStrike" dirty="0">
                        <a:solidFill>
                          <a:srgbClr val="000000"/>
                        </a:solidFill>
                        <a:effectLst/>
                        <a:latin typeface="Calibri"/>
                      </a:endParaRPr>
                    </a:p>
                  </a:txBody>
                  <a:tcPr marL="4844" marR="4844" marT="4844" marB="0" anchor="ctr">
                    <a:solidFill>
                      <a:srgbClr val="0081C8"/>
                    </a:solidFill>
                  </a:tcPr>
                </a:tc>
                <a:tc vMerge="1">
                  <a:txBody>
                    <a:bodyPr/>
                    <a:lstStyle/>
                    <a:p>
                      <a:endParaRPr lang="ru-RU"/>
                    </a:p>
                  </a:txBody>
                  <a:tcPr/>
                </a:tc>
                <a:tc vMerge="1">
                  <a:txBody>
                    <a:bodyPr/>
                    <a:lstStyle/>
                    <a:p>
                      <a:pPr algn="l" fontAlgn="ctr"/>
                      <a:endParaRPr lang="ru-RU" sz="600" b="0" i="0" u="none" strike="noStrike" dirty="0">
                        <a:solidFill>
                          <a:srgbClr val="000000"/>
                        </a:solidFill>
                        <a:effectLst/>
                        <a:latin typeface="Calibri"/>
                      </a:endParaRPr>
                    </a:p>
                  </a:txBody>
                  <a:tcPr marL="4844" marR="4844" marT="4844" marB="0" anchor="ctr">
                    <a:solidFill>
                      <a:srgbClr val="0081C8"/>
                    </a:solidFill>
                  </a:tcPr>
                </a:tc>
              </a:tr>
              <a:tr h="203793">
                <a:tc>
                  <a:txBody>
                    <a:bodyPr/>
                    <a:lstStyle/>
                    <a:p>
                      <a:pPr algn="l" fontAlgn="ctr"/>
                      <a:r>
                        <a:rPr lang="ru-RU" sz="700" b="1" u="none" strike="noStrike" dirty="0">
                          <a:effectLst/>
                        </a:rPr>
                        <a:t> </a:t>
                      </a:r>
                      <a:endParaRPr lang="ru-RU" sz="700" b="1" i="0" u="none" strike="noStrike" dirty="0">
                        <a:solidFill>
                          <a:srgbClr val="000000"/>
                        </a:solidFill>
                        <a:effectLst/>
                        <a:latin typeface="Calibri"/>
                      </a:endParaRPr>
                    </a:p>
                  </a:txBody>
                  <a:tcPr marL="4844" marR="4844" marT="4844" marB="0" anchor="ctr">
                    <a:solidFill>
                      <a:schemeClr val="bg1"/>
                    </a:solidFill>
                  </a:tcPr>
                </a:tc>
                <a:tc>
                  <a:txBody>
                    <a:bodyPr/>
                    <a:lstStyle/>
                    <a:p>
                      <a:pPr algn="l" fontAlgn="ctr"/>
                      <a:r>
                        <a:rPr lang="ru-RU" sz="700" b="1" u="none" strike="noStrike" dirty="0">
                          <a:effectLst/>
                        </a:rPr>
                        <a:t> </a:t>
                      </a:r>
                      <a:endParaRPr lang="ru-RU" sz="700" b="1" i="0" u="none" strike="noStrike" dirty="0">
                        <a:solidFill>
                          <a:srgbClr val="000000"/>
                        </a:solidFill>
                        <a:effectLst/>
                        <a:latin typeface="Calibri"/>
                      </a:endParaRPr>
                    </a:p>
                  </a:txBody>
                  <a:tcPr marL="4844" marR="4844" marT="4844" marB="0" anchor="ctr">
                    <a:solidFill>
                      <a:schemeClr val="bg1"/>
                    </a:solidFill>
                  </a:tcPr>
                </a:tc>
                <a:tc>
                  <a:txBody>
                    <a:bodyPr/>
                    <a:lstStyle/>
                    <a:p>
                      <a:pPr algn="ctr" fontAlgn="ctr"/>
                      <a:r>
                        <a:rPr lang="ru-RU" sz="1100" b="1" u="none" strike="noStrike" dirty="0">
                          <a:effectLst/>
                        </a:rPr>
                        <a:t>ВВ</a:t>
                      </a:r>
                      <a:endParaRPr lang="ru-RU" sz="1100" b="1" i="0" u="none" strike="noStrike" dirty="0">
                        <a:solidFill>
                          <a:srgbClr val="000000"/>
                        </a:solidFill>
                        <a:effectLst/>
                        <a:latin typeface="Calibri"/>
                      </a:endParaRPr>
                    </a:p>
                  </a:txBody>
                  <a:tcPr marL="4844" marR="4844" marT="4844" marB="0" anchor="ctr">
                    <a:solidFill>
                      <a:schemeClr val="bg1"/>
                    </a:solidFill>
                  </a:tcPr>
                </a:tc>
                <a:tc rowSpan="4">
                  <a:txBody>
                    <a:bodyPr/>
                    <a:lstStyle/>
                    <a:p>
                      <a:pPr algn="ctr" fontAlgn="ctr"/>
                      <a:r>
                        <a:rPr lang="ru-RU" sz="700" b="1" u="none" strike="noStrike" dirty="0">
                          <a:effectLst/>
                        </a:rPr>
                        <a:t>Оренбургская область</a:t>
                      </a:r>
                      <a:br>
                        <a:rPr lang="ru-RU" sz="700" b="1" u="none" strike="noStrike" dirty="0">
                          <a:effectLst/>
                        </a:rPr>
                      </a:br>
                      <a:r>
                        <a:rPr lang="ru-RU" sz="700" b="1" u="none" strike="noStrike" dirty="0" smtClean="0">
                          <a:effectLst/>
                        </a:rPr>
                        <a:t>Красноярский </a:t>
                      </a:r>
                      <a:r>
                        <a:rPr lang="ru-RU" sz="700" b="1" u="none" strike="noStrike" dirty="0">
                          <a:effectLst/>
                        </a:rPr>
                        <a:t>край</a:t>
                      </a:r>
                      <a:br>
                        <a:rPr lang="ru-RU" sz="700" b="1" u="none" strike="noStrike" dirty="0">
                          <a:effectLst/>
                        </a:rPr>
                      </a:br>
                      <a:r>
                        <a:rPr lang="ru-RU" sz="700" b="1" u="none" strike="noStrike" dirty="0">
                          <a:effectLst/>
                        </a:rPr>
                        <a:t>Свердловская область</a:t>
                      </a:r>
                      <a:br>
                        <a:rPr lang="ru-RU" sz="700" b="1" u="none" strike="noStrike" dirty="0">
                          <a:effectLst/>
                        </a:rPr>
                      </a:br>
                      <a:r>
                        <a:rPr lang="ru-RU" sz="700" b="1" u="none" strike="noStrike" dirty="0">
                          <a:effectLst/>
                        </a:rPr>
                        <a:t>Липецкая область</a:t>
                      </a:r>
                      <a:br>
                        <a:rPr lang="ru-RU" sz="700" b="1" u="none" strike="noStrike" dirty="0">
                          <a:effectLst/>
                        </a:rPr>
                      </a:br>
                      <a:r>
                        <a:rPr lang="ru-RU" sz="700" b="1" u="none" strike="noStrike" dirty="0">
                          <a:effectLst/>
                        </a:rPr>
                        <a:t>Ставропольский край</a:t>
                      </a:r>
                      <a:endParaRPr lang="ru-RU" sz="700" b="1" i="0" u="none" strike="noStrike" dirty="0">
                        <a:solidFill>
                          <a:srgbClr val="000000"/>
                        </a:solidFill>
                        <a:effectLst/>
                        <a:latin typeface="Calibri"/>
                      </a:endParaRPr>
                    </a:p>
                  </a:txBody>
                  <a:tcPr marL="4844" marR="4844" marT="4844" marB="0" anchor="ctr">
                    <a:solidFill>
                      <a:srgbClr val="92D050"/>
                    </a:solidFill>
                  </a:tcPr>
                </a:tc>
                <a:tc vMerge="1">
                  <a:txBody>
                    <a:bodyPr/>
                    <a:lstStyle/>
                    <a:p>
                      <a:endParaRPr lang="ru-RU"/>
                    </a:p>
                  </a:txBody>
                  <a:tcPr/>
                </a:tc>
                <a:tc vMerge="1">
                  <a:txBody>
                    <a:bodyPr/>
                    <a:lstStyle/>
                    <a:p>
                      <a:endParaRPr lang="ru-RU"/>
                    </a:p>
                  </a:txBody>
                  <a:tcPr/>
                </a:tc>
                <a:tc vMerge="1">
                  <a:txBody>
                    <a:bodyPr/>
                    <a:lstStyle/>
                    <a:p>
                      <a:pPr algn="l" fontAlgn="ctr"/>
                      <a:endParaRPr lang="ru-RU" sz="600" b="0" i="0" u="none" strike="noStrike" dirty="0">
                        <a:solidFill>
                          <a:srgbClr val="000000"/>
                        </a:solidFill>
                        <a:effectLst/>
                        <a:latin typeface="Calibri"/>
                      </a:endParaRPr>
                    </a:p>
                  </a:txBody>
                  <a:tcPr marL="4844" marR="4844" marT="4844" marB="0" anchor="ctr">
                    <a:solidFill>
                      <a:srgbClr val="0081C8"/>
                    </a:solidFill>
                  </a:tcPr>
                </a:tc>
              </a:tr>
              <a:tr h="203793">
                <a:tc>
                  <a:txBody>
                    <a:bodyPr/>
                    <a:lstStyle/>
                    <a:p>
                      <a:pPr algn="l" fontAlgn="ctr"/>
                      <a:r>
                        <a:rPr lang="ru-RU" sz="700" b="1" u="none" strike="noStrike" dirty="0">
                          <a:effectLst/>
                        </a:rPr>
                        <a:t> </a:t>
                      </a:r>
                      <a:endParaRPr lang="ru-RU" sz="700" b="1" i="0" u="none" strike="noStrike" dirty="0">
                        <a:solidFill>
                          <a:srgbClr val="000000"/>
                        </a:solidFill>
                        <a:effectLst/>
                        <a:latin typeface="Calibri"/>
                      </a:endParaRPr>
                    </a:p>
                  </a:txBody>
                  <a:tcPr marL="4844" marR="4844" marT="4844" marB="0" anchor="ctr">
                    <a:solidFill>
                      <a:schemeClr val="bg1"/>
                    </a:solidFill>
                  </a:tcPr>
                </a:tc>
                <a:tc>
                  <a:txBody>
                    <a:bodyPr/>
                    <a:lstStyle/>
                    <a:p>
                      <a:pPr algn="ctr" fontAlgn="ctr"/>
                      <a:r>
                        <a:rPr lang="ru-RU" sz="1100" b="1" u="none" strike="noStrike" dirty="0">
                          <a:effectLst/>
                        </a:rPr>
                        <a:t>ВВ-</a:t>
                      </a:r>
                      <a:endParaRPr lang="ru-RU" sz="1100" b="1" i="0" u="none" strike="noStrike" dirty="0">
                        <a:solidFill>
                          <a:srgbClr val="000000"/>
                        </a:solidFill>
                        <a:effectLst/>
                        <a:latin typeface="Calibri"/>
                      </a:endParaRPr>
                    </a:p>
                  </a:txBody>
                  <a:tcPr marL="4844" marR="4844" marT="4844" marB="0" anchor="ctr">
                    <a:solidFill>
                      <a:schemeClr val="bg1"/>
                    </a:solidFill>
                  </a:tcPr>
                </a:tc>
                <a:tc rowSpan="3">
                  <a:txBody>
                    <a:bodyPr/>
                    <a:lstStyle/>
                    <a:p>
                      <a:pPr algn="ctr" fontAlgn="ctr"/>
                      <a:r>
                        <a:rPr lang="ru-RU" sz="700" b="1" u="none" strike="noStrike" dirty="0">
                          <a:effectLst/>
                        </a:rPr>
                        <a:t/>
                      </a:r>
                      <a:br>
                        <a:rPr lang="ru-RU" sz="700" b="1" u="none" strike="noStrike" dirty="0">
                          <a:effectLst/>
                        </a:rPr>
                      </a:br>
                      <a:r>
                        <a:rPr lang="ru-RU" sz="700" b="1" u="none" strike="noStrike" dirty="0">
                          <a:effectLst/>
                        </a:rPr>
                        <a:t>Нижегородская область</a:t>
                      </a:r>
                      <a:br>
                        <a:rPr lang="ru-RU" sz="700" b="1" u="none" strike="noStrike" dirty="0">
                          <a:effectLst/>
                        </a:rPr>
                      </a:br>
                      <a:r>
                        <a:rPr lang="ru-RU" sz="700" b="1" u="none" strike="noStrike" dirty="0">
                          <a:effectLst/>
                        </a:rPr>
                        <a:t>Республика Марий Эл</a:t>
                      </a:r>
                      <a:br>
                        <a:rPr lang="ru-RU" sz="700" b="1" u="none" strike="noStrike" dirty="0">
                          <a:effectLst/>
                        </a:rPr>
                      </a:br>
                      <a:r>
                        <a:rPr lang="ru-RU" sz="700" b="1" u="none" strike="noStrike" dirty="0">
                          <a:effectLst/>
                        </a:rPr>
                        <a:t>Ярославская область</a:t>
                      </a:r>
                      <a:endParaRPr lang="ru-RU" sz="700" b="1" i="0" u="none" strike="noStrike" dirty="0">
                        <a:solidFill>
                          <a:srgbClr val="000000"/>
                        </a:solidFill>
                        <a:effectLst/>
                        <a:latin typeface="Calibri"/>
                      </a:endParaRPr>
                    </a:p>
                  </a:txBody>
                  <a:tcPr marL="4844" marR="4844" marT="4844" marB="0" anchor="ctr">
                    <a:solidFill>
                      <a:srgbClr val="92D050"/>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pPr algn="l" fontAlgn="ctr"/>
                      <a:endParaRPr lang="ru-RU" sz="600" b="0" i="0" u="none" strike="noStrike" dirty="0">
                        <a:solidFill>
                          <a:srgbClr val="000000"/>
                        </a:solidFill>
                        <a:effectLst/>
                        <a:latin typeface="Calibri"/>
                      </a:endParaRPr>
                    </a:p>
                  </a:txBody>
                  <a:tcPr marL="4844" marR="4844" marT="4844" marB="0" anchor="ctr">
                    <a:solidFill>
                      <a:srgbClr val="0081C8"/>
                    </a:solidFill>
                  </a:tcPr>
                </a:tc>
              </a:tr>
              <a:tr h="203793">
                <a:tc>
                  <a:txBody>
                    <a:bodyPr/>
                    <a:lstStyle/>
                    <a:p>
                      <a:pPr algn="ctr" fontAlgn="ctr"/>
                      <a:r>
                        <a:rPr lang="ru-RU" sz="1100" b="1" u="none" strike="noStrike" dirty="0">
                          <a:effectLst/>
                        </a:rPr>
                        <a:t>В+</a:t>
                      </a:r>
                      <a:endParaRPr lang="ru-RU" sz="1100" b="1" i="0" u="none" strike="noStrike" dirty="0">
                        <a:solidFill>
                          <a:srgbClr val="000000"/>
                        </a:solidFill>
                        <a:effectLst/>
                        <a:latin typeface="Calibri"/>
                      </a:endParaRPr>
                    </a:p>
                  </a:txBody>
                  <a:tcPr marL="4844" marR="4844" marT="4844" marB="0" anchor="ctr">
                    <a:solidFill>
                      <a:schemeClr val="bg1"/>
                    </a:solidFill>
                  </a:tcPr>
                </a:tc>
                <a:tc rowSpan="2">
                  <a:txBody>
                    <a:bodyPr/>
                    <a:lstStyle/>
                    <a:p>
                      <a:pPr algn="ctr" fontAlgn="ctr"/>
                      <a:r>
                        <a:rPr lang="ru-RU" sz="700" b="1" u="none" strike="noStrike" dirty="0">
                          <a:effectLst/>
                        </a:rPr>
                        <a:t>Кировская область</a:t>
                      </a:r>
                      <a:endParaRPr lang="ru-RU" sz="700" b="1" i="0" u="none" strike="noStrike" dirty="0">
                        <a:solidFill>
                          <a:srgbClr val="000000"/>
                        </a:solidFill>
                        <a:effectLst/>
                        <a:latin typeface="Calibri"/>
                      </a:endParaRPr>
                    </a:p>
                  </a:txBody>
                  <a:tcPr marL="4844" marR="4844" marT="4844" marB="0" anchor="ctr">
                    <a:solidFill>
                      <a:srgbClr val="92D050"/>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pPr algn="l" fontAlgn="ctr"/>
                      <a:endParaRPr lang="ru-RU" sz="600" b="0" i="0" u="none" strike="noStrike" dirty="0">
                        <a:solidFill>
                          <a:srgbClr val="000000"/>
                        </a:solidFill>
                        <a:effectLst/>
                        <a:latin typeface="Calibri"/>
                      </a:endParaRPr>
                    </a:p>
                  </a:txBody>
                  <a:tcPr marL="4844" marR="4844" marT="4844" marB="0" anchor="ctr">
                    <a:solidFill>
                      <a:srgbClr val="0081C8"/>
                    </a:solidFill>
                  </a:tcPr>
                </a:tc>
              </a:tr>
              <a:tr h="937446">
                <a:tc>
                  <a:txBody>
                    <a:bodyPr/>
                    <a:lstStyle/>
                    <a:p>
                      <a:pPr algn="ctr" fontAlgn="ctr"/>
                      <a:r>
                        <a:rPr lang="ru-RU" sz="700" b="1" u="none" strike="noStrike" dirty="0" smtClean="0">
                          <a:effectLst/>
                        </a:rPr>
                        <a:t> </a:t>
                      </a:r>
                      <a:endParaRPr lang="ru-RU" sz="700" b="1" i="0" u="none" strike="noStrike" dirty="0">
                        <a:solidFill>
                          <a:srgbClr val="000000"/>
                        </a:solidFill>
                        <a:effectLst/>
                        <a:latin typeface="Calibri"/>
                      </a:endParaRPr>
                    </a:p>
                  </a:txBody>
                  <a:tcPr marL="4844" marR="4844" marT="4844" marB="0" anchor="ctr">
                    <a:solidFill>
                      <a:srgbClr val="92D050"/>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pPr algn="l" fontAlgn="ctr"/>
                      <a:endParaRPr lang="ru-RU" sz="600" b="0" i="0" u="none" strike="noStrike" dirty="0">
                        <a:solidFill>
                          <a:srgbClr val="000000"/>
                        </a:solidFill>
                        <a:effectLst/>
                        <a:latin typeface="Calibri"/>
                      </a:endParaRPr>
                    </a:p>
                  </a:txBody>
                  <a:tcPr marL="4844" marR="4844" marT="4844" marB="0" anchor="ctr">
                    <a:solidFill>
                      <a:srgbClr val="0081C8"/>
                    </a:solidFill>
                  </a:tcPr>
                </a:tc>
              </a:tr>
              <a:tr h="114123">
                <a:tc gridSpan="4">
                  <a:txBody>
                    <a:bodyPr/>
                    <a:lstStyle/>
                    <a:p>
                      <a:pPr algn="ctr" fontAlgn="ctr"/>
                      <a:r>
                        <a:rPr lang="ru-RU" sz="700" b="1" u="none" strike="noStrike" dirty="0" err="1">
                          <a:effectLst/>
                        </a:rPr>
                        <a:t>Неинвестиционный</a:t>
                      </a:r>
                      <a:r>
                        <a:rPr lang="ru-RU" sz="700" b="1" u="none" strike="noStrike" dirty="0">
                          <a:effectLst/>
                        </a:rPr>
                        <a:t> рейтинг</a:t>
                      </a:r>
                      <a:endParaRPr lang="ru-RU" sz="700" b="1" i="0" u="none" strike="noStrike" dirty="0">
                        <a:solidFill>
                          <a:srgbClr val="000000"/>
                        </a:solidFill>
                        <a:effectLst/>
                        <a:latin typeface="Calibri"/>
                      </a:endParaRPr>
                    </a:p>
                  </a:txBody>
                  <a:tcPr marL="4844" marR="4844" marT="4844" marB="0" anchor="ctr">
                    <a:solidFill>
                      <a:srgbClr val="92D050"/>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fontAlgn="ctr"/>
                      <a:r>
                        <a:rPr lang="ru-RU" sz="700" b="1" u="none" strike="noStrike" dirty="0">
                          <a:effectLst/>
                        </a:rPr>
                        <a:t>Инвестиционный рейтинг</a:t>
                      </a:r>
                      <a:endParaRPr lang="ru-RU" sz="700" b="1" i="0" u="none" strike="noStrike" dirty="0">
                        <a:solidFill>
                          <a:srgbClr val="000000"/>
                        </a:solidFill>
                        <a:effectLst/>
                        <a:latin typeface="Calibri"/>
                      </a:endParaRPr>
                    </a:p>
                  </a:txBody>
                  <a:tcPr marL="4844" marR="4844" marT="4844" marB="0" anchor="ctr">
                    <a:solidFill>
                      <a:srgbClr val="0081C8"/>
                    </a:solidFill>
                  </a:tcPr>
                </a:tc>
                <a:tc hMerge="1">
                  <a:txBody>
                    <a:bodyPr/>
                    <a:lstStyle/>
                    <a:p>
                      <a:endParaRPr lang="ru-RU"/>
                    </a:p>
                  </a:txBody>
                  <a:tcPr/>
                </a:tc>
                <a:tc hMerge="1">
                  <a:txBody>
                    <a:bodyPr/>
                    <a:lstStyle/>
                    <a:p>
                      <a:endParaRPr lang="ru-RU"/>
                    </a:p>
                  </a:txBody>
                  <a:tcPr/>
                </a:tc>
              </a:tr>
            </a:tbl>
          </a:graphicData>
        </a:graphic>
      </p:graphicFrame>
    </p:spTree>
    <p:extLst>
      <p:ext uri="{BB962C8B-B14F-4D97-AF65-F5344CB8AC3E}">
        <p14:creationId xmlns:p14="http://schemas.microsoft.com/office/powerpoint/2010/main" val="287249050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38843" y="70531"/>
            <a:ext cx="8088112" cy="574747"/>
          </a:xfrm>
        </p:spPr>
        <p:txBody>
          <a:bodyPr>
            <a:noAutofit/>
          </a:bodyPr>
          <a:lstStyle/>
          <a:p>
            <a:r>
              <a:rPr lang="ru-RU" sz="1400" dirty="0">
                <a:latin typeface="Arial Narrow" panose="020B0606020202030204" pitchFamily="34" charset="0"/>
              </a:rPr>
              <a:t>Республика Татарстан в сравнении с другими субъектами Российской Федерации по оценке кредитоспособности, проводимой российскими рейтинговыми агентствами</a:t>
            </a:r>
          </a:p>
        </p:txBody>
      </p:sp>
      <p:graphicFrame>
        <p:nvGraphicFramePr>
          <p:cNvPr id="2" name="Таблица 1"/>
          <p:cNvGraphicFramePr>
            <a:graphicFrameLocks noGrp="1"/>
          </p:cNvGraphicFramePr>
          <p:nvPr>
            <p:extLst>
              <p:ext uri="{D42A27DB-BD31-4B8C-83A1-F6EECF244321}">
                <p14:modId xmlns:p14="http://schemas.microsoft.com/office/powerpoint/2010/main" val="4206604832"/>
              </p:ext>
            </p:extLst>
          </p:nvPr>
        </p:nvGraphicFramePr>
        <p:xfrm>
          <a:off x="560936" y="568620"/>
          <a:ext cx="8421698" cy="2689409"/>
        </p:xfrm>
        <a:graphic>
          <a:graphicData uri="http://schemas.openxmlformats.org/drawingml/2006/table">
            <a:tbl>
              <a:tblPr>
                <a:tableStyleId>{5C22544A-7EE6-4342-B048-85BDC9FD1C3A}</a:tableStyleId>
              </a:tblPr>
              <a:tblGrid>
                <a:gridCol w="811001"/>
                <a:gridCol w="332165"/>
                <a:gridCol w="655705"/>
                <a:gridCol w="630900"/>
                <a:gridCol w="629821"/>
                <a:gridCol w="695608"/>
                <a:gridCol w="651390"/>
                <a:gridCol w="630900"/>
                <a:gridCol w="651390"/>
                <a:gridCol w="579133"/>
                <a:gridCol w="566192"/>
                <a:gridCol w="776492"/>
                <a:gridCol w="811001"/>
              </a:tblGrid>
              <a:tr h="155114">
                <a:tc>
                  <a:txBody>
                    <a:bodyPr/>
                    <a:lstStyle/>
                    <a:p>
                      <a:pPr algn="l" fontAlgn="ctr"/>
                      <a:r>
                        <a:rPr lang="ru-RU" sz="400" u="none" strike="noStrike" dirty="0">
                          <a:effectLst/>
                        </a:rPr>
                        <a:t> </a:t>
                      </a:r>
                      <a:endParaRPr lang="ru-RU" sz="400" b="0" i="0" u="none" strike="noStrike" dirty="0">
                        <a:solidFill>
                          <a:srgbClr val="000000"/>
                        </a:solidFill>
                        <a:effectLst/>
                        <a:latin typeface="Calibri"/>
                      </a:endParaRPr>
                    </a:p>
                  </a:txBody>
                  <a:tcPr marL="3204" marR="3204" marT="3204" marB="0" anchor="ctr">
                    <a:solidFill>
                      <a:schemeClr val="bg1"/>
                    </a:solidFill>
                  </a:tcPr>
                </a:tc>
                <a:tc>
                  <a:txBody>
                    <a:bodyPr/>
                    <a:lstStyle/>
                    <a:p>
                      <a:pPr algn="l" fontAlgn="ctr"/>
                      <a:r>
                        <a:rPr lang="ru-RU" sz="400" u="none" strike="noStrike" dirty="0">
                          <a:effectLst/>
                        </a:rPr>
                        <a:t> </a:t>
                      </a:r>
                      <a:endParaRPr lang="ru-RU" sz="400" b="0" i="0" u="none" strike="noStrike" dirty="0">
                        <a:solidFill>
                          <a:srgbClr val="000000"/>
                        </a:solidFill>
                        <a:effectLst/>
                        <a:latin typeface="Calibri"/>
                      </a:endParaRPr>
                    </a:p>
                  </a:txBody>
                  <a:tcPr marL="3204" marR="3204" marT="3204" marB="0" anchor="ctr">
                    <a:solidFill>
                      <a:schemeClr val="bg1"/>
                    </a:solidFill>
                  </a:tcPr>
                </a:tc>
                <a:tc>
                  <a:txBody>
                    <a:bodyPr/>
                    <a:lstStyle/>
                    <a:p>
                      <a:pPr algn="l" fontAlgn="ctr"/>
                      <a:r>
                        <a:rPr lang="ru-RU" sz="400" u="none" strike="noStrike" dirty="0">
                          <a:effectLst/>
                        </a:rPr>
                        <a:t> </a:t>
                      </a:r>
                      <a:endParaRPr lang="ru-RU" sz="400" b="0" i="0" u="none" strike="noStrike" dirty="0">
                        <a:solidFill>
                          <a:srgbClr val="000000"/>
                        </a:solidFill>
                        <a:effectLst/>
                        <a:latin typeface="Calibri"/>
                      </a:endParaRPr>
                    </a:p>
                  </a:txBody>
                  <a:tcPr marL="3204" marR="3204" marT="3204" marB="0" anchor="ctr">
                    <a:solidFill>
                      <a:schemeClr val="bg1"/>
                    </a:solidFill>
                  </a:tcPr>
                </a:tc>
                <a:tc>
                  <a:txBody>
                    <a:bodyPr/>
                    <a:lstStyle/>
                    <a:p>
                      <a:pPr algn="l" fontAlgn="ctr"/>
                      <a:r>
                        <a:rPr lang="ru-RU" sz="400" u="none" strike="noStrike" dirty="0">
                          <a:effectLst/>
                        </a:rPr>
                        <a:t> </a:t>
                      </a:r>
                      <a:endParaRPr lang="ru-RU" sz="400" b="0" i="0" u="none" strike="noStrike" dirty="0">
                        <a:solidFill>
                          <a:srgbClr val="000000"/>
                        </a:solidFill>
                        <a:effectLst/>
                        <a:latin typeface="Calibri"/>
                      </a:endParaRPr>
                    </a:p>
                  </a:txBody>
                  <a:tcPr marL="3204" marR="3204" marT="3204" marB="0" anchor="ctr">
                    <a:solidFill>
                      <a:schemeClr val="bg1"/>
                    </a:solidFill>
                  </a:tcPr>
                </a:tc>
                <a:tc>
                  <a:txBody>
                    <a:bodyPr/>
                    <a:lstStyle/>
                    <a:p>
                      <a:pPr algn="l" fontAlgn="ctr"/>
                      <a:r>
                        <a:rPr lang="ru-RU" sz="400" u="none" strike="noStrike" dirty="0">
                          <a:effectLst/>
                        </a:rPr>
                        <a:t> </a:t>
                      </a:r>
                      <a:endParaRPr lang="ru-RU" sz="400" b="0" i="0" u="none" strike="noStrike" dirty="0">
                        <a:solidFill>
                          <a:srgbClr val="000000"/>
                        </a:solidFill>
                        <a:effectLst/>
                        <a:latin typeface="Calibri"/>
                      </a:endParaRPr>
                    </a:p>
                  </a:txBody>
                  <a:tcPr marL="3204" marR="3204" marT="3204" marB="0" anchor="ctr">
                    <a:solidFill>
                      <a:schemeClr val="bg1"/>
                    </a:solidFill>
                  </a:tcPr>
                </a:tc>
                <a:tc>
                  <a:txBody>
                    <a:bodyPr/>
                    <a:lstStyle/>
                    <a:p>
                      <a:pPr algn="l" fontAlgn="ctr"/>
                      <a:r>
                        <a:rPr lang="ru-RU" sz="400" u="none" strike="noStrike" dirty="0">
                          <a:effectLst/>
                        </a:rPr>
                        <a:t> </a:t>
                      </a:r>
                      <a:endParaRPr lang="ru-RU" sz="400" b="0" i="0" u="none" strike="noStrike" dirty="0">
                        <a:solidFill>
                          <a:srgbClr val="000000"/>
                        </a:solidFill>
                        <a:effectLst/>
                        <a:latin typeface="Calibri"/>
                      </a:endParaRPr>
                    </a:p>
                  </a:txBody>
                  <a:tcPr marL="3204" marR="3204" marT="3204" marB="0" anchor="ctr">
                    <a:solidFill>
                      <a:schemeClr val="bg1"/>
                    </a:solidFill>
                  </a:tcPr>
                </a:tc>
                <a:tc>
                  <a:txBody>
                    <a:bodyPr/>
                    <a:lstStyle/>
                    <a:p>
                      <a:pPr algn="l" fontAlgn="ctr"/>
                      <a:r>
                        <a:rPr lang="ru-RU" sz="400" u="none" strike="noStrike" dirty="0">
                          <a:effectLst/>
                        </a:rPr>
                        <a:t> </a:t>
                      </a:r>
                      <a:endParaRPr lang="ru-RU" sz="400" b="0"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u="none" strike="noStrike">
                          <a:effectLst/>
                        </a:rPr>
                        <a:t> </a:t>
                      </a:r>
                      <a:endParaRPr lang="ru-RU" sz="800" b="1" i="0" u="none" strike="noStrike">
                        <a:solidFill>
                          <a:srgbClr val="000000"/>
                        </a:solidFill>
                        <a:effectLst/>
                        <a:latin typeface="Calibri"/>
                      </a:endParaRPr>
                    </a:p>
                  </a:txBody>
                  <a:tcPr marL="3204" marR="3204" marT="3204" marB="0" anchor="ctr">
                    <a:solidFill>
                      <a:schemeClr val="bg1"/>
                    </a:solidFill>
                  </a:tcPr>
                </a:tc>
              </a:tr>
              <a:tr h="169871">
                <a:tc gridSpan="13">
                  <a:txBody>
                    <a:bodyPr/>
                    <a:lstStyle/>
                    <a:p>
                      <a:pPr algn="ctr" fontAlgn="ctr"/>
                      <a:r>
                        <a:rPr lang="ru-RU" sz="1050" b="1" u="none" strike="noStrike" dirty="0">
                          <a:effectLst/>
                        </a:rPr>
                        <a:t>Кредитные рейтинги субъектов РФ, которые проводят оценку у рейтингового агентства АКРА </a:t>
                      </a:r>
                      <a:endParaRPr lang="ru-RU" sz="1050" b="1" i="0" u="none" strike="noStrike" dirty="0">
                        <a:solidFill>
                          <a:srgbClr val="000000"/>
                        </a:solidFill>
                        <a:effectLst/>
                        <a:latin typeface="Calibri"/>
                      </a:endParaRPr>
                    </a:p>
                  </a:txBody>
                  <a:tcPr marL="3204" marR="3204" marT="3204" marB="0" anchor="ctr">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58992">
                <a:tc>
                  <a:txBody>
                    <a:bodyPr/>
                    <a:lstStyle/>
                    <a:p>
                      <a:pPr algn="ctr" fontAlgn="ctr"/>
                      <a:r>
                        <a:rPr lang="ru-RU" sz="800"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ААА</a:t>
                      </a:r>
                      <a:endParaRPr lang="ru-RU" sz="800" b="1" i="0" u="none" strike="noStrike" dirty="0">
                        <a:solidFill>
                          <a:srgbClr val="000000"/>
                        </a:solidFill>
                        <a:effectLst/>
                        <a:latin typeface="Calibri"/>
                      </a:endParaRPr>
                    </a:p>
                  </a:txBody>
                  <a:tcPr marL="3204" marR="3204" marT="3204" marB="0" anchor="ctr">
                    <a:solidFill>
                      <a:schemeClr val="bg1"/>
                    </a:solidFill>
                  </a:tcPr>
                </a:tc>
              </a:tr>
              <a:tr h="162870">
                <a:tc>
                  <a:txBody>
                    <a:bodyPr/>
                    <a:lstStyle/>
                    <a:p>
                      <a:pPr algn="ctr" fontAlgn="ctr"/>
                      <a:r>
                        <a:rPr lang="ru-RU" sz="800"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АА+</a:t>
                      </a:r>
                      <a:endParaRPr lang="ru-RU" sz="800" b="1" i="0" u="none" strike="noStrike" dirty="0">
                        <a:solidFill>
                          <a:srgbClr val="000000"/>
                        </a:solidFill>
                        <a:effectLst/>
                        <a:latin typeface="Calibri"/>
                      </a:endParaRPr>
                    </a:p>
                  </a:txBody>
                  <a:tcPr marL="3204" marR="3204" marT="3204" marB="0" anchor="ctr">
                    <a:solidFill>
                      <a:schemeClr val="bg1"/>
                    </a:solidFill>
                  </a:tcPr>
                </a:tc>
                <a:tc rowSpan="13">
                  <a:txBody>
                    <a:bodyPr/>
                    <a:lstStyle/>
                    <a:p>
                      <a:pPr algn="ctr" fontAlgn="ctr"/>
                      <a:r>
                        <a:rPr lang="ru-RU" sz="600" b="1" u="none" strike="noStrike" dirty="0">
                          <a:effectLst/>
                        </a:rPr>
                        <a:t>Республика Татарстан</a:t>
                      </a:r>
                      <a:br>
                        <a:rPr lang="ru-RU" sz="600" b="1" u="none" strike="noStrike" dirty="0">
                          <a:effectLst/>
                        </a:rPr>
                      </a:br>
                      <a:r>
                        <a:rPr lang="ru-RU" sz="500" b="1" u="none" strike="noStrike" dirty="0" err="1">
                          <a:effectLst/>
                        </a:rPr>
                        <a:t>г.Москва</a:t>
                      </a:r>
                      <a:r>
                        <a:rPr lang="ru-RU" sz="500" b="1" u="none" strike="noStrike" dirty="0">
                          <a:effectLst/>
                        </a:rPr>
                        <a:t/>
                      </a:r>
                      <a:br>
                        <a:rPr lang="ru-RU" sz="500" b="1" u="none" strike="noStrike" dirty="0">
                          <a:effectLst/>
                        </a:rPr>
                      </a:br>
                      <a:r>
                        <a:rPr lang="ru-RU" sz="500" b="1" u="none" strike="noStrike" dirty="0" err="1">
                          <a:effectLst/>
                        </a:rPr>
                        <a:t>г.Санкт</a:t>
                      </a:r>
                      <a:r>
                        <a:rPr lang="ru-RU" sz="500" b="1" u="none" strike="noStrike" dirty="0">
                          <a:effectLst/>
                        </a:rPr>
                        <a:t>-Петербург</a:t>
                      </a:r>
                      <a:br>
                        <a:rPr lang="ru-RU" sz="500" b="1" u="none" strike="noStrike" dirty="0">
                          <a:effectLst/>
                        </a:rPr>
                      </a:br>
                      <a:r>
                        <a:rPr lang="ru-RU" sz="500" b="1" u="none" strike="noStrike" dirty="0">
                          <a:effectLst/>
                        </a:rPr>
                        <a:t>Тюменская область</a:t>
                      </a:r>
                      <a:br>
                        <a:rPr lang="ru-RU" sz="500" b="1" u="none" strike="noStrike" dirty="0">
                          <a:effectLst/>
                        </a:rPr>
                      </a:br>
                      <a:r>
                        <a:rPr lang="ru-RU" sz="500" b="1" u="none" strike="noStrike" dirty="0">
                          <a:effectLst/>
                        </a:rPr>
                        <a:t>Ханты-Мансийский АО - Югра</a:t>
                      </a:r>
                      <a:br>
                        <a:rPr lang="ru-RU" sz="500" b="1" u="none" strike="noStrike" dirty="0">
                          <a:effectLst/>
                        </a:rPr>
                      </a:br>
                      <a:r>
                        <a:rPr lang="ru-RU" sz="500" b="1" u="none" strike="noStrike" dirty="0">
                          <a:effectLst/>
                        </a:rPr>
                        <a:t>Ямало-Ненецкий АО</a:t>
                      </a:r>
                      <a:endParaRPr lang="ru-RU" sz="600" b="1" i="0" u="none" strike="noStrike" dirty="0">
                        <a:solidFill>
                          <a:srgbClr val="FF0000"/>
                        </a:solidFill>
                        <a:effectLst/>
                        <a:latin typeface="Calibri"/>
                      </a:endParaRPr>
                    </a:p>
                    <a:p>
                      <a:pPr algn="ctr" fontAlgn="ctr"/>
                      <a:r>
                        <a:rPr lang="ru-RU" sz="600" b="1" u="none" strike="noStrike" dirty="0">
                          <a:effectLst/>
                        </a:rPr>
                        <a:t> </a:t>
                      </a:r>
                      <a:endParaRPr lang="ru-RU" sz="600" b="1" i="0" u="none" strike="noStrike" dirty="0">
                        <a:solidFill>
                          <a:srgbClr val="FF0000"/>
                        </a:solidFill>
                        <a:effectLst/>
                        <a:latin typeface="Calibri"/>
                      </a:endParaRPr>
                    </a:p>
                  </a:txBody>
                  <a:tcPr marL="3204" marR="3204" marT="3204" marB="0" anchor="ctr">
                    <a:solidFill>
                      <a:srgbClr val="92D050"/>
                    </a:solidFill>
                  </a:tcPr>
                </a:tc>
              </a:tr>
              <a:tr h="162870">
                <a:tc>
                  <a:txBody>
                    <a:bodyPr/>
                    <a:lstStyle/>
                    <a:p>
                      <a:pPr algn="ctr" fontAlgn="ctr"/>
                      <a:r>
                        <a:rPr lang="ru-RU" sz="800"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a:effectLst/>
                        </a:rPr>
                        <a:t> </a:t>
                      </a:r>
                      <a:endParaRPr lang="ru-RU" sz="800" b="1" i="0" u="none" strike="noStrike">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АА</a:t>
                      </a:r>
                      <a:endParaRPr lang="ru-RU" sz="800" b="1" i="0" u="none" strike="noStrike" dirty="0">
                        <a:solidFill>
                          <a:srgbClr val="000000"/>
                        </a:solidFill>
                        <a:effectLst/>
                        <a:latin typeface="Calibri"/>
                      </a:endParaRPr>
                    </a:p>
                  </a:txBody>
                  <a:tcPr marL="3204" marR="3204" marT="3204" marB="0" anchor="ctr">
                    <a:solidFill>
                      <a:schemeClr val="bg1"/>
                    </a:solidFill>
                  </a:tcPr>
                </a:tc>
                <a:tc rowSpan="12">
                  <a:txBody>
                    <a:bodyPr/>
                    <a:lstStyle/>
                    <a:p>
                      <a:pPr algn="ctr" fontAlgn="ctr"/>
                      <a:r>
                        <a:rPr lang="ru-RU" sz="500" b="1" u="none" strike="noStrike" dirty="0">
                          <a:effectLst/>
                        </a:rPr>
                        <a:t/>
                      </a:r>
                      <a:br>
                        <a:rPr lang="ru-RU" sz="500" b="1" u="none" strike="noStrike" dirty="0">
                          <a:effectLst/>
                        </a:rPr>
                      </a:br>
                      <a:r>
                        <a:rPr lang="ru-RU" sz="500" b="1" u="none" strike="noStrike" dirty="0">
                          <a:effectLst/>
                        </a:rPr>
                        <a:t>Московская область</a:t>
                      </a:r>
                      <a:endParaRPr lang="ru-RU" sz="500" b="1" i="0" u="none" strike="noStrike" dirty="0">
                        <a:solidFill>
                          <a:srgbClr val="000000"/>
                        </a:solidFill>
                        <a:effectLst/>
                        <a:latin typeface="Calibri"/>
                      </a:endParaRPr>
                    </a:p>
                  </a:txBody>
                  <a:tcPr marL="3204" marR="3204" marT="3204" marB="0" anchor="ctr">
                    <a:solidFill>
                      <a:srgbClr val="92D050"/>
                    </a:solidFill>
                  </a:tcPr>
                </a:tc>
                <a:tc vMerge="1">
                  <a:txBody>
                    <a:bodyPr/>
                    <a:lstStyle/>
                    <a:p>
                      <a:endParaRPr lang="ru-RU"/>
                    </a:p>
                  </a:txBody>
                  <a:tcPr/>
                </a:tc>
              </a:tr>
              <a:tr h="162870">
                <a:tc>
                  <a:txBody>
                    <a:bodyPr/>
                    <a:lstStyle/>
                    <a:p>
                      <a:pPr algn="ctr" fontAlgn="ctr"/>
                      <a:r>
                        <a:rPr lang="ru-RU" sz="800"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a:effectLst/>
                        </a:rPr>
                        <a:t> </a:t>
                      </a:r>
                      <a:endParaRPr lang="ru-RU" sz="800" b="1" i="0" u="none" strike="noStrike">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700" b="1" u="none" strike="noStrike" dirty="0">
                          <a:effectLst/>
                        </a:rPr>
                        <a:t>АА-</a:t>
                      </a:r>
                      <a:endParaRPr lang="ru-RU" sz="700" b="1" i="0" u="none" strike="noStrike" dirty="0">
                        <a:solidFill>
                          <a:srgbClr val="000000"/>
                        </a:solidFill>
                        <a:effectLst/>
                        <a:latin typeface="Calibri"/>
                      </a:endParaRPr>
                    </a:p>
                  </a:txBody>
                  <a:tcPr marL="3204" marR="3204" marT="3204" marB="0" anchor="ctr">
                    <a:solidFill>
                      <a:schemeClr val="bg1"/>
                    </a:solidFill>
                  </a:tcPr>
                </a:tc>
                <a:tc rowSpan="11">
                  <a:txBody>
                    <a:bodyPr/>
                    <a:lstStyle/>
                    <a:p>
                      <a:pPr algn="ctr" fontAlgn="ctr"/>
                      <a:r>
                        <a:rPr lang="ru-RU" sz="500" b="1" u="none" strike="noStrike" dirty="0">
                          <a:effectLst/>
                        </a:rPr>
                        <a:t>Липецкая область</a:t>
                      </a:r>
                      <a:br>
                        <a:rPr lang="ru-RU" sz="500" b="1" u="none" strike="noStrike" dirty="0">
                          <a:effectLst/>
                        </a:rPr>
                      </a:br>
                      <a:r>
                        <a:rPr lang="ru-RU" sz="500" b="1" u="none" strike="noStrike" dirty="0">
                          <a:effectLst/>
                        </a:rPr>
                        <a:t>Самарская область</a:t>
                      </a:r>
                      <a:br>
                        <a:rPr lang="ru-RU" sz="500" b="1" u="none" strike="noStrike" dirty="0">
                          <a:effectLst/>
                        </a:rPr>
                      </a:br>
                      <a:r>
                        <a:rPr lang="ru-RU" sz="500" b="1" u="none" strike="noStrike" dirty="0">
                          <a:effectLst/>
                        </a:rPr>
                        <a:t>Челябинская область</a:t>
                      </a:r>
                      <a:endParaRPr lang="ru-RU" sz="500" b="1" i="0" u="none" strike="noStrike" dirty="0">
                        <a:solidFill>
                          <a:srgbClr val="000000"/>
                        </a:solidFill>
                        <a:effectLst/>
                        <a:latin typeface="Calibri"/>
                      </a:endParaRPr>
                    </a:p>
                  </a:txBody>
                  <a:tcPr marL="3204" marR="3204" marT="3204" marB="0" anchor="ctr">
                    <a:solidFill>
                      <a:srgbClr val="92D050"/>
                    </a:solidFill>
                  </a:tcPr>
                </a:tc>
                <a:tc vMerge="1">
                  <a:txBody>
                    <a:bodyPr/>
                    <a:lstStyle/>
                    <a:p>
                      <a:endParaRPr lang="ru-RU"/>
                    </a:p>
                  </a:txBody>
                  <a:tcPr/>
                </a:tc>
                <a:tc vMerge="1">
                  <a:txBody>
                    <a:bodyPr/>
                    <a:lstStyle/>
                    <a:p>
                      <a:endParaRPr lang="ru-RU"/>
                    </a:p>
                  </a:txBody>
                  <a:tcPr/>
                </a:tc>
              </a:tr>
              <a:tr h="162870">
                <a:tc>
                  <a:txBody>
                    <a:bodyPr/>
                    <a:lstStyle/>
                    <a:p>
                      <a:pPr algn="ctr" fontAlgn="ctr"/>
                      <a:r>
                        <a:rPr lang="ru-RU" sz="800"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700" b="1" u="none" strike="noStrike" dirty="0">
                          <a:effectLst/>
                        </a:rPr>
                        <a:t>А+</a:t>
                      </a:r>
                      <a:endParaRPr lang="ru-RU" sz="700" b="1" i="0" u="none" strike="noStrike" dirty="0">
                        <a:solidFill>
                          <a:srgbClr val="000000"/>
                        </a:solidFill>
                        <a:effectLst/>
                        <a:latin typeface="Calibri"/>
                      </a:endParaRPr>
                    </a:p>
                  </a:txBody>
                  <a:tcPr marL="3204" marR="3204" marT="3204" marB="0" anchor="ctr">
                    <a:solidFill>
                      <a:schemeClr val="bg1"/>
                    </a:solidFill>
                  </a:tcPr>
                </a:tc>
                <a:tc rowSpan="10">
                  <a:txBody>
                    <a:bodyPr/>
                    <a:lstStyle/>
                    <a:p>
                      <a:pPr algn="ctr" fontAlgn="ctr"/>
                      <a:r>
                        <a:rPr lang="ru-RU" sz="500" b="1" u="none" strike="noStrike" dirty="0">
                          <a:effectLst/>
                        </a:rPr>
                        <a:t>Белгородская область</a:t>
                      </a:r>
                      <a:br>
                        <a:rPr lang="ru-RU" sz="500" b="1" u="none" strike="noStrike" dirty="0">
                          <a:effectLst/>
                        </a:rPr>
                      </a:br>
                      <a:r>
                        <a:rPr lang="ru-RU" sz="500" b="1" u="none" strike="noStrike" dirty="0">
                          <a:effectLst/>
                        </a:rPr>
                        <a:t>Новосибирская область</a:t>
                      </a:r>
                      <a:br>
                        <a:rPr lang="ru-RU" sz="500" b="1" u="none" strike="noStrike" dirty="0">
                          <a:effectLst/>
                        </a:rPr>
                      </a:br>
                      <a:r>
                        <a:rPr lang="ru-RU" sz="500" b="1" u="none" strike="noStrike" dirty="0">
                          <a:effectLst/>
                        </a:rPr>
                        <a:t>Краснодарский </a:t>
                      </a:r>
                      <a:r>
                        <a:rPr lang="ru-RU" sz="500" b="1" u="none" strike="noStrike" dirty="0" smtClean="0">
                          <a:effectLst/>
                        </a:rPr>
                        <a:t>край</a:t>
                      </a:r>
                    </a:p>
                    <a:p>
                      <a:pPr algn="ctr" fontAlgn="ctr"/>
                      <a:r>
                        <a:rPr lang="ru-RU" sz="500" b="1" i="0" u="none" strike="noStrike" dirty="0" smtClean="0">
                          <a:solidFill>
                            <a:srgbClr val="000000"/>
                          </a:solidFill>
                          <a:effectLst/>
                          <a:latin typeface="+mn-lt"/>
                        </a:rPr>
                        <a:t>Красноярский край</a:t>
                      </a:r>
                      <a:endParaRPr lang="ru-RU" sz="500" b="1" i="0" u="none" strike="noStrike" dirty="0">
                        <a:solidFill>
                          <a:srgbClr val="000000"/>
                        </a:solidFill>
                        <a:effectLst/>
                        <a:latin typeface="+mn-lt"/>
                      </a:endParaRPr>
                    </a:p>
                  </a:txBody>
                  <a:tcPr marL="3204" marR="3204" marT="3204" marB="0" anchor="ctr">
                    <a:solidFill>
                      <a:srgbClr val="92D050"/>
                    </a:solidFill>
                  </a:tcPr>
                </a:tc>
                <a:tc vMerge="1">
                  <a:txBody>
                    <a:bodyPr/>
                    <a:lstStyle/>
                    <a:p>
                      <a:endParaRPr lang="ru-RU"/>
                    </a:p>
                  </a:txBody>
                  <a:tcPr/>
                </a:tc>
                <a:tc vMerge="1">
                  <a:txBody>
                    <a:bodyPr/>
                    <a:lstStyle/>
                    <a:p>
                      <a:endParaRPr lang="ru-RU"/>
                    </a:p>
                  </a:txBody>
                  <a:tcPr/>
                </a:tc>
                <a:tc vMerge="1">
                  <a:txBody>
                    <a:bodyPr/>
                    <a:lstStyle/>
                    <a:p>
                      <a:endParaRPr lang="ru-RU"/>
                    </a:p>
                  </a:txBody>
                  <a:tcPr/>
                </a:tc>
              </a:tr>
              <a:tr h="162870">
                <a:tc>
                  <a:txBody>
                    <a:bodyPr/>
                    <a:lstStyle/>
                    <a:p>
                      <a:pPr algn="ctr" fontAlgn="ctr"/>
                      <a:r>
                        <a:rPr lang="ru-RU" sz="800"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700" b="1" u="none" strike="noStrike" dirty="0">
                          <a:effectLst/>
                        </a:rPr>
                        <a:t>А</a:t>
                      </a:r>
                      <a:endParaRPr lang="ru-RU" sz="700" b="1" i="0" u="none" strike="noStrike" dirty="0">
                        <a:solidFill>
                          <a:srgbClr val="000000"/>
                        </a:solidFill>
                        <a:effectLst/>
                        <a:latin typeface="Calibri"/>
                      </a:endParaRPr>
                    </a:p>
                  </a:txBody>
                  <a:tcPr marL="3204" marR="3204" marT="3204" marB="0" anchor="ctr">
                    <a:solidFill>
                      <a:schemeClr val="bg1"/>
                    </a:solidFill>
                  </a:tcPr>
                </a:tc>
                <a:tc rowSpan="9">
                  <a:txBody>
                    <a:bodyPr/>
                    <a:lstStyle/>
                    <a:p>
                      <a:pPr algn="ctr" fontAlgn="ctr"/>
                      <a:r>
                        <a:rPr lang="ru-RU" sz="500" b="1" u="none" strike="noStrike" dirty="0">
                          <a:effectLst/>
                        </a:rPr>
                        <a:t>Алтайский край</a:t>
                      </a:r>
                      <a:br>
                        <a:rPr lang="ru-RU" sz="500" b="1" u="none" strike="noStrike" dirty="0">
                          <a:effectLst/>
                        </a:rPr>
                      </a:br>
                      <a:r>
                        <a:rPr lang="ru-RU" sz="500" b="1" u="none" strike="noStrike" dirty="0" smtClean="0">
                          <a:effectLst/>
                        </a:rPr>
                        <a:t>Курская </a:t>
                      </a:r>
                      <a:r>
                        <a:rPr lang="ru-RU" sz="500" b="1" u="none" strike="noStrike" dirty="0">
                          <a:effectLst/>
                        </a:rPr>
                        <a:t>область</a:t>
                      </a:r>
                      <a:br>
                        <a:rPr lang="ru-RU" sz="500" b="1" u="none" strike="noStrike" dirty="0">
                          <a:effectLst/>
                        </a:rPr>
                      </a:br>
                      <a:r>
                        <a:rPr lang="ru-RU" sz="500" b="1" u="none" strike="noStrike" dirty="0">
                          <a:effectLst/>
                        </a:rPr>
                        <a:t>Оренбургская область</a:t>
                      </a:r>
                      <a:br>
                        <a:rPr lang="ru-RU" sz="500" b="1" u="none" strike="noStrike" dirty="0">
                          <a:effectLst/>
                        </a:rPr>
                      </a:br>
                      <a:r>
                        <a:rPr lang="ru-RU" sz="500" b="1" u="none" strike="noStrike" dirty="0" smtClean="0">
                          <a:effectLst/>
                        </a:rPr>
                        <a:t>Свердловская </a:t>
                      </a:r>
                      <a:r>
                        <a:rPr lang="ru-RU" sz="500" b="1" u="none" strike="noStrike" dirty="0">
                          <a:effectLst/>
                        </a:rPr>
                        <a:t>область</a:t>
                      </a:r>
                      <a:br>
                        <a:rPr lang="ru-RU" sz="500" b="1" u="none" strike="noStrike" dirty="0">
                          <a:effectLst/>
                        </a:rPr>
                      </a:br>
                      <a:endParaRPr lang="ru-RU" sz="500" b="1" i="0" u="none" strike="noStrike" dirty="0">
                        <a:solidFill>
                          <a:srgbClr val="000000"/>
                        </a:solidFill>
                        <a:effectLst/>
                        <a:latin typeface="Calibri"/>
                      </a:endParaRPr>
                    </a:p>
                  </a:txBody>
                  <a:tcPr marL="3204" marR="3204" marT="3204" marB="0" anchor="ctr">
                    <a:solidFill>
                      <a:srgbClr val="92D050"/>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155114">
                <a:tc>
                  <a:txBody>
                    <a:bodyPr/>
                    <a:lstStyle/>
                    <a:p>
                      <a:pPr algn="l" fontAlgn="ctr"/>
                      <a:r>
                        <a:rPr lang="ru-RU" sz="500" u="none" strike="noStrike" dirty="0">
                          <a:effectLst/>
                        </a:rPr>
                        <a:t> </a:t>
                      </a:r>
                      <a:endParaRPr lang="ru-RU" sz="500" b="1" i="0" u="none" strike="noStrike" dirty="0">
                        <a:solidFill>
                          <a:srgbClr val="000000"/>
                        </a:solidFill>
                        <a:effectLst/>
                        <a:latin typeface="Calibri"/>
                      </a:endParaRPr>
                    </a:p>
                  </a:txBody>
                  <a:tcPr marL="3204" marR="3204" marT="3204" marB="0" anchor="ctr">
                    <a:solidFill>
                      <a:schemeClr val="bg1"/>
                    </a:solidFill>
                  </a:tcPr>
                </a:tc>
                <a:tc>
                  <a:txBody>
                    <a:bodyPr/>
                    <a:lstStyle/>
                    <a:p>
                      <a:pPr algn="l" fontAlgn="ctr"/>
                      <a:r>
                        <a:rPr lang="ru-RU" sz="500" b="1" u="none" strike="noStrike" dirty="0">
                          <a:effectLst/>
                        </a:rPr>
                        <a:t> </a:t>
                      </a:r>
                      <a:endParaRPr lang="ru-RU" sz="5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500" b="1" u="none" strike="noStrike" dirty="0">
                          <a:effectLst/>
                        </a:rPr>
                        <a:t> </a:t>
                      </a:r>
                      <a:endParaRPr lang="ru-RU" sz="5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500" b="1" u="none" strike="noStrike" dirty="0">
                          <a:effectLst/>
                        </a:rPr>
                        <a:t> </a:t>
                      </a:r>
                      <a:endParaRPr lang="ru-RU" sz="500" b="1" i="0" u="none" strike="noStrike" dirty="0">
                        <a:solidFill>
                          <a:srgbClr val="C00000"/>
                        </a:solidFill>
                        <a:effectLst/>
                        <a:latin typeface="Calibri"/>
                      </a:endParaRPr>
                    </a:p>
                  </a:txBody>
                  <a:tcPr marL="3204" marR="3204" marT="3204" marB="0" anchor="ctr">
                    <a:solidFill>
                      <a:schemeClr val="bg1"/>
                    </a:solidFill>
                  </a:tcPr>
                </a:tc>
                <a:tc>
                  <a:txBody>
                    <a:bodyPr/>
                    <a:lstStyle/>
                    <a:p>
                      <a:pPr algn="ctr" fontAlgn="ctr"/>
                      <a:r>
                        <a:rPr lang="ru-RU" sz="500" b="1" u="none" strike="noStrike" dirty="0">
                          <a:effectLst/>
                        </a:rPr>
                        <a:t> </a:t>
                      </a:r>
                      <a:endParaRPr lang="ru-RU" sz="500" b="1" i="0" u="none" strike="noStrike" dirty="0">
                        <a:solidFill>
                          <a:srgbClr val="C00000"/>
                        </a:solidFill>
                        <a:effectLst/>
                        <a:latin typeface="Calibri"/>
                      </a:endParaRPr>
                    </a:p>
                  </a:txBody>
                  <a:tcPr marL="3204" marR="3204" marT="3204" marB="0" anchor="ctr">
                    <a:solidFill>
                      <a:schemeClr val="bg1"/>
                    </a:solidFill>
                  </a:tcPr>
                </a:tc>
                <a:tc>
                  <a:txBody>
                    <a:bodyPr/>
                    <a:lstStyle/>
                    <a:p>
                      <a:pPr algn="ctr" fontAlgn="ctr"/>
                      <a:r>
                        <a:rPr lang="ru-RU" sz="500" b="1" u="none" strike="noStrike" dirty="0">
                          <a:effectLst/>
                        </a:rPr>
                        <a:t> </a:t>
                      </a:r>
                      <a:endParaRPr lang="ru-RU" sz="500" b="1" i="0" u="none" strike="noStrike" dirty="0">
                        <a:solidFill>
                          <a:srgbClr val="C00000"/>
                        </a:solidFill>
                        <a:effectLst/>
                        <a:latin typeface="Calibri"/>
                      </a:endParaRPr>
                    </a:p>
                  </a:txBody>
                  <a:tcPr marL="3204" marR="3204" marT="3204" marB="0" anchor="ctr">
                    <a:solidFill>
                      <a:schemeClr val="bg1"/>
                    </a:solidFill>
                  </a:tcPr>
                </a:tc>
                <a:tc>
                  <a:txBody>
                    <a:bodyPr/>
                    <a:lstStyle/>
                    <a:p>
                      <a:pPr algn="ctr" fontAlgn="ctr"/>
                      <a:r>
                        <a:rPr lang="ru-RU" sz="700" b="1" u="none" strike="noStrike" dirty="0">
                          <a:effectLst/>
                        </a:rPr>
                        <a:t>А-</a:t>
                      </a:r>
                      <a:endParaRPr lang="ru-RU" sz="700" b="1" i="0" u="none" strike="noStrike" dirty="0">
                        <a:solidFill>
                          <a:srgbClr val="000000"/>
                        </a:solidFill>
                        <a:effectLst/>
                        <a:latin typeface="Calibri"/>
                      </a:endParaRPr>
                    </a:p>
                  </a:txBody>
                  <a:tcPr marL="3204" marR="3204" marT="3204" marB="0" anchor="ctr">
                    <a:solidFill>
                      <a:schemeClr val="bg1"/>
                    </a:solidFill>
                  </a:tcPr>
                </a:tc>
                <a:tc rowSpan="8">
                  <a:txBody>
                    <a:bodyPr/>
                    <a:lstStyle/>
                    <a:p>
                      <a:pPr algn="ctr" fontAlgn="ctr"/>
                      <a:r>
                        <a:rPr lang="ru-RU" sz="500" b="1" u="none" strike="noStrike" dirty="0">
                          <a:effectLst/>
                        </a:rPr>
                        <a:t> </a:t>
                      </a:r>
                      <a:endParaRPr lang="ru-RU" sz="500" b="1" i="0" u="none" strike="noStrike" dirty="0">
                        <a:solidFill>
                          <a:srgbClr val="000000"/>
                        </a:solidFill>
                        <a:effectLst/>
                        <a:latin typeface="Calibri"/>
                      </a:endParaRPr>
                    </a:p>
                  </a:txBody>
                  <a:tcPr marL="3204" marR="3204" marT="3204" marB="0" anchor="ctr">
                    <a:solidFill>
                      <a:srgbClr val="92D050"/>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155114">
                <a:tc>
                  <a:txBody>
                    <a:bodyPr/>
                    <a:lstStyle/>
                    <a:p>
                      <a:pPr algn="l" fontAlgn="ctr"/>
                      <a:r>
                        <a:rPr lang="ru-RU" sz="500" u="none" strike="noStrike" dirty="0">
                          <a:effectLst/>
                        </a:rPr>
                        <a:t> </a:t>
                      </a:r>
                      <a:endParaRPr lang="ru-RU" sz="500" b="1" i="0" u="none" strike="noStrike" dirty="0">
                        <a:solidFill>
                          <a:srgbClr val="000000"/>
                        </a:solidFill>
                        <a:effectLst/>
                        <a:latin typeface="Calibri"/>
                      </a:endParaRPr>
                    </a:p>
                  </a:txBody>
                  <a:tcPr marL="3204" marR="3204" marT="3204" marB="0" anchor="ctr">
                    <a:solidFill>
                      <a:schemeClr val="bg1"/>
                    </a:solidFill>
                  </a:tcPr>
                </a:tc>
                <a:tc>
                  <a:txBody>
                    <a:bodyPr/>
                    <a:lstStyle/>
                    <a:p>
                      <a:pPr algn="l" fontAlgn="ctr"/>
                      <a:r>
                        <a:rPr lang="ru-RU" sz="500" b="1" u="none" strike="noStrike" dirty="0">
                          <a:effectLst/>
                        </a:rPr>
                        <a:t> </a:t>
                      </a:r>
                      <a:endParaRPr lang="ru-RU" sz="5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500" b="1" u="none" strike="noStrike" dirty="0">
                          <a:effectLst/>
                        </a:rPr>
                        <a:t> </a:t>
                      </a:r>
                      <a:endParaRPr lang="ru-RU" sz="5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500" b="1" u="none" strike="noStrike" dirty="0">
                          <a:effectLst/>
                        </a:rPr>
                        <a:t> </a:t>
                      </a:r>
                      <a:endParaRPr lang="ru-RU" sz="500" b="1" i="0" u="none" strike="noStrike" dirty="0">
                        <a:solidFill>
                          <a:srgbClr val="C00000"/>
                        </a:solidFill>
                        <a:effectLst/>
                        <a:latin typeface="Calibri"/>
                      </a:endParaRPr>
                    </a:p>
                  </a:txBody>
                  <a:tcPr marL="3204" marR="3204" marT="3204" marB="0" anchor="ctr">
                    <a:solidFill>
                      <a:schemeClr val="bg1"/>
                    </a:solidFill>
                  </a:tcPr>
                </a:tc>
                <a:tc>
                  <a:txBody>
                    <a:bodyPr/>
                    <a:lstStyle/>
                    <a:p>
                      <a:pPr algn="ctr" fontAlgn="ctr"/>
                      <a:r>
                        <a:rPr lang="ru-RU" sz="700" b="1" u="none" strike="noStrike" dirty="0">
                          <a:effectLst/>
                        </a:rPr>
                        <a:t> </a:t>
                      </a:r>
                      <a:endParaRPr lang="ru-RU" sz="7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700" b="1" u="none" strike="noStrike" dirty="0">
                          <a:effectLst/>
                        </a:rPr>
                        <a:t>ВВВ+</a:t>
                      </a:r>
                      <a:endParaRPr lang="ru-RU" sz="700" b="1" i="0" u="none" strike="noStrike" dirty="0">
                        <a:solidFill>
                          <a:srgbClr val="000000"/>
                        </a:solidFill>
                        <a:effectLst/>
                        <a:latin typeface="Calibri"/>
                      </a:endParaRPr>
                    </a:p>
                  </a:txBody>
                  <a:tcPr marL="3204" marR="3204" marT="3204" marB="0" anchor="ctr">
                    <a:solidFill>
                      <a:schemeClr val="bg1"/>
                    </a:solidFill>
                  </a:tcPr>
                </a:tc>
                <a:tc rowSpan="7">
                  <a:txBody>
                    <a:bodyPr/>
                    <a:lstStyle/>
                    <a:p>
                      <a:pPr algn="ctr" fontAlgn="ctr"/>
                      <a:r>
                        <a:rPr lang="ru-RU" sz="500" b="1" u="none" strike="noStrike" dirty="0">
                          <a:effectLst/>
                        </a:rPr>
                        <a:t>Мурманская область</a:t>
                      </a:r>
                      <a:br>
                        <a:rPr lang="ru-RU" sz="500" b="1" u="none" strike="noStrike" dirty="0">
                          <a:effectLst/>
                        </a:rPr>
                      </a:br>
                      <a:r>
                        <a:rPr lang="ru-RU" sz="500" b="1" u="none" strike="noStrike" dirty="0">
                          <a:effectLst/>
                        </a:rPr>
                        <a:t>Кемеровская область</a:t>
                      </a:r>
                      <a:br>
                        <a:rPr lang="ru-RU" sz="500" b="1" u="none" strike="noStrike" dirty="0">
                          <a:effectLst/>
                        </a:rPr>
                      </a:br>
                      <a:r>
                        <a:rPr lang="ru-RU" sz="500" b="1" u="none" strike="noStrike" dirty="0">
                          <a:effectLst/>
                        </a:rPr>
                        <a:t>Республика Коми</a:t>
                      </a:r>
                      <a:br>
                        <a:rPr lang="ru-RU" sz="500" b="1" u="none" strike="noStrike" dirty="0">
                          <a:effectLst/>
                        </a:rPr>
                      </a:br>
                      <a:r>
                        <a:rPr lang="ru-RU" sz="500" b="1" u="none" strike="noStrike" dirty="0">
                          <a:effectLst/>
                        </a:rPr>
                        <a:t>Рязанская </a:t>
                      </a:r>
                      <a:r>
                        <a:rPr lang="ru-RU" sz="500" b="1" u="none" strike="noStrike" dirty="0" smtClean="0">
                          <a:effectLst/>
                        </a:rPr>
                        <a:t>область</a:t>
                      </a:r>
                    </a:p>
                    <a:p>
                      <a:pPr algn="ctr" fontAlgn="ctr"/>
                      <a:r>
                        <a:rPr lang="ru-RU" sz="500" b="1" i="0" u="none" strike="noStrike" dirty="0" smtClean="0">
                          <a:solidFill>
                            <a:srgbClr val="000000"/>
                          </a:solidFill>
                          <a:effectLst/>
                          <a:latin typeface="+mn-lt"/>
                        </a:rPr>
                        <a:t>Тверская область</a:t>
                      </a:r>
                      <a:endParaRPr lang="ru-RU" sz="500" b="1" i="0" u="none" strike="noStrike" dirty="0">
                        <a:solidFill>
                          <a:srgbClr val="000000"/>
                        </a:solidFill>
                        <a:effectLst/>
                        <a:latin typeface="+mn-lt"/>
                      </a:endParaRPr>
                    </a:p>
                  </a:txBody>
                  <a:tcPr marL="3204" marR="3204" marT="3204" marB="0" anchor="ctr">
                    <a:solidFill>
                      <a:srgbClr val="92D050"/>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155114">
                <a:tc>
                  <a:txBody>
                    <a:bodyPr/>
                    <a:lstStyle/>
                    <a:p>
                      <a:pPr algn="l" fontAlgn="ctr"/>
                      <a:r>
                        <a:rPr lang="ru-RU" sz="500" u="none" strike="noStrike" dirty="0">
                          <a:effectLst/>
                        </a:rPr>
                        <a:t> </a:t>
                      </a:r>
                      <a:endParaRPr lang="ru-RU" sz="500" b="1" i="0" u="none" strike="noStrike" dirty="0">
                        <a:solidFill>
                          <a:srgbClr val="000000"/>
                        </a:solidFill>
                        <a:effectLst/>
                        <a:latin typeface="Calibri"/>
                      </a:endParaRPr>
                    </a:p>
                  </a:txBody>
                  <a:tcPr marL="3204" marR="3204" marT="3204" marB="0" anchor="ctr">
                    <a:solidFill>
                      <a:schemeClr val="bg1"/>
                    </a:solidFill>
                  </a:tcPr>
                </a:tc>
                <a:tc>
                  <a:txBody>
                    <a:bodyPr/>
                    <a:lstStyle/>
                    <a:p>
                      <a:pPr algn="l" fontAlgn="ctr"/>
                      <a:r>
                        <a:rPr lang="ru-RU" sz="500" b="1" u="none" strike="noStrike" dirty="0">
                          <a:effectLst/>
                        </a:rPr>
                        <a:t> </a:t>
                      </a:r>
                      <a:endParaRPr lang="ru-RU" sz="5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500" b="1" u="none" strike="noStrike" dirty="0">
                          <a:effectLst/>
                        </a:rPr>
                        <a:t> </a:t>
                      </a:r>
                      <a:endParaRPr lang="ru-RU" sz="5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700" b="1" u="none" strike="noStrike" dirty="0">
                          <a:effectLst/>
                        </a:rPr>
                        <a:t> </a:t>
                      </a:r>
                      <a:endParaRPr lang="ru-RU" sz="7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700" b="1" u="none" strike="noStrike" dirty="0">
                          <a:effectLst/>
                        </a:rPr>
                        <a:t>ВВВ</a:t>
                      </a:r>
                      <a:endParaRPr lang="ru-RU" sz="700" b="1" i="0" u="none" strike="noStrike" dirty="0">
                        <a:solidFill>
                          <a:srgbClr val="000000"/>
                        </a:solidFill>
                        <a:effectLst/>
                        <a:latin typeface="Calibri"/>
                      </a:endParaRPr>
                    </a:p>
                  </a:txBody>
                  <a:tcPr marL="3204" marR="3204" marT="3204" marB="0" anchor="ctr">
                    <a:solidFill>
                      <a:schemeClr val="bg1"/>
                    </a:solidFill>
                  </a:tcPr>
                </a:tc>
                <a:tc rowSpan="6">
                  <a:txBody>
                    <a:bodyPr/>
                    <a:lstStyle/>
                    <a:p>
                      <a:pPr algn="ctr" fontAlgn="ctr"/>
                      <a:r>
                        <a:rPr lang="ru-RU" sz="500" b="1" u="none" strike="noStrike" dirty="0">
                          <a:effectLst/>
                        </a:rPr>
                        <a:t>Пензенская область</a:t>
                      </a:r>
                      <a:br>
                        <a:rPr lang="ru-RU" sz="500" b="1" u="none" strike="noStrike" dirty="0">
                          <a:effectLst/>
                        </a:rPr>
                      </a:br>
                      <a:r>
                        <a:rPr lang="ru-RU" sz="500" b="1" u="none" strike="noStrike" dirty="0">
                          <a:effectLst/>
                        </a:rPr>
                        <a:t>Тамбовская </a:t>
                      </a:r>
                      <a:r>
                        <a:rPr lang="ru-RU" sz="500" b="1" u="none" strike="noStrike" dirty="0" smtClean="0">
                          <a:effectLst/>
                        </a:rPr>
                        <a:t>область</a:t>
                      </a:r>
                      <a:endParaRPr lang="ru-RU" sz="500" b="1" i="0" u="none" strike="noStrike" dirty="0">
                        <a:solidFill>
                          <a:srgbClr val="000000"/>
                        </a:solidFill>
                        <a:effectLst/>
                        <a:latin typeface="Calibri"/>
                      </a:endParaRPr>
                    </a:p>
                  </a:txBody>
                  <a:tcPr marL="3204" marR="3204" marT="3204" marB="0" anchor="ctr">
                    <a:solidFill>
                      <a:srgbClr val="92D050"/>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143479">
                <a:tc>
                  <a:txBody>
                    <a:bodyPr/>
                    <a:lstStyle/>
                    <a:p>
                      <a:pPr algn="l" fontAlgn="ctr"/>
                      <a:r>
                        <a:rPr lang="ru-RU" sz="500" u="none" strike="noStrike" dirty="0">
                          <a:effectLst/>
                        </a:rPr>
                        <a:t> </a:t>
                      </a:r>
                      <a:endParaRPr lang="ru-RU" sz="500" b="1" i="0" u="none" strike="noStrike" dirty="0">
                        <a:solidFill>
                          <a:srgbClr val="000000"/>
                        </a:solidFill>
                        <a:effectLst/>
                        <a:latin typeface="Calibri"/>
                      </a:endParaRPr>
                    </a:p>
                  </a:txBody>
                  <a:tcPr marL="3204" marR="3204" marT="3204" marB="0" anchor="ctr">
                    <a:solidFill>
                      <a:schemeClr val="bg1"/>
                    </a:solidFill>
                  </a:tcPr>
                </a:tc>
                <a:tc>
                  <a:txBody>
                    <a:bodyPr/>
                    <a:lstStyle/>
                    <a:p>
                      <a:pPr algn="l" fontAlgn="ctr"/>
                      <a:r>
                        <a:rPr lang="ru-RU" sz="500" b="1" u="none" strike="noStrike" dirty="0">
                          <a:effectLst/>
                        </a:rPr>
                        <a:t> </a:t>
                      </a:r>
                      <a:endParaRPr lang="ru-RU" sz="5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700" b="1" u="none" strike="noStrike" dirty="0">
                          <a:effectLst/>
                        </a:rPr>
                        <a:t> </a:t>
                      </a:r>
                      <a:endParaRPr lang="ru-RU" sz="7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700" b="1" u="none" strike="noStrike" dirty="0">
                          <a:effectLst/>
                        </a:rPr>
                        <a:t>ВВВ-</a:t>
                      </a:r>
                      <a:endParaRPr lang="ru-RU" sz="700" b="1" i="0" u="none" strike="noStrike" dirty="0">
                        <a:solidFill>
                          <a:srgbClr val="000000"/>
                        </a:solidFill>
                        <a:effectLst/>
                        <a:latin typeface="Calibri"/>
                      </a:endParaRPr>
                    </a:p>
                  </a:txBody>
                  <a:tcPr marL="3204" marR="3204" marT="3204" marB="0" anchor="ctr">
                    <a:solidFill>
                      <a:schemeClr val="bg1"/>
                    </a:solidFill>
                  </a:tcPr>
                </a:tc>
                <a:tc rowSpan="5">
                  <a:txBody>
                    <a:bodyPr/>
                    <a:lstStyle/>
                    <a:p>
                      <a:pPr algn="ctr" fontAlgn="ctr"/>
                      <a:r>
                        <a:rPr lang="ru-RU" sz="500" b="1" u="none" strike="noStrike" dirty="0">
                          <a:effectLst/>
                        </a:rPr>
                        <a:t>Новгородская область</a:t>
                      </a:r>
                      <a:br>
                        <a:rPr lang="ru-RU" sz="500" b="1" u="none" strike="noStrike" dirty="0">
                          <a:effectLst/>
                        </a:rPr>
                      </a:br>
                      <a:r>
                        <a:rPr lang="ru-RU" sz="500" b="1" u="none" strike="noStrike" dirty="0">
                          <a:effectLst/>
                        </a:rPr>
                        <a:t>Томская </a:t>
                      </a:r>
                      <a:r>
                        <a:rPr lang="ru-RU" sz="500" b="1" u="none" strike="noStrike" dirty="0" smtClean="0">
                          <a:effectLst/>
                        </a:rPr>
                        <a:t>область</a:t>
                      </a:r>
                    </a:p>
                    <a:p>
                      <a:pPr algn="ctr" fontAlgn="ctr"/>
                      <a:r>
                        <a:rPr lang="ru-RU" sz="500" b="1" i="0" u="none" strike="noStrike" dirty="0" smtClean="0">
                          <a:solidFill>
                            <a:srgbClr val="000000"/>
                          </a:solidFill>
                          <a:effectLst/>
                          <a:latin typeface="+mn-lt"/>
                        </a:rPr>
                        <a:t>Костромская область</a:t>
                      </a:r>
                      <a:endParaRPr lang="ru-RU" sz="500" b="1" i="0" u="none" strike="noStrike" dirty="0">
                        <a:solidFill>
                          <a:srgbClr val="000000"/>
                        </a:solidFill>
                        <a:effectLst/>
                        <a:latin typeface="+mn-lt"/>
                      </a:endParaRPr>
                    </a:p>
                  </a:txBody>
                  <a:tcPr marL="3204" marR="3204" marT="3204" marB="0" anchor="ctr">
                    <a:solidFill>
                      <a:srgbClr val="92D050"/>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143479">
                <a:tc>
                  <a:txBody>
                    <a:bodyPr/>
                    <a:lstStyle/>
                    <a:p>
                      <a:pPr algn="l" fontAlgn="ctr"/>
                      <a:r>
                        <a:rPr lang="ru-RU" sz="500" u="none" strike="noStrike" dirty="0">
                          <a:effectLst/>
                        </a:rPr>
                        <a:t> </a:t>
                      </a:r>
                      <a:endParaRPr lang="ru-RU" sz="5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600" b="1" u="none" strike="noStrike" dirty="0">
                          <a:effectLst/>
                        </a:rPr>
                        <a:t> </a:t>
                      </a:r>
                      <a:endParaRPr lang="ru-RU" sz="6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700" b="1" u="none" strike="noStrike" dirty="0">
                          <a:effectLst/>
                        </a:rPr>
                        <a:t>ВВ+</a:t>
                      </a:r>
                      <a:endParaRPr lang="ru-RU" sz="700" b="1" i="0" u="none" strike="noStrike" dirty="0">
                        <a:solidFill>
                          <a:srgbClr val="000000"/>
                        </a:solidFill>
                        <a:effectLst/>
                        <a:latin typeface="Calibri"/>
                      </a:endParaRPr>
                    </a:p>
                  </a:txBody>
                  <a:tcPr marL="3204" marR="3204" marT="3204" marB="0" anchor="ctr">
                    <a:solidFill>
                      <a:schemeClr val="bg1"/>
                    </a:solidFill>
                  </a:tcPr>
                </a:tc>
                <a:tc rowSpan="4">
                  <a:txBody>
                    <a:bodyPr/>
                    <a:lstStyle/>
                    <a:p>
                      <a:pPr algn="ctr" fontAlgn="ctr"/>
                      <a:r>
                        <a:rPr lang="ru-RU" sz="500" b="1" u="none" strike="noStrike" dirty="0" smtClean="0">
                          <a:effectLst/>
                        </a:rPr>
                        <a:t>Магаданская </a:t>
                      </a:r>
                      <a:r>
                        <a:rPr lang="ru-RU" sz="500" b="1" u="none" strike="noStrike" dirty="0">
                          <a:effectLst/>
                        </a:rPr>
                        <a:t>область</a:t>
                      </a:r>
                      <a:endParaRPr lang="ru-RU" sz="500" b="1" i="0" u="none" strike="noStrike" dirty="0">
                        <a:solidFill>
                          <a:srgbClr val="000000"/>
                        </a:solidFill>
                        <a:effectLst/>
                        <a:latin typeface="Calibri"/>
                      </a:endParaRPr>
                    </a:p>
                  </a:txBody>
                  <a:tcPr marL="3204" marR="3204" marT="3204" marB="0" anchor="ctr">
                    <a:solidFill>
                      <a:srgbClr val="92D050"/>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143479">
                <a:tc>
                  <a:txBody>
                    <a:bodyPr/>
                    <a:lstStyle/>
                    <a:p>
                      <a:pPr algn="ctr" fontAlgn="ctr"/>
                      <a:r>
                        <a:rPr lang="ru-RU" sz="500" u="none" strike="noStrike" dirty="0">
                          <a:effectLst/>
                        </a:rPr>
                        <a:t> </a:t>
                      </a:r>
                      <a:endParaRPr lang="ru-RU" sz="5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700" b="1" u="none" strike="noStrike" dirty="0">
                          <a:effectLst/>
                        </a:rPr>
                        <a:t>ВВ</a:t>
                      </a:r>
                      <a:endParaRPr lang="ru-RU" sz="700" b="1" i="0" u="none" strike="noStrike" dirty="0">
                        <a:solidFill>
                          <a:srgbClr val="000000"/>
                        </a:solidFill>
                        <a:effectLst/>
                        <a:latin typeface="Calibri"/>
                      </a:endParaRPr>
                    </a:p>
                  </a:txBody>
                  <a:tcPr marL="3204" marR="3204" marT="3204" marB="0" anchor="ctr">
                    <a:solidFill>
                      <a:schemeClr val="bg1"/>
                    </a:solidFill>
                  </a:tcPr>
                </a:tc>
                <a:tc rowSpan="3">
                  <a:txBody>
                    <a:bodyPr/>
                    <a:lstStyle/>
                    <a:p>
                      <a:pPr algn="ctr" fontAlgn="ctr"/>
                      <a:r>
                        <a:rPr lang="ru-RU" sz="500" b="1" u="none" strike="noStrike" dirty="0" smtClean="0">
                          <a:effectLst/>
                        </a:rPr>
                        <a:t>Хабаровский край</a:t>
                      </a:r>
                      <a:r>
                        <a:rPr lang="ru-RU" sz="500" b="1" u="none" strike="noStrike" dirty="0">
                          <a:effectLst/>
                        </a:rPr>
                        <a:t> </a:t>
                      </a:r>
                      <a:endParaRPr lang="ru-RU" sz="500" b="1" i="0" u="none" strike="noStrike" dirty="0">
                        <a:solidFill>
                          <a:srgbClr val="000000"/>
                        </a:solidFill>
                        <a:effectLst/>
                        <a:latin typeface="Calibri"/>
                      </a:endParaRPr>
                    </a:p>
                  </a:txBody>
                  <a:tcPr marL="3204" marR="3204" marT="3204" marB="0" anchor="ctr">
                    <a:solidFill>
                      <a:srgbClr val="92D050"/>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143479">
                <a:tc>
                  <a:txBody>
                    <a:bodyPr/>
                    <a:lstStyle/>
                    <a:p>
                      <a:pPr algn="ctr" fontAlgn="ctr"/>
                      <a:r>
                        <a:rPr lang="ru-RU" sz="700" b="1" u="none" strike="noStrike" dirty="0">
                          <a:effectLst/>
                        </a:rPr>
                        <a:t>ВВ-</a:t>
                      </a:r>
                      <a:endParaRPr lang="ru-RU" sz="700" b="1" i="0" u="none" strike="noStrike" dirty="0">
                        <a:solidFill>
                          <a:srgbClr val="000000"/>
                        </a:solidFill>
                        <a:effectLst/>
                        <a:latin typeface="Calibri"/>
                      </a:endParaRPr>
                    </a:p>
                  </a:txBody>
                  <a:tcPr marL="3204" marR="3204" marT="3204" marB="0" anchor="ctr">
                    <a:solidFill>
                      <a:schemeClr val="bg1"/>
                    </a:solidFill>
                  </a:tcPr>
                </a:tc>
                <a:tc rowSpan="2">
                  <a:txBody>
                    <a:bodyPr/>
                    <a:lstStyle/>
                    <a:p>
                      <a:pPr algn="ctr" fontAlgn="ctr"/>
                      <a:r>
                        <a:rPr lang="ru-RU" sz="500" b="1" u="none" strike="noStrike" dirty="0">
                          <a:effectLst/>
                        </a:rPr>
                        <a:t> </a:t>
                      </a:r>
                      <a:endParaRPr lang="ru-RU" sz="500" b="1" i="0" u="none" strike="noStrike" dirty="0">
                        <a:solidFill>
                          <a:srgbClr val="000000"/>
                        </a:solidFill>
                        <a:effectLst/>
                        <a:latin typeface="Calibri"/>
                      </a:endParaRPr>
                    </a:p>
                  </a:txBody>
                  <a:tcPr marL="3204" marR="3204" marT="3204" marB="0" anchor="ctr">
                    <a:solidFill>
                      <a:srgbClr val="92D050"/>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150177">
                <a:tc>
                  <a:txBody>
                    <a:bodyPr/>
                    <a:lstStyle/>
                    <a:p>
                      <a:pPr algn="ctr" fontAlgn="ctr"/>
                      <a:r>
                        <a:rPr lang="ru-RU" sz="500" u="none" strike="noStrike" dirty="0">
                          <a:effectLst/>
                        </a:rPr>
                        <a:t> </a:t>
                      </a:r>
                      <a:endParaRPr lang="ru-RU" sz="500" b="1" i="0" u="none" strike="noStrike" dirty="0">
                        <a:solidFill>
                          <a:srgbClr val="000000"/>
                        </a:solidFill>
                        <a:effectLst/>
                        <a:latin typeface="Calibri"/>
                      </a:endParaRPr>
                    </a:p>
                  </a:txBody>
                  <a:tcPr marL="3204" marR="3204" marT="3204" marB="0" anchor="ctr">
                    <a:solidFill>
                      <a:srgbClr val="92D050"/>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201647">
                <a:tc gridSpan="3">
                  <a:txBody>
                    <a:bodyPr/>
                    <a:lstStyle/>
                    <a:p>
                      <a:pPr algn="ctr" fontAlgn="ctr"/>
                      <a:r>
                        <a:rPr lang="ru-RU" sz="500" b="1" u="none" strike="noStrike" dirty="0">
                          <a:effectLst/>
                        </a:rPr>
                        <a:t>умеренно низкий уровень кредитоспособности</a:t>
                      </a:r>
                      <a:endParaRPr lang="ru-RU" sz="500" b="1" i="0" u="none" strike="noStrike" dirty="0">
                        <a:solidFill>
                          <a:srgbClr val="000000"/>
                        </a:solidFill>
                        <a:effectLst/>
                        <a:latin typeface="Calibri"/>
                      </a:endParaRPr>
                    </a:p>
                  </a:txBody>
                  <a:tcPr marL="3204" marR="3204" marT="3204" marB="0" anchor="ctr">
                    <a:solidFill>
                      <a:schemeClr val="accent3">
                        <a:lumMod val="20000"/>
                        <a:lumOff val="80000"/>
                      </a:schemeClr>
                    </a:solidFill>
                  </a:tcPr>
                </a:tc>
                <a:tc hMerge="1">
                  <a:txBody>
                    <a:bodyPr/>
                    <a:lstStyle/>
                    <a:p>
                      <a:endParaRPr lang="ru-RU"/>
                    </a:p>
                  </a:txBody>
                  <a:tcPr/>
                </a:tc>
                <a:tc hMerge="1">
                  <a:txBody>
                    <a:bodyPr/>
                    <a:lstStyle/>
                    <a:p>
                      <a:endParaRPr lang="ru-RU"/>
                    </a:p>
                  </a:txBody>
                  <a:tcPr/>
                </a:tc>
                <a:tc gridSpan="3">
                  <a:txBody>
                    <a:bodyPr/>
                    <a:lstStyle/>
                    <a:p>
                      <a:pPr algn="ctr" fontAlgn="ctr"/>
                      <a:r>
                        <a:rPr lang="ru-RU" sz="500" b="1" u="none" strike="noStrike" dirty="0">
                          <a:effectLst/>
                        </a:rPr>
                        <a:t>умеренный уровень кредитоспособности</a:t>
                      </a:r>
                      <a:endParaRPr lang="ru-RU" sz="500" b="1" i="0" u="none" strike="noStrike" dirty="0">
                        <a:solidFill>
                          <a:srgbClr val="000000"/>
                        </a:solidFill>
                        <a:effectLst/>
                        <a:latin typeface="Calibri"/>
                      </a:endParaRPr>
                    </a:p>
                  </a:txBody>
                  <a:tcPr marL="3204" marR="3204" marT="3204" marB="0" anchor="ctr">
                    <a:solidFill>
                      <a:schemeClr val="accent3">
                        <a:lumMod val="20000"/>
                        <a:lumOff val="80000"/>
                      </a:schemeClr>
                    </a:solidFill>
                  </a:tcPr>
                </a:tc>
                <a:tc hMerge="1">
                  <a:txBody>
                    <a:bodyPr/>
                    <a:lstStyle/>
                    <a:p>
                      <a:endParaRPr lang="ru-RU"/>
                    </a:p>
                  </a:txBody>
                  <a:tcPr/>
                </a:tc>
                <a:tc hMerge="1">
                  <a:txBody>
                    <a:bodyPr/>
                    <a:lstStyle/>
                    <a:p>
                      <a:endParaRPr lang="ru-RU"/>
                    </a:p>
                  </a:txBody>
                  <a:tcPr/>
                </a:tc>
                <a:tc gridSpan="3">
                  <a:txBody>
                    <a:bodyPr/>
                    <a:lstStyle/>
                    <a:p>
                      <a:pPr algn="ctr" fontAlgn="ctr"/>
                      <a:r>
                        <a:rPr lang="ru-RU" sz="500" b="1" u="none" strike="noStrike" dirty="0">
                          <a:effectLst/>
                        </a:rPr>
                        <a:t>умеренно высокий уровень кредитоспособности</a:t>
                      </a:r>
                      <a:endParaRPr lang="ru-RU" sz="500" b="1" i="0" u="none" strike="noStrike" dirty="0">
                        <a:solidFill>
                          <a:srgbClr val="000000"/>
                        </a:solidFill>
                        <a:effectLst/>
                        <a:latin typeface="Calibri"/>
                      </a:endParaRPr>
                    </a:p>
                  </a:txBody>
                  <a:tcPr marL="3204" marR="3204" marT="3204" marB="0" anchor="ctr">
                    <a:solidFill>
                      <a:schemeClr val="accent3">
                        <a:lumMod val="20000"/>
                        <a:lumOff val="80000"/>
                      </a:schemeClr>
                    </a:solidFill>
                  </a:tcPr>
                </a:tc>
                <a:tc hMerge="1">
                  <a:txBody>
                    <a:bodyPr/>
                    <a:lstStyle/>
                    <a:p>
                      <a:endParaRPr lang="ru-RU"/>
                    </a:p>
                  </a:txBody>
                  <a:tcPr/>
                </a:tc>
                <a:tc hMerge="1">
                  <a:txBody>
                    <a:bodyPr/>
                    <a:lstStyle/>
                    <a:p>
                      <a:endParaRPr lang="ru-RU"/>
                    </a:p>
                  </a:txBody>
                  <a:tcPr/>
                </a:tc>
                <a:tc gridSpan="3">
                  <a:txBody>
                    <a:bodyPr/>
                    <a:lstStyle/>
                    <a:p>
                      <a:pPr algn="ctr" fontAlgn="ctr"/>
                      <a:r>
                        <a:rPr lang="ru-RU" sz="500" b="1" u="none" strike="noStrike" dirty="0">
                          <a:effectLst/>
                        </a:rPr>
                        <a:t>высокий уровень кредитоспособности, незначительно ниже, чем максимальный</a:t>
                      </a:r>
                      <a:endParaRPr lang="ru-RU" sz="500" b="1" i="0" u="none" strike="noStrike" dirty="0">
                        <a:solidFill>
                          <a:srgbClr val="000000"/>
                        </a:solidFill>
                        <a:effectLst/>
                        <a:latin typeface="Calibri"/>
                      </a:endParaRPr>
                    </a:p>
                  </a:txBody>
                  <a:tcPr marL="3204" marR="3204" marT="3204" marB="0" anchor="ctr">
                    <a:solidFill>
                      <a:schemeClr val="accent3">
                        <a:lumMod val="20000"/>
                        <a:lumOff val="80000"/>
                      </a:schemeClr>
                    </a:solidFill>
                  </a:tcPr>
                </a:tc>
                <a:tc hMerge="1">
                  <a:txBody>
                    <a:bodyPr/>
                    <a:lstStyle/>
                    <a:p>
                      <a:endParaRPr lang="ru-RU"/>
                    </a:p>
                  </a:txBody>
                  <a:tcPr/>
                </a:tc>
                <a:tc hMerge="1">
                  <a:txBody>
                    <a:bodyPr/>
                    <a:lstStyle/>
                    <a:p>
                      <a:endParaRPr lang="ru-RU"/>
                    </a:p>
                  </a:txBody>
                  <a:tcPr/>
                </a:tc>
                <a:tc>
                  <a:txBody>
                    <a:bodyPr/>
                    <a:lstStyle/>
                    <a:p>
                      <a:pPr algn="ctr" fontAlgn="ctr"/>
                      <a:r>
                        <a:rPr lang="ru-RU" sz="500" b="1" u="none" strike="noStrike" dirty="0">
                          <a:effectLst/>
                        </a:rPr>
                        <a:t>максимальный уровень кредитоспособности </a:t>
                      </a:r>
                      <a:endParaRPr lang="ru-RU" sz="500" b="1" i="0" u="none" strike="noStrike" dirty="0">
                        <a:solidFill>
                          <a:srgbClr val="000000"/>
                        </a:solidFill>
                        <a:effectLst/>
                        <a:latin typeface="Calibri"/>
                      </a:endParaRPr>
                    </a:p>
                  </a:txBody>
                  <a:tcPr marL="3204" marR="3204" marT="3204" marB="0" anchor="ctr">
                    <a:solidFill>
                      <a:schemeClr val="accent3">
                        <a:lumMod val="20000"/>
                        <a:lumOff val="80000"/>
                      </a:schemeClr>
                    </a:solidFill>
                  </a:tcPr>
                </a:tc>
              </a:tr>
            </a:tbl>
          </a:graphicData>
        </a:graphic>
      </p:graphicFrame>
      <p:graphicFrame>
        <p:nvGraphicFramePr>
          <p:cNvPr id="8" name="Таблица 7"/>
          <p:cNvGraphicFramePr>
            <a:graphicFrameLocks noGrp="1"/>
          </p:cNvGraphicFramePr>
          <p:nvPr>
            <p:extLst>
              <p:ext uri="{D42A27DB-BD31-4B8C-83A1-F6EECF244321}">
                <p14:modId xmlns:p14="http://schemas.microsoft.com/office/powerpoint/2010/main" val="3258913775"/>
              </p:ext>
            </p:extLst>
          </p:nvPr>
        </p:nvGraphicFramePr>
        <p:xfrm>
          <a:off x="620966" y="3557708"/>
          <a:ext cx="8330934" cy="2874740"/>
        </p:xfrm>
        <a:graphic>
          <a:graphicData uri="http://schemas.openxmlformats.org/drawingml/2006/table">
            <a:tbl>
              <a:tblPr>
                <a:tableStyleId>{5C22544A-7EE6-4342-B048-85BDC9FD1C3A}</a:tableStyleId>
              </a:tblPr>
              <a:tblGrid>
                <a:gridCol w="375400"/>
                <a:gridCol w="347216"/>
                <a:gridCol w="685414"/>
                <a:gridCol w="659485"/>
                <a:gridCol w="658358"/>
                <a:gridCol w="727125"/>
                <a:gridCol w="680904"/>
                <a:gridCol w="659485"/>
                <a:gridCol w="680904"/>
                <a:gridCol w="605374"/>
                <a:gridCol w="591846"/>
                <a:gridCol w="811674"/>
                <a:gridCol w="847749"/>
              </a:tblGrid>
              <a:tr h="169206">
                <a:tc>
                  <a:txBody>
                    <a:bodyPr/>
                    <a:lstStyle/>
                    <a:p>
                      <a:pPr algn="l" fontAlgn="ctr"/>
                      <a:r>
                        <a:rPr lang="ru-RU" sz="400" u="none" strike="noStrike" dirty="0">
                          <a:effectLst/>
                        </a:rPr>
                        <a:t> </a:t>
                      </a:r>
                      <a:endParaRPr lang="ru-RU" sz="400" b="0" i="0" u="none" strike="noStrike" dirty="0">
                        <a:solidFill>
                          <a:srgbClr val="000000"/>
                        </a:solidFill>
                        <a:effectLst/>
                        <a:latin typeface="Calibri"/>
                      </a:endParaRPr>
                    </a:p>
                  </a:txBody>
                  <a:tcPr marL="3204" marR="3204" marT="3204" marB="0" anchor="ctr">
                    <a:solidFill>
                      <a:schemeClr val="bg1"/>
                    </a:solidFill>
                  </a:tcPr>
                </a:tc>
                <a:tc>
                  <a:txBody>
                    <a:bodyPr/>
                    <a:lstStyle/>
                    <a:p>
                      <a:pPr algn="l" fontAlgn="ctr"/>
                      <a:r>
                        <a:rPr lang="ru-RU" sz="400" u="none" strike="noStrike" dirty="0">
                          <a:effectLst/>
                        </a:rPr>
                        <a:t> </a:t>
                      </a:r>
                      <a:endParaRPr lang="ru-RU" sz="400" b="0" i="0" u="none" strike="noStrike" dirty="0">
                        <a:solidFill>
                          <a:srgbClr val="000000"/>
                        </a:solidFill>
                        <a:effectLst/>
                        <a:latin typeface="Calibri"/>
                      </a:endParaRPr>
                    </a:p>
                  </a:txBody>
                  <a:tcPr marL="3204" marR="3204" marT="3204" marB="0" anchor="ctr">
                    <a:solidFill>
                      <a:schemeClr val="bg1"/>
                    </a:solidFill>
                  </a:tcPr>
                </a:tc>
                <a:tc>
                  <a:txBody>
                    <a:bodyPr/>
                    <a:lstStyle/>
                    <a:p>
                      <a:pPr algn="l" fontAlgn="ctr"/>
                      <a:r>
                        <a:rPr lang="ru-RU" sz="400" u="none" strike="noStrike">
                          <a:effectLst/>
                        </a:rPr>
                        <a:t> </a:t>
                      </a:r>
                      <a:endParaRPr lang="ru-RU" sz="400" b="0" i="0" u="none" strike="noStrike">
                        <a:solidFill>
                          <a:srgbClr val="000000"/>
                        </a:solidFill>
                        <a:effectLst/>
                        <a:latin typeface="Calibri"/>
                      </a:endParaRPr>
                    </a:p>
                  </a:txBody>
                  <a:tcPr marL="3204" marR="3204" marT="3204" marB="0" anchor="ctr">
                    <a:solidFill>
                      <a:schemeClr val="bg1"/>
                    </a:solidFill>
                  </a:tcPr>
                </a:tc>
                <a:tc>
                  <a:txBody>
                    <a:bodyPr/>
                    <a:lstStyle/>
                    <a:p>
                      <a:pPr algn="l" fontAlgn="ctr"/>
                      <a:r>
                        <a:rPr lang="ru-RU" sz="400" u="none" strike="noStrike">
                          <a:effectLst/>
                        </a:rPr>
                        <a:t> </a:t>
                      </a:r>
                      <a:endParaRPr lang="ru-RU" sz="400" b="0" i="0" u="none" strike="noStrike">
                        <a:solidFill>
                          <a:srgbClr val="000000"/>
                        </a:solidFill>
                        <a:effectLst/>
                        <a:latin typeface="Calibri"/>
                      </a:endParaRPr>
                    </a:p>
                  </a:txBody>
                  <a:tcPr marL="3204" marR="3204" marT="3204" marB="0" anchor="ctr">
                    <a:solidFill>
                      <a:schemeClr val="bg1"/>
                    </a:solidFill>
                  </a:tcPr>
                </a:tc>
                <a:tc>
                  <a:txBody>
                    <a:bodyPr/>
                    <a:lstStyle/>
                    <a:p>
                      <a:pPr algn="l" fontAlgn="ctr"/>
                      <a:r>
                        <a:rPr lang="ru-RU" sz="400" u="none" strike="noStrike" dirty="0">
                          <a:effectLst/>
                        </a:rPr>
                        <a:t> </a:t>
                      </a:r>
                      <a:endParaRPr lang="ru-RU" sz="400" b="0" i="0" u="none" strike="noStrike" dirty="0">
                        <a:solidFill>
                          <a:srgbClr val="000000"/>
                        </a:solidFill>
                        <a:effectLst/>
                        <a:latin typeface="Calibri"/>
                      </a:endParaRPr>
                    </a:p>
                  </a:txBody>
                  <a:tcPr marL="3204" marR="3204" marT="3204" marB="0" anchor="ctr">
                    <a:solidFill>
                      <a:schemeClr val="bg1"/>
                    </a:solidFill>
                  </a:tcPr>
                </a:tc>
                <a:tc>
                  <a:txBody>
                    <a:bodyPr/>
                    <a:lstStyle/>
                    <a:p>
                      <a:pPr algn="l" fontAlgn="ctr"/>
                      <a:r>
                        <a:rPr lang="ru-RU" sz="400" u="none" strike="noStrike" dirty="0">
                          <a:effectLst/>
                        </a:rPr>
                        <a:t> </a:t>
                      </a:r>
                      <a:endParaRPr lang="ru-RU" sz="400" b="0" i="0" u="none" strike="noStrike" dirty="0">
                        <a:solidFill>
                          <a:srgbClr val="000000"/>
                        </a:solidFill>
                        <a:effectLst/>
                        <a:latin typeface="Calibri"/>
                      </a:endParaRPr>
                    </a:p>
                  </a:txBody>
                  <a:tcPr marL="3204" marR="3204" marT="3204" marB="0" anchor="ctr">
                    <a:solidFill>
                      <a:schemeClr val="bg1"/>
                    </a:solidFill>
                  </a:tcPr>
                </a:tc>
                <a:tc>
                  <a:txBody>
                    <a:bodyPr/>
                    <a:lstStyle/>
                    <a:p>
                      <a:pPr algn="l" fontAlgn="ctr"/>
                      <a:r>
                        <a:rPr lang="ru-RU" sz="400" u="none" strike="noStrike" dirty="0">
                          <a:effectLst/>
                        </a:rPr>
                        <a:t> </a:t>
                      </a:r>
                      <a:endParaRPr lang="ru-RU" sz="400" b="0"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r>
              <a:tr h="185304">
                <a:tc gridSpan="13">
                  <a:txBody>
                    <a:bodyPr/>
                    <a:lstStyle/>
                    <a:p>
                      <a:pPr algn="ctr" fontAlgn="ctr"/>
                      <a:r>
                        <a:rPr lang="ru-RU" sz="1050" b="1" u="none" strike="noStrike" dirty="0">
                          <a:effectLst/>
                        </a:rPr>
                        <a:t>Кредитные рейтинги субъектов РФ, которые проводят оценку у рейтингового агентства Эксперт РА </a:t>
                      </a:r>
                      <a:endParaRPr lang="ru-RU" sz="1050" b="1" i="0" u="none" strike="noStrike" dirty="0">
                        <a:solidFill>
                          <a:srgbClr val="000000"/>
                        </a:solidFill>
                        <a:effectLst/>
                        <a:latin typeface="Calibri"/>
                      </a:endParaRPr>
                    </a:p>
                  </a:txBody>
                  <a:tcPr marL="3204" marR="3204" marT="3204" marB="0" anchor="ctr">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73435">
                <a:tc>
                  <a:txBody>
                    <a:bodyPr/>
                    <a:lstStyle/>
                    <a:p>
                      <a:pPr algn="ctr" fontAlgn="ctr"/>
                      <a:r>
                        <a:rPr lang="ru-RU" sz="800"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u="none" strike="noStrike">
                          <a:effectLst/>
                        </a:rPr>
                        <a:t> </a:t>
                      </a:r>
                      <a:endParaRPr lang="ru-RU" sz="800" b="1" i="0" u="none" strike="noStrike">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en-US" sz="800" b="1" u="none" strike="noStrike" dirty="0" err="1">
                          <a:effectLst/>
                        </a:rPr>
                        <a:t>ru</a:t>
                      </a:r>
                      <a:r>
                        <a:rPr lang="ru-RU" sz="800" b="1" u="none" strike="noStrike" dirty="0">
                          <a:effectLst/>
                        </a:rPr>
                        <a:t>ААА</a:t>
                      </a:r>
                      <a:endParaRPr lang="ru-RU" sz="800" b="1" i="0" u="none" strike="noStrike" dirty="0">
                        <a:solidFill>
                          <a:srgbClr val="000000"/>
                        </a:solidFill>
                        <a:effectLst/>
                        <a:latin typeface="Calibri"/>
                      </a:endParaRPr>
                    </a:p>
                  </a:txBody>
                  <a:tcPr marL="3204" marR="3204" marT="3204" marB="0" anchor="ctr">
                    <a:solidFill>
                      <a:schemeClr val="bg1"/>
                    </a:solidFill>
                  </a:tcPr>
                </a:tc>
              </a:tr>
              <a:tr h="177665">
                <a:tc>
                  <a:txBody>
                    <a:bodyPr/>
                    <a:lstStyle/>
                    <a:p>
                      <a:pPr algn="ctr" fontAlgn="ctr"/>
                      <a:r>
                        <a:rPr lang="ru-RU" sz="800"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u="none" strike="noStrike">
                          <a:effectLst/>
                        </a:rPr>
                        <a:t> </a:t>
                      </a:r>
                      <a:endParaRPr lang="ru-RU" sz="800" b="1" i="0" u="none" strike="noStrike">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a:effectLst/>
                        </a:rPr>
                        <a:t> </a:t>
                      </a:r>
                      <a:endParaRPr lang="ru-RU" sz="800" b="1" i="0" u="none" strike="noStrike">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en-US" sz="800" b="1" u="none" strike="noStrike" dirty="0" err="1">
                          <a:effectLst/>
                        </a:rPr>
                        <a:t>ru</a:t>
                      </a:r>
                      <a:r>
                        <a:rPr lang="ru-RU" sz="800" b="1" u="none" strike="noStrike" dirty="0">
                          <a:effectLst/>
                        </a:rPr>
                        <a:t>АА+</a:t>
                      </a:r>
                      <a:endParaRPr lang="ru-RU" sz="800" b="1" i="0" u="none" strike="noStrike" dirty="0">
                        <a:solidFill>
                          <a:srgbClr val="000000"/>
                        </a:solidFill>
                        <a:effectLst/>
                        <a:latin typeface="Calibri"/>
                      </a:endParaRPr>
                    </a:p>
                  </a:txBody>
                  <a:tcPr marL="3204" marR="3204" marT="3204" marB="0" anchor="ctr">
                    <a:solidFill>
                      <a:schemeClr val="bg1"/>
                    </a:solidFill>
                  </a:tcPr>
                </a:tc>
                <a:tc rowSpan="13">
                  <a:txBody>
                    <a:bodyPr/>
                    <a:lstStyle/>
                    <a:p>
                      <a:pPr algn="ctr" fontAlgn="ctr"/>
                      <a:r>
                        <a:rPr lang="ru-RU" sz="600" b="1" u="none" strike="noStrike" dirty="0">
                          <a:effectLst/>
                        </a:rPr>
                        <a:t>Республика Татарстан</a:t>
                      </a:r>
                      <a:r>
                        <a:rPr lang="ru-RU" sz="500" b="1" u="none" strike="noStrike" dirty="0">
                          <a:effectLst/>
                        </a:rPr>
                        <a:t/>
                      </a:r>
                      <a:br>
                        <a:rPr lang="ru-RU" sz="500" b="1" u="none" strike="noStrike" dirty="0">
                          <a:effectLst/>
                        </a:rPr>
                      </a:br>
                      <a:r>
                        <a:rPr lang="ru-RU" sz="500" b="1" u="none" strike="noStrike" dirty="0">
                          <a:effectLst/>
                        </a:rPr>
                        <a:t>Ямало-Ненецкий АО</a:t>
                      </a:r>
                      <a:br>
                        <a:rPr lang="ru-RU" sz="500" b="1" u="none" strike="noStrike" dirty="0">
                          <a:effectLst/>
                        </a:rPr>
                      </a:br>
                      <a:endParaRPr lang="ru-RU" sz="500" b="1" i="0" u="none" strike="noStrike" dirty="0">
                        <a:solidFill>
                          <a:srgbClr val="000000"/>
                        </a:solidFill>
                        <a:effectLst/>
                        <a:latin typeface="Calibri"/>
                      </a:endParaRPr>
                    </a:p>
                  </a:txBody>
                  <a:tcPr marL="3204" marR="3204" marT="3204" marB="0" anchor="ctr">
                    <a:solidFill>
                      <a:srgbClr val="92D050"/>
                    </a:solidFill>
                  </a:tcPr>
                </a:tc>
              </a:tr>
              <a:tr h="177665">
                <a:tc>
                  <a:txBody>
                    <a:bodyPr/>
                    <a:lstStyle/>
                    <a:p>
                      <a:pPr algn="ctr" fontAlgn="ctr"/>
                      <a:r>
                        <a:rPr lang="ru-RU" sz="800"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u="none" strike="noStrike">
                          <a:effectLst/>
                        </a:rPr>
                        <a:t> </a:t>
                      </a:r>
                      <a:endParaRPr lang="ru-RU" sz="800" b="1" i="0" u="none" strike="noStrike">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a:effectLst/>
                        </a:rPr>
                        <a:t> </a:t>
                      </a:r>
                      <a:endParaRPr lang="ru-RU" sz="800" b="1" i="0" u="none" strike="noStrike">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a:effectLst/>
                        </a:rPr>
                        <a:t> </a:t>
                      </a:r>
                      <a:endParaRPr lang="ru-RU" sz="800" b="1" i="0" u="none" strike="noStrike">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a:effectLst/>
                        </a:rPr>
                        <a:t> </a:t>
                      </a:r>
                      <a:endParaRPr lang="ru-RU" sz="800" b="1" i="0" u="none" strike="noStrike">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en-US" sz="800" b="1" u="none" strike="noStrike" dirty="0" err="1">
                          <a:effectLst/>
                        </a:rPr>
                        <a:t>ru</a:t>
                      </a:r>
                      <a:r>
                        <a:rPr lang="ru-RU" sz="800" b="1" u="none" strike="noStrike" dirty="0">
                          <a:effectLst/>
                        </a:rPr>
                        <a:t>АА</a:t>
                      </a:r>
                      <a:endParaRPr lang="ru-RU" sz="800" b="1" i="0" u="none" strike="noStrike" dirty="0">
                        <a:solidFill>
                          <a:srgbClr val="000000"/>
                        </a:solidFill>
                        <a:effectLst/>
                        <a:latin typeface="Calibri"/>
                      </a:endParaRPr>
                    </a:p>
                  </a:txBody>
                  <a:tcPr marL="3204" marR="3204" marT="3204" marB="0" anchor="ctr">
                    <a:solidFill>
                      <a:schemeClr val="bg1"/>
                    </a:solidFill>
                  </a:tcPr>
                </a:tc>
                <a:tc rowSpan="12">
                  <a:txBody>
                    <a:bodyPr/>
                    <a:lstStyle/>
                    <a:p>
                      <a:pPr algn="ctr" fontAlgn="ctr"/>
                      <a:r>
                        <a:rPr lang="ru-RU" sz="500" b="1" u="none" strike="noStrike" dirty="0">
                          <a:effectLst/>
                        </a:rPr>
                        <a:t>Иркутская </a:t>
                      </a:r>
                      <a:r>
                        <a:rPr lang="ru-RU" sz="500" b="1" u="none" strike="noStrike" dirty="0" smtClean="0">
                          <a:effectLst/>
                        </a:rPr>
                        <a:t>область</a:t>
                      </a:r>
                      <a:r>
                        <a:rPr lang="ru-RU" sz="500" b="1" u="none" strike="noStrike" dirty="0">
                          <a:effectLst/>
                        </a:rPr>
                        <a:t/>
                      </a:r>
                      <a:br>
                        <a:rPr lang="ru-RU" sz="500" b="1" u="none" strike="noStrike" dirty="0">
                          <a:effectLst/>
                        </a:rPr>
                      </a:br>
                      <a:r>
                        <a:rPr lang="ru-RU" sz="500" b="1" u="none" strike="noStrike" dirty="0">
                          <a:effectLst/>
                        </a:rPr>
                        <a:t>Республика Башкортостан</a:t>
                      </a:r>
                      <a:endParaRPr lang="ru-RU" sz="500" b="1" i="0" u="none" strike="noStrike" dirty="0">
                        <a:solidFill>
                          <a:srgbClr val="000000"/>
                        </a:solidFill>
                        <a:effectLst/>
                        <a:latin typeface="Calibri"/>
                      </a:endParaRPr>
                    </a:p>
                  </a:txBody>
                  <a:tcPr marL="3204" marR="3204" marT="3204" marB="0" anchor="ctr">
                    <a:solidFill>
                      <a:srgbClr val="92D050"/>
                    </a:solidFill>
                  </a:tcPr>
                </a:tc>
                <a:tc vMerge="1">
                  <a:txBody>
                    <a:bodyPr/>
                    <a:lstStyle/>
                    <a:p>
                      <a:endParaRPr lang="ru-RU"/>
                    </a:p>
                  </a:txBody>
                  <a:tcPr/>
                </a:tc>
              </a:tr>
              <a:tr h="177665">
                <a:tc>
                  <a:txBody>
                    <a:bodyPr/>
                    <a:lstStyle/>
                    <a:p>
                      <a:pPr algn="ctr" fontAlgn="ctr"/>
                      <a:r>
                        <a:rPr lang="ru-RU" sz="800"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u="none" strike="noStrike">
                          <a:effectLst/>
                        </a:rPr>
                        <a:t> </a:t>
                      </a:r>
                      <a:endParaRPr lang="ru-RU" sz="800" b="1" i="0" u="none" strike="noStrike">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a:effectLst/>
                        </a:rPr>
                        <a:t> </a:t>
                      </a:r>
                      <a:endParaRPr lang="ru-RU" sz="800" b="1" i="0" u="none" strike="noStrike">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en-US" sz="700" b="1" u="none" strike="noStrike" dirty="0" err="1">
                          <a:effectLst/>
                        </a:rPr>
                        <a:t>ru</a:t>
                      </a:r>
                      <a:r>
                        <a:rPr lang="ru-RU" sz="700" b="1" u="none" strike="noStrike" dirty="0">
                          <a:effectLst/>
                        </a:rPr>
                        <a:t>АА-</a:t>
                      </a:r>
                      <a:endParaRPr lang="ru-RU" sz="700" b="1" i="0" u="none" strike="noStrike" dirty="0">
                        <a:solidFill>
                          <a:srgbClr val="000000"/>
                        </a:solidFill>
                        <a:effectLst/>
                        <a:latin typeface="Calibri"/>
                      </a:endParaRPr>
                    </a:p>
                  </a:txBody>
                  <a:tcPr marL="3204" marR="3204" marT="3204" marB="0" anchor="ctr">
                    <a:solidFill>
                      <a:schemeClr val="bg1"/>
                    </a:solidFill>
                  </a:tcPr>
                </a:tc>
                <a:tc rowSpan="11">
                  <a:txBody>
                    <a:bodyPr/>
                    <a:lstStyle/>
                    <a:p>
                      <a:pPr algn="ctr" fontAlgn="ctr"/>
                      <a:r>
                        <a:rPr lang="ru-RU" sz="500" b="1" u="none" strike="noStrike" dirty="0">
                          <a:effectLst/>
                        </a:rPr>
                        <a:t>Воронежская область</a:t>
                      </a:r>
                      <a:endParaRPr lang="ru-RU" sz="500" b="1" i="0" u="none" strike="noStrike" dirty="0">
                        <a:solidFill>
                          <a:srgbClr val="000000"/>
                        </a:solidFill>
                        <a:effectLst/>
                        <a:latin typeface="Calibri"/>
                      </a:endParaRPr>
                    </a:p>
                  </a:txBody>
                  <a:tcPr marL="3204" marR="3204" marT="3204" marB="0" anchor="ctr">
                    <a:solidFill>
                      <a:srgbClr val="92D050"/>
                    </a:solidFill>
                  </a:tcPr>
                </a:tc>
                <a:tc vMerge="1">
                  <a:txBody>
                    <a:bodyPr/>
                    <a:lstStyle/>
                    <a:p>
                      <a:endParaRPr lang="ru-RU"/>
                    </a:p>
                  </a:txBody>
                  <a:tcPr/>
                </a:tc>
                <a:tc vMerge="1">
                  <a:txBody>
                    <a:bodyPr/>
                    <a:lstStyle/>
                    <a:p>
                      <a:endParaRPr lang="ru-RU"/>
                    </a:p>
                  </a:txBody>
                  <a:tcPr/>
                </a:tc>
              </a:tr>
              <a:tr h="177665">
                <a:tc>
                  <a:txBody>
                    <a:bodyPr/>
                    <a:lstStyle/>
                    <a:p>
                      <a:pPr algn="ctr" fontAlgn="ctr"/>
                      <a:r>
                        <a:rPr lang="ru-RU" sz="800"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u="none" strike="noStrike">
                          <a:effectLst/>
                        </a:rPr>
                        <a:t> </a:t>
                      </a:r>
                      <a:endParaRPr lang="ru-RU" sz="800" b="1" i="0" u="none" strike="noStrike">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a:effectLst/>
                        </a:rPr>
                        <a:t> </a:t>
                      </a:r>
                      <a:endParaRPr lang="ru-RU" sz="800" b="1" i="0" u="none" strike="noStrike">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a:effectLst/>
                        </a:rPr>
                        <a:t> </a:t>
                      </a:r>
                      <a:endParaRPr lang="ru-RU" sz="800" b="1" i="0" u="none" strike="noStrike">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en-US" sz="700" b="1" u="none" strike="noStrike" dirty="0" err="1">
                          <a:effectLst/>
                        </a:rPr>
                        <a:t>ru</a:t>
                      </a:r>
                      <a:r>
                        <a:rPr lang="ru-RU" sz="700" b="1" u="none" strike="noStrike" dirty="0">
                          <a:effectLst/>
                        </a:rPr>
                        <a:t>А+</a:t>
                      </a:r>
                      <a:endParaRPr lang="ru-RU" sz="700" b="1" i="0" u="none" strike="noStrike" dirty="0">
                        <a:solidFill>
                          <a:srgbClr val="000000"/>
                        </a:solidFill>
                        <a:effectLst/>
                        <a:latin typeface="Calibri"/>
                      </a:endParaRPr>
                    </a:p>
                  </a:txBody>
                  <a:tcPr marL="3204" marR="3204" marT="3204" marB="0" anchor="ctr">
                    <a:solidFill>
                      <a:schemeClr val="bg1"/>
                    </a:solidFill>
                  </a:tcPr>
                </a:tc>
                <a:tc rowSpan="10">
                  <a:txBody>
                    <a:bodyPr/>
                    <a:lstStyle/>
                    <a:p>
                      <a:pPr algn="ctr" fontAlgn="ctr"/>
                      <a:r>
                        <a:rPr lang="ru-RU" sz="500" b="1" u="none" strike="noStrike" dirty="0">
                          <a:effectLst/>
                        </a:rPr>
                        <a:t>Краснодарский край</a:t>
                      </a:r>
                      <a:br>
                        <a:rPr lang="ru-RU" sz="500" b="1" u="none" strike="noStrike" dirty="0">
                          <a:effectLst/>
                        </a:rPr>
                      </a:br>
                      <a:r>
                        <a:rPr lang="ru-RU" sz="500" b="1" u="none" strike="noStrike" dirty="0" smtClean="0">
                          <a:effectLst/>
                        </a:rPr>
                        <a:t>Свердловская </a:t>
                      </a:r>
                      <a:r>
                        <a:rPr lang="ru-RU" sz="500" b="1" u="none" strike="noStrike" dirty="0">
                          <a:effectLst/>
                        </a:rPr>
                        <a:t>область</a:t>
                      </a:r>
                      <a:br>
                        <a:rPr lang="ru-RU" sz="500" b="1" u="none" strike="noStrike" dirty="0">
                          <a:effectLst/>
                        </a:rPr>
                      </a:br>
                      <a:r>
                        <a:rPr lang="ru-RU" sz="500" b="1" u="none" strike="noStrike" dirty="0">
                          <a:effectLst/>
                        </a:rPr>
                        <a:t>Республика Саха (Якутия)</a:t>
                      </a:r>
                      <a:endParaRPr lang="ru-RU" sz="500" b="1" i="0" u="none" strike="noStrike" dirty="0">
                        <a:solidFill>
                          <a:srgbClr val="000000"/>
                        </a:solidFill>
                        <a:effectLst/>
                        <a:latin typeface="Calibri"/>
                      </a:endParaRPr>
                    </a:p>
                  </a:txBody>
                  <a:tcPr marL="3204" marR="3204" marT="3204" marB="0" anchor="ctr">
                    <a:solidFill>
                      <a:srgbClr val="92D050"/>
                    </a:solidFill>
                  </a:tcPr>
                </a:tc>
                <a:tc vMerge="1">
                  <a:txBody>
                    <a:bodyPr/>
                    <a:lstStyle/>
                    <a:p>
                      <a:endParaRPr lang="ru-RU"/>
                    </a:p>
                  </a:txBody>
                  <a:tcPr/>
                </a:tc>
                <a:tc vMerge="1">
                  <a:txBody>
                    <a:bodyPr/>
                    <a:lstStyle/>
                    <a:p>
                      <a:endParaRPr lang="ru-RU"/>
                    </a:p>
                  </a:txBody>
                  <a:tcPr/>
                </a:tc>
                <a:tc vMerge="1">
                  <a:txBody>
                    <a:bodyPr/>
                    <a:lstStyle/>
                    <a:p>
                      <a:endParaRPr lang="ru-RU"/>
                    </a:p>
                  </a:txBody>
                  <a:tcPr/>
                </a:tc>
              </a:tr>
              <a:tr h="177665">
                <a:tc>
                  <a:txBody>
                    <a:bodyPr/>
                    <a:lstStyle/>
                    <a:p>
                      <a:pPr algn="ctr" fontAlgn="ctr"/>
                      <a:r>
                        <a:rPr lang="ru-RU" sz="800"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u="none" strike="noStrike">
                          <a:effectLst/>
                        </a:rPr>
                        <a:t> </a:t>
                      </a:r>
                      <a:endParaRPr lang="ru-RU" sz="800" b="1" i="0" u="none" strike="noStrike">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a:effectLst/>
                        </a:rPr>
                        <a:t> </a:t>
                      </a:r>
                      <a:endParaRPr lang="ru-RU" sz="800" b="1" i="0" u="none" strike="noStrike">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a:effectLst/>
                        </a:rPr>
                        <a:t> </a:t>
                      </a:r>
                      <a:endParaRPr lang="ru-RU" sz="800" b="1" i="0" u="none" strike="noStrike">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en-US" sz="700" b="1" u="none" strike="noStrike" dirty="0" err="1">
                          <a:effectLst/>
                        </a:rPr>
                        <a:t>ru</a:t>
                      </a:r>
                      <a:r>
                        <a:rPr lang="ru-RU" sz="700" b="1" u="none" strike="noStrike" dirty="0">
                          <a:effectLst/>
                        </a:rPr>
                        <a:t>А</a:t>
                      </a:r>
                      <a:endParaRPr lang="ru-RU" sz="700" b="1" i="0" u="none" strike="noStrike" dirty="0">
                        <a:solidFill>
                          <a:srgbClr val="000000"/>
                        </a:solidFill>
                        <a:effectLst/>
                        <a:latin typeface="Calibri"/>
                      </a:endParaRPr>
                    </a:p>
                  </a:txBody>
                  <a:tcPr marL="3204" marR="3204" marT="3204" marB="0" anchor="ctr">
                    <a:solidFill>
                      <a:schemeClr val="bg1"/>
                    </a:solidFill>
                  </a:tcPr>
                </a:tc>
                <a:tc rowSpan="9">
                  <a:txBody>
                    <a:bodyPr/>
                    <a:lstStyle/>
                    <a:p>
                      <a:pPr algn="ctr" fontAlgn="ctr"/>
                      <a:r>
                        <a:rPr lang="ru-RU" sz="500" b="1" u="none" strike="noStrike" dirty="0">
                          <a:effectLst/>
                        </a:rPr>
                        <a:t>Камчатский край</a:t>
                      </a:r>
                      <a:br>
                        <a:rPr lang="ru-RU" sz="500" b="1" u="none" strike="noStrike" dirty="0">
                          <a:effectLst/>
                        </a:rPr>
                      </a:br>
                      <a:r>
                        <a:rPr lang="ru-RU" sz="500" b="1" u="none" strike="noStrike" dirty="0">
                          <a:effectLst/>
                        </a:rPr>
                        <a:t>Тульская область</a:t>
                      </a:r>
                      <a:br>
                        <a:rPr lang="ru-RU" sz="500" b="1" u="none" strike="noStrike" dirty="0">
                          <a:effectLst/>
                        </a:rPr>
                      </a:br>
                      <a:r>
                        <a:rPr lang="ru-RU" sz="500" b="1" u="none" strike="noStrike" dirty="0">
                          <a:effectLst/>
                        </a:rPr>
                        <a:t>Ненецкий АО</a:t>
                      </a:r>
                      <a:endParaRPr lang="ru-RU" sz="500" b="1" i="0" u="none" strike="noStrike" dirty="0">
                        <a:solidFill>
                          <a:srgbClr val="000000"/>
                        </a:solidFill>
                        <a:effectLst/>
                        <a:latin typeface="Calibri"/>
                      </a:endParaRPr>
                    </a:p>
                  </a:txBody>
                  <a:tcPr marL="3204" marR="3204" marT="3204" marB="0" anchor="ctr">
                    <a:solidFill>
                      <a:srgbClr val="92D050"/>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169206">
                <a:tc>
                  <a:txBody>
                    <a:bodyPr/>
                    <a:lstStyle/>
                    <a:p>
                      <a:pPr algn="l" fontAlgn="ctr"/>
                      <a:r>
                        <a:rPr lang="ru-RU" sz="500" u="none" strike="noStrike" dirty="0">
                          <a:effectLst/>
                        </a:rPr>
                        <a:t> </a:t>
                      </a:r>
                      <a:endParaRPr lang="ru-RU" sz="500" b="1" i="0" u="none" strike="noStrike" dirty="0">
                        <a:solidFill>
                          <a:srgbClr val="000000"/>
                        </a:solidFill>
                        <a:effectLst/>
                        <a:latin typeface="Calibri"/>
                      </a:endParaRPr>
                    </a:p>
                  </a:txBody>
                  <a:tcPr marL="3204" marR="3204" marT="3204" marB="0" anchor="ctr">
                    <a:solidFill>
                      <a:schemeClr val="bg1"/>
                    </a:solidFill>
                  </a:tcPr>
                </a:tc>
                <a:tc>
                  <a:txBody>
                    <a:bodyPr/>
                    <a:lstStyle/>
                    <a:p>
                      <a:pPr algn="l" fontAlgn="ctr"/>
                      <a:r>
                        <a:rPr lang="ru-RU" sz="500" u="none" strike="noStrike" dirty="0">
                          <a:effectLst/>
                        </a:rPr>
                        <a:t> </a:t>
                      </a:r>
                      <a:endParaRPr lang="ru-RU" sz="5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500" u="none" strike="noStrike">
                          <a:effectLst/>
                        </a:rPr>
                        <a:t> </a:t>
                      </a:r>
                      <a:endParaRPr lang="ru-RU" sz="500" b="1" i="0" u="none" strike="noStrike">
                        <a:solidFill>
                          <a:srgbClr val="000000"/>
                        </a:solidFill>
                        <a:effectLst/>
                        <a:latin typeface="Calibri"/>
                      </a:endParaRPr>
                    </a:p>
                  </a:txBody>
                  <a:tcPr marL="3204" marR="3204" marT="3204" marB="0" anchor="ctr">
                    <a:solidFill>
                      <a:schemeClr val="bg1"/>
                    </a:solidFill>
                  </a:tcPr>
                </a:tc>
                <a:tc>
                  <a:txBody>
                    <a:bodyPr/>
                    <a:lstStyle/>
                    <a:p>
                      <a:pPr algn="ctr" fontAlgn="ctr"/>
                      <a:r>
                        <a:rPr lang="ru-RU" sz="500" b="1" u="none" strike="noStrike">
                          <a:effectLst/>
                        </a:rPr>
                        <a:t> </a:t>
                      </a:r>
                      <a:endParaRPr lang="ru-RU" sz="500" b="1" i="0" u="none" strike="noStrike">
                        <a:solidFill>
                          <a:srgbClr val="C00000"/>
                        </a:solidFill>
                        <a:effectLst/>
                        <a:latin typeface="Calibri"/>
                      </a:endParaRPr>
                    </a:p>
                  </a:txBody>
                  <a:tcPr marL="3204" marR="3204" marT="3204" marB="0" anchor="ctr">
                    <a:solidFill>
                      <a:schemeClr val="bg1"/>
                    </a:solidFill>
                  </a:tcPr>
                </a:tc>
                <a:tc>
                  <a:txBody>
                    <a:bodyPr/>
                    <a:lstStyle/>
                    <a:p>
                      <a:pPr algn="ctr" fontAlgn="ctr"/>
                      <a:r>
                        <a:rPr lang="ru-RU" sz="500" b="1" u="none" strike="noStrike">
                          <a:effectLst/>
                        </a:rPr>
                        <a:t> </a:t>
                      </a:r>
                      <a:endParaRPr lang="ru-RU" sz="500" b="1" i="0" u="none" strike="noStrike">
                        <a:solidFill>
                          <a:srgbClr val="C00000"/>
                        </a:solidFill>
                        <a:effectLst/>
                        <a:latin typeface="Calibri"/>
                      </a:endParaRPr>
                    </a:p>
                  </a:txBody>
                  <a:tcPr marL="3204" marR="3204" marT="3204" marB="0" anchor="ctr">
                    <a:solidFill>
                      <a:schemeClr val="bg1"/>
                    </a:solidFill>
                  </a:tcPr>
                </a:tc>
                <a:tc>
                  <a:txBody>
                    <a:bodyPr/>
                    <a:lstStyle/>
                    <a:p>
                      <a:pPr algn="ctr" fontAlgn="ctr"/>
                      <a:r>
                        <a:rPr lang="ru-RU" sz="500" b="1" u="none" strike="noStrike" dirty="0">
                          <a:effectLst/>
                        </a:rPr>
                        <a:t> </a:t>
                      </a:r>
                      <a:endParaRPr lang="ru-RU" sz="500" b="1" i="0" u="none" strike="noStrike" dirty="0">
                        <a:solidFill>
                          <a:srgbClr val="C00000"/>
                        </a:solidFill>
                        <a:effectLst/>
                        <a:latin typeface="Calibri"/>
                      </a:endParaRPr>
                    </a:p>
                  </a:txBody>
                  <a:tcPr marL="3204" marR="3204" marT="3204" marB="0" anchor="ctr">
                    <a:solidFill>
                      <a:schemeClr val="bg1"/>
                    </a:solidFill>
                  </a:tcPr>
                </a:tc>
                <a:tc>
                  <a:txBody>
                    <a:bodyPr/>
                    <a:lstStyle/>
                    <a:p>
                      <a:pPr algn="ctr" fontAlgn="ctr"/>
                      <a:r>
                        <a:rPr lang="en-US" sz="700" b="1" u="none" strike="noStrike" dirty="0" err="1">
                          <a:effectLst/>
                        </a:rPr>
                        <a:t>ru</a:t>
                      </a:r>
                      <a:r>
                        <a:rPr lang="ru-RU" sz="700" b="1" u="none" strike="noStrike" dirty="0">
                          <a:effectLst/>
                        </a:rPr>
                        <a:t>А-</a:t>
                      </a:r>
                      <a:endParaRPr lang="ru-RU" sz="700" b="1" i="0" u="none" strike="noStrike" dirty="0">
                        <a:solidFill>
                          <a:srgbClr val="000000"/>
                        </a:solidFill>
                        <a:effectLst/>
                        <a:latin typeface="Calibri"/>
                      </a:endParaRPr>
                    </a:p>
                  </a:txBody>
                  <a:tcPr marL="3204" marR="3204" marT="3204" marB="0" anchor="ctr">
                    <a:solidFill>
                      <a:schemeClr val="bg1"/>
                    </a:solidFill>
                  </a:tcPr>
                </a:tc>
                <a:tc rowSpan="8">
                  <a:txBody>
                    <a:bodyPr/>
                    <a:lstStyle/>
                    <a:p>
                      <a:pPr algn="ctr" fontAlgn="ctr"/>
                      <a:r>
                        <a:rPr lang="ru-RU" sz="500" b="1" u="none" strike="noStrike" dirty="0">
                          <a:effectLst/>
                        </a:rPr>
                        <a:t/>
                      </a:r>
                      <a:br>
                        <a:rPr lang="ru-RU" sz="500" b="1" u="none" strike="noStrike" dirty="0">
                          <a:effectLst/>
                        </a:rPr>
                      </a:br>
                      <a:r>
                        <a:rPr lang="ru-RU" sz="500" b="1" u="none" strike="noStrike" dirty="0">
                          <a:effectLst/>
                        </a:rPr>
                        <a:t>Ставропольский край</a:t>
                      </a:r>
                      <a:br>
                        <a:rPr lang="ru-RU" sz="500" b="1" u="none" strike="noStrike" dirty="0">
                          <a:effectLst/>
                        </a:rPr>
                      </a:br>
                      <a:r>
                        <a:rPr lang="ru-RU" sz="500" b="1" u="none" strike="noStrike" dirty="0">
                          <a:effectLst/>
                        </a:rPr>
                        <a:t>Чувашская Республика</a:t>
                      </a:r>
                      <a:br>
                        <a:rPr lang="ru-RU" sz="500" b="1" u="none" strike="noStrike" dirty="0">
                          <a:effectLst/>
                        </a:rPr>
                      </a:br>
                      <a:r>
                        <a:rPr lang="ru-RU" sz="500" b="1" u="none" strike="noStrike" dirty="0">
                          <a:effectLst/>
                        </a:rPr>
                        <a:t>Нижегородская область</a:t>
                      </a:r>
                      <a:endParaRPr lang="ru-RU" sz="500" b="1" i="0" u="none" strike="noStrike" dirty="0">
                        <a:solidFill>
                          <a:srgbClr val="000000"/>
                        </a:solidFill>
                        <a:effectLst/>
                        <a:latin typeface="Calibri"/>
                      </a:endParaRPr>
                    </a:p>
                  </a:txBody>
                  <a:tcPr marL="3204" marR="3204" marT="3204" marB="0" anchor="ctr">
                    <a:solidFill>
                      <a:srgbClr val="92D050"/>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169206">
                <a:tc>
                  <a:txBody>
                    <a:bodyPr/>
                    <a:lstStyle/>
                    <a:p>
                      <a:pPr algn="l" fontAlgn="ctr"/>
                      <a:r>
                        <a:rPr lang="ru-RU" sz="500" u="none" strike="noStrike" dirty="0">
                          <a:effectLst/>
                        </a:rPr>
                        <a:t> </a:t>
                      </a:r>
                      <a:endParaRPr lang="ru-RU" sz="500" b="1" i="0" u="none" strike="noStrike" dirty="0">
                        <a:solidFill>
                          <a:srgbClr val="000000"/>
                        </a:solidFill>
                        <a:effectLst/>
                        <a:latin typeface="Calibri"/>
                      </a:endParaRPr>
                    </a:p>
                  </a:txBody>
                  <a:tcPr marL="3204" marR="3204" marT="3204" marB="0" anchor="ctr">
                    <a:solidFill>
                      <a:schemeClr val="bg1"/>
                    </a:solidFill>
                  </a:tcPr>
                </a:tc>
                <a:tc>
                  <a:txBody>
                    <a:bodyPr/>
                    <a:lstStyle/>
                    <a:p>
                      <a:pPr algn="l" fontAlgn="ctr"/>
                      <a:r>
                        <a:rPr lang="ru-RU" sz="500" u="none" strike="noStrike" dirty="0">
                          <a:effectLst/>
                        </a:rPr>
                        <a:t> </a:t>
                      </a:r>
                      <a:endParaRPr lang="ru-RU" sz="5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500" u="none" strike="noStrike">
                          <a:effectLst/>
                        </a:rPr>
                        <a:t> </a:t>
                      </a:r>
                      <a:endParaRPr lang="ru-RU" sz="500" b="1" i="0" u="none" strike="noStrike">
                        <a:solidFill>
                          <a:srgbClr val="000000"/>
                        </a:solidFill>
                        <a:effectLst/>
                        <a:latin typeface="Calibri"/>
                      </a:endParaRPr>
                    </a:p>
                  </a:txBody>
                  <a:tcPr marL="3204" marR="3204" marT="3204" marB="0" anchor="ctr">
                    <a:solidFill>
                      <a:schemeClr val="bg1"/>
                    </a:solidFill>
                  </a:tcPr>
                </a:tc>
                <a:tc>
                  <a:txBody>
                    <a:bodyPr/>
                    <a:lstStyle/>
                    <a:p>
                      <a:pPr algn="ctr" fontAlgn="ctr"/>
                      <a:r>
                        <a:rPr lang="ru-RU" sz="500" b="1" u="none" strike="noStrike">
                          <a:effectLst/>
                        </a:rPr>
                        <a:t> </a:t>
                      </a:r>
                      <a:endParaRPr lang="ru-RU" sz="500" b="1" i="0" u="none" strike="noStrike">
                        <a:solidFill>
                          <a:srgbClr val="C00000"/>
                        </a:solidFill>
                        <a:effectLst/>
                        <a:latin typeface="Calibri"/>
                      </a:endParaRPr>
                    </a:p>
                  </a:txBody>
                  <a:tcPr marL="3204" marR="3204" marT="3204" marB="0" anchor="ctr">
                    <a:solidFill>
                      <a:schemeClr val="bg1"/>
                    </a:solidFill>
                  </a:tcPr>
                </a:tc>
                <a:tc>
                  <a:txBody>
                    <a:bodyPr/>
                    <a:lstStyle/>
                    <a:p>
                      <a:pPr algn="ctr" fontAlgn="ctr"/>
                      <a:r>
                        <a:rPr lang="ru-RU" sz="700" b="1" u="none" strike="noStrike">
                          <a:effectLst/>
                        </a:rPr>
                        <a:t> </a:t>
                      </a:r>
                      <a:endParaRPr lang="ru-RU" sz="700" b="1" i="0" u="none" strike="noStrike">
                        <a:solidFill>
                          <a:srgbClr val="000000"/>
                        </a:solidFill>
                        <a:effectLst/>
                        <a:latin typeface="Calibri"/>
                      </a:endParaRPr>
                    </a:p>
                  </a:txBody>
                  <a:tcPr marL="3204" marR="3204" marT="3204" marB="0" anchor="ctr">
                    <a:solidFill>
                      <a:schemeClr val="bg1"/>
                    </a:solidFill>
                  </a:tcPr>
                </a:tc>
                <a:tc>
                  <a:txBody>
                    <a:bodyPr/>
                    <a:lstStyle/>
                    <a:p>
                      <a:pPr algn="ctr" fontAlgn="ctr"/>
                      <a:r>
                        <a:rPr lang="en-US" sz="700" b="1" u="none" strike="noStrike" dirty="0" err="1">
                          <a:effectLst/>
                        </a:rPr>
                        <a:t>ru</a:t>
                      </a:r>
                      <a:r>
                        <a:rPr lang="ru-RU" sz="700" b="1" u="none" strike="noStrike" dirty="0">
                          <a:effectLst/>
                        </a:rPr>
                        <a:t>ВВВ+</a:t>
                      </a:r>
                      <a:endParaRPr lang="ru-RU" sz="700" b="1" i="0" u="none" strike="noStrike" dirty="0">
                        <a:solidFill>
                          <a:srgbClr val="000000"/>
                        </a:solidFill>
                        <a:effectLst/>
                        <a:latin typeface="Calibri"/>
                      </a:endParaRPr>
                    </a:p>
                  </a:txBody>
                  <a:tcPr marL="3204" marR="3204" marT="3204" marB="0" anchor="ctr">
                    <a:solidFill>
                      <a:schemeClr val="bg1"/>
                    </a:solidFill>
                  </a:tcPr>
                </a:tc>
                <a:tc rowSpan="7">
                  <a:txBody>
                    <a:bodyPr/>
                    <a:lstStyle/>
                    <a:p>
                      <a:pPr algn="ctr" fontAlgn="ctr"/>
                      <a:r>
                        <a:rPr lang="ru-RU" sz="500" b="1" u="none" strike="noStrike" dirty="0">
                          <a:effectLst/>
                        </a:rPr>
                        <a:t>Волгоградская область</a:t>
                      </a:r>
                      <a:br>
                        <a:rPr lang="ru-RU" sz="500" b="1" u="none" strike="noStrike" dirty="0">
                          <a:effectLst/>
                        </a:rPr>
                      </a:br>
                      <a:r>
                        <a:rPr lang="ru-RU" sz="500" b="1" u="none" strike="noStrike" dirty="0">
                          <a:effectLst/>
                        </a:rPr>
                        <a:t>Саратовская </a:t>
                      </a:r>
                      <a:r>
                        <a:rPr lang="ru-RU" sz="500" b="1" u="none" strike="noStrike" dirty="0" smtClean="0">
                          <a:effectLst/>
                        </a:rPr>
                        <a:t>область</a:t>
                      </a:r>
                    </a:p>
                    <a:p>
                      <a:pPr algn="ctr" fontAlgn="ctr"/>
                      <a:r>
                        <a:rPr lang="ru-RU" sz="500" b="1" u="none" strike="noStrike" dirty="0" smtClean="0">
                          <a:effectLst/>
                        </a:rPr>
                        <a:t>Калининградская область</a:t>
                      </a:r>
                      <a:r>
                        <a:rPr lang="ru-RU" sz="500" b="1" u="none" strike="noStrike" dirty="0">
                          <a:effectLst/>
                        </a:rPr>
                        <a:t/>
                      </a:r>
                      <a:br>
                        <a:rPr lang="ru-RU" sz="500" b="1" u="none" strike="noStrike" dirty="0">
                          <a:effectLst/>
                        </a:rPr>
                      </a:br>
                      <a:endParaRPr lang="ru-RU" sz="500" b="1" i="0" u="none" strike="noStrike" dirty="0">
                        <a:solidFill>
                          <a:srgbClr val="000000"/>
                        </a:solidFill>
                        <a:effectLst/>
                        <a:latin typeface="Calibri"/>
                      </a:endParaRPr>
                    </a:p>
                  </a:txBody>
                  <a:tcPr marL="3204" marR="3204" marT="3204" marB="0" anchor="ctr">
                    <a:solidFill>
                      <a:srgbClr val="92D050"/>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169206">
                <a:tc>
                  <a:txBody>
                    <a:bodyPr/>
                    <a:lstStyle/>
                    <a:p>
                      <a:pPr algn="l" fontAlgn="ctr"/>
                      <a:r>
                        <a:rPr lang="ru-RU" sz="500" u="none" strike="noStrike" dirty="0">
                          <a:effectLst/>
                        </a:rPr>
                        <a:t> </a:t>
                      </a:r>
                      <a:endParaRPr lang="ru-RU" sz="500" b="1" i="0" u="none" strike="noStrike" dirty="0">
                        <a:solidFill>
                          <a:srgbClr val="000000"/>
                        </a:solidFill>
                        <a:effectLst/>
                        <a:latin typeface="Calibri"/>
                      </a:endParaRPr>
                    </a:p>
                  </a:txBody>
                  <a:tcPr marL="3204" marR="3204" marT="3204" marB="0" anchor="ctr">
                    <a:solidFill>
                      <a:schemeClr val="bg1"/>
                    </a:solidFill>
                  </a:tcPr>
                </a:tc>
                <a:tc>
                  <a:txBody>
                    <a:bodyPr/>
                    <a:lstStyle/>
                    <a:p>
                      <a:pPr algn="l" fontAlgn="ctr"/>
                      <a:r>
                        <a:rPr lang="ru-RU" sz="500" u="none" strike="noStrike" dirty="0">
                          <a:effectLst/>
                        </a:rPr>
                        <a:t> </a:t>
                      </a:r>
                      <a:endParaRPr lang="ru-RU" sz="5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500" u="none" strike="noStrike">
                          <a:effectLst/>
                        </a:rPr>
                        <a:t> </a:t>
                      </a:r>
                      <a:endParaRPr lang="ru-RU" sz="500" b="1" i="0" u="none" strike="noStrike">
                        <a:solidFill>
                          <a:srgbClr val="000000"/>
                        </a:solidFill>
                        <a:effectLst/>
                        <a:latin typeface="Calibri"/>
                      </a:endParaRPr>
                    </a:p>
                  </a:txBody>
                  <a:tcPr marL="3204" marR="3204" marT="3204" marB="0" anchor="ctr">
                    <a:solidFill>
                      <a:schemeClr val="bg1"/>
                    </a:solidFill>
                  </a:tcPr>
                </a:tc>
                <a:tc>
                  <a:txBody>
                    <a:bodyPr/>
                    <a:lstStyle/>
                    <a:p>
                      <a:pPr algn="ctr" fontAlgn="ctr"/>
                      <a:r>
                        <a:rPr lang="ru-RU" sz="700" b="1" u="none" strike="noStrike">
                          <a:effectLst/>
                        </a:rPr>
                        <a:t> </a:t>
                      </a:r>
                      <a:endParaRPr lang="ru-RU" sz="700" b="1" i="0" u="none" strike="noStrike">
                        <a:solidFill>
                          <a:srgbClr val="000000"/>
                        </a:solidFill>
                        <a:effectLst/>
                        <a:latin typeface="Calibri"/>
                      </a:endParaRPr>
                    </a:p>
                  </a:txBody>
                  <a:tcPr marL="3204" marR="3204" marT="3204" marB="0" anchor="ctr">
                    <a:solidFill>
                      <a:schemeClr val="bg1"/>
                    </a:solidFill>
                  </a:tcPr>
                </a:tc>
                <a:tc>
                  <a:txBody>
                    <a:bodyPr/>
                    <a:lstStyle/>
                    <a:p>
                      <a:pPr algn="ctr" fontAlgn="ctr"/>
                      <a:r>
                        <a:rPr lang="en-US" sz="700" b="1" u="none" strike="noStrike" dirty="0" err="1">
                          <a:effectLst/>
                        </a:rPr>
                        <a:t>ru</a:t>
                      </a:r>
                      <a:r>
                        <a:rPr lang="ru-RU" sz="700" b="1" u="none" strike="noStrike" dirty="0">
                          <a:effectLst/>
                        </a:rPr>
                        <a:t>ВВВ</a:t>
                      </a:r>
                      <a:endParaRPr lang="ru-RU" sz="700" b="1" i="0" u="none" strike="noStrike" dirty="0">
                        <a:solidFill>
                          <a:srgbClr val="000000"/>
                        </a:solidFill>
                        <a:effectLst/>
                        <a:latin typeface="Calibri"/>
                      </a:endParaRPr>
                    </a:p>
                  </a:txBody>
                  <a:tcPr marL="3204" marR="3204" marT="3204" marB="0" anchor="ctr">
                    <a:solidFill>
                      <a:schemeClr val="bg1"/>
                    </a:solidFill>
                  </a:tcPr>
                </a:tc>
                <a:tc rowSpan="6">
                  <a:txBody>
                    <a:bodyPr/>
                    <a:lstStyle/>
                    <a:p>
                      <a:pPr algn="ctr" fontAlgn="ctr"/>
                      <a:r>
                        <a:rPr lang="ru-RU" sz="500" b="1" u="none" strike="noStrike" dirty="0" smtClean="0">
                          <a:effectLst/>
                        </a:rPr>
                        <a:t>Ульяновская </a:t>
                      </a:r>
                      <a:r>
                        <a:rPr lang="ru-RU" sz="500" b="1" u="none" strike="noStrike" dirty="0">
                          <a:effectLst/>
                        </a:rPr>
                        <a:t>область </a:t>
                      </a:r>
                      <a:br>
                        <a:rPr lang="ru-RU" sz="500" b="1" u="none" strike="noStrike" dirty="0">
                          <a:effectLst/>
                        </a:rPr>
                      </a:br>
                      <a:r>
                        <a:rPr lang="ru-RU" sz="500" b="1" u="none" strike="noStrike" dirty="0">
                          <a:effectLst/>
                        </a:rPr>
                        <a:t>Омская область</a:t>
                      </a:r>
                      <a:br>
                        <a:rPr lang="ru-RU" sz="500" b="1" u="none" strike="noStrike" dirty="0">
                          <a:effectLst/>
                        </a:rPr>
                      </a:br>
                      <a:r>
                        <a:rPr lang="ru-RU" sz="500" b="1" u="none" strike="noStrike" dirty="0">
                          <a:effectLst/>
                        </a:rPr>
                        <a:t>Кировская область</a:t>
                      </a:r>
                      <a:br>
                        <a:rPr lang="ru-RU" sz="500" b="1" u="none" strike="noStrike" dirty="0">
                          <a:effectLst/>
                        </a:rPr>
                      </a:br>
                      <a:r>
                        <a:rPr lang="ru-RU" sz="500" b="1" u="none" strike="noStrike" dirty="0">
                          <a:effectLst/>
                        </a:rPr>
                        <a:t>Республика Бурятия</a:t>
                      </a:r>
                      <a:br>
                        <a:rPr lang="ru-RU" sz="500" b="1" u="none" strike="noStrike" dirty="0">
                          <a:effectLst/>
                        </a:rPr>
                      </a:br>
                      <a:r>
                        <a:rPr lang="ru-RU" sz="500" b="1" u="none" strike="noStrike" dirty="0" smtClean="0">
                          <a:effectLst/>
                        </a:rPr>
                        <a:t>Ярославская область</a:t>
                      </a:r>
                    </a:p>
                    <a:p>
                      <a:pPr algn="ctr" fontAlgn="ctr"/>
                      <a:r>
                        <a:rPr lang="ru-RU" sz="500" b="1" i="0" u="none" strike="noStrike" dirty="0" smtClean="0">
                          <a:solidFill>
                            <a:srgbClr val="000000"/>
                          </a:solidFill>
                          <a:effectLst/>
                          <a:latin typeface="+mn-lt"/>
                        </a:rPr>
                        <a:t>Томская область</a:t>
                      </a:r>
                      <a:endParaRPr lang="ru-RU" sz="500" b="1" i="0" u="none" strike="noStrike" dirty="0">
                        <a:solidFill>
                          <a:srgbClr val="000000"/>
                        </a:solidFill>
                        <a:effectLst/>
                        <a:latin typeface="+mn-lt"/>
                      </a:endParaRPr>
                    </a:p>
                  </a:txBody>
                  <a:tcPr marL="3204" marR="3204" marT="3204" marB="0" anchor="ctr">
                    <a:solidFill>
                      <a:srgbClr val="92D050"/>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156515">
                <a:tc>
                  <a:txBody>
                    <a:bodyPr/>
                    <a:lstStyle/>
                    <a:p>
                      <a:pPr algn="l" fontAlgn="ctr"/>
                      <a:r>
                        <a:rPr lang="ru-RU" sz="500" b="1" u="none" strike="noStrike" dirty="0">
                          <a:effectLst/>
                        </a:rPr>
                        <a:t> </a:t>
                      </a:r>
                      <a:endParaRPr lang="ru-RU" sz="500" b="1" i="0" u="none" strike="noStrike" dirty="0">
                        <a:solidFill>
                          <a:srgbClr val="000000"/>
                        </a:solidFill>
                        <a:effectLst/>
                        <a:latin typeface="Calibri"/>
                      </a:endParaRPr>
                    </a:p>
                  </a:txBody>
                  <a:tcPr marL="3204" marR="3204" marT="3204" marB="0" anchor="ctr">
                    <a:solidFill>
                      <a:schemeClr val="bg1"/>
                    </a:solidFill>
                  </a:tcPr>
                </a:tc>
                <a:tc>
                  <a:txBody>
                    <a:bodyPr/>
                    <a:lstStyle/>
                    <a:p>
                      <a:pPr algn="l" fontAlgn="ctr"/>
                      <a:r>
                        <a:rPr lang="ru-RU" sz="500" b="1" u="none" strike="noStrike" dirty="0">
                          <a:effectLst/>
                        </a:rPr>
                        <a:t> </a:t>
                      </a:r>
                      <a:endParaRPr lang="ru-RU" sz="5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700" b="1" u="none" strike="noStrike">
                          <a:effectLst/>
                        </a:rPr>
                        <a:t> </a:t>
                      </a:r>
                      <a:endParaRPr lang="ru-RU" sz="700" b="1" i="0" u="none" strike="noStrike">
                        <a:solidFill>
                          <a:srgbClr val="000000"/>
                        </a:solidFill>
                        <a:effectLst/>
                        <a:latin typeface="Calibri"/>
                      </a:endParaRPr>
                    </a:p>
                  </a:txBody>
                  <a:tcPr marL="3204" marR="3204" marT="3204" marB="0" anchor="ctr">
                    <a:solidFill>
                      <a:schemeClr val="bg1"/>
                    </a:solidFill>
                  </a:tcPr>
                </a:tc>
                <a:tc>
                  <a:txBody>
                    <a:bodyPr/>
                    <a:lstStyle/>
                    <a:p>
                      <a:pPr algn="ctr" fontAlgn="ctr"/>
                      <a:r>
                        <a:rPr lang="en-US" sz="700" b="1" u="none" strike="noStrike" dirty="0" err="1">
                          <a:effectLst/>
                        </a:rPr>
                        <a:t>ru</a:t>
                      </a:r>
                      <a:r>
                        <a:rPr lang="ru-RU" sz="700" b="1" u="none" strike="noStrike" dirty="0">
                          <a:effectLst/>
                        </a:rPr>
                        <a:t>ВВВ-</a:t>
                      </a:r>
                      <a:endParaRPr lang="ru-RU" sz="700" b="1" i="0" u="none" strike="noStrike" dirty="0">
                        <a:solidFill>
                          <a:srgbClr val="000000"/>
                        </a:solidFill>
                        <a:effectLst/>
                        <a:latin typeface="Calibri"/>
                      </a:endParaRPr>
                    </a:p>
                  </a:txBody>
                  <a:tcPr marL="3204" marR="3204" marT="3204" marB="0" anchor="ctr">
                    <a:solidFill>
                      <a:schemeClr val="bg1"/>
                    </a:solidFill>
                  </a:tcPr>
                </a:tc>
                <a:tc rowSpan="5">
                  <a:txBody>
                    <a:bodyPr/>
                    <a:lstStyle/>
                    <a:p>
                      <a:pPr algn="ctr" fontAlgn="ctr"/>
                      <a:r>
                        <a:rPr lang="ru-RU" sz="500" b="1" u="none" strike="noStrike" dirty="0">
                          <a:effectLst/>
                        </a:rPr>
                        <a:t>Хабаровский край</a:t>
                      </a:r>
                      <a:br>
                        <a:rPr lang="ru-RU" sz="500" b="1" u="none" strike="noStrike" dirty="0">
                          <a:effectLst/>
                        </a:rPr>
                      </a:br>
                      <a:r>
                        <a:rPr lang="ru-RU" sz="500" b="1" u="none" strike="noStrike" dirty="0">
                          <a:effectLst/>
                        </a:rPr>
                        <a:t>Республика Адыгея</a:t>
                      </a:r>
                      <a:br>
                        <a:rPr lang="ru-RU" sz="500" b="1" u="none" strike="noStrike" dirty="0">
                          <a:effectLst/>
                        </a:rPr>
                      </a:br>
                      <a:endParaRPr lang="ru-RU" sz="500" b="1" i="0" u="none" strike="noStrike" dirty="0">
                        <a:solidFill>
                          <a:srgbClr val="000000"/>
                        </a:solidFill>
                        <a:effectLst/>
                        <a:latin typeface="Calibri"/>
                      </a:endParaRPr>
                    </a:p>
                  </a:txBody>
                  <a:tcPr marL="3204" marR="3204" marT="3204" marB="0" anchor="ctr">
                    <a:solidFill>
                      <a:srgbClr val="92D050"/>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156515">
                <a:tc>
                  <a:txBody>
                    <a:bodyPr/>
                    <a:lstStyle/>
                    <a:p>
                      <a:pPr algn="l" fontAlgn="ctr"/>
                      <a:r>
                        <a:rPr lang="ru-RU" sz="500" b="1" u="none" strike="noStrike" dirty="0">
                          <a:effectLst/>
                        </a:rPr>
                        <a:t> </a:t>
                      </a:r>
                      <a:endParaRPr lang="ru-RU" sz="5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ru-RU" sz="600" b="1" u="none" strike="noStrike" dirty="0">
                          <a:effectLst/>
                        </a:rPr>
                        <a:t> </a:t>
                      </a:r>
                      <a:endParaRPr lang="ru-RU" sz="6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en-US" sz="700" b="1" u="none" strike="noStrike" dirty="0" err="1">
                          <a:effectLst/>
                        </a:rPr>
                        <a:t>ru</a:t>
                      </a:r>
                      <a:r>
                        <a:rPr lang="ru-RU" sz="700" b="1" u="none" strike="noStrike" dirty="0">
                          <a:effectLst/>
                        </a:rPr>
                        <a:t>ВВ+</a:t>
                      </a:r>
                      <a:endParaRPr lang="ru-RU" sz="700" b="1" i="0" u="none" strike="noStrike" dirty="0">
                        <a:solidFill>
                          <a:srgbClr val="000000"/>
                        </a:solidFill>
                        <a:effectLst/>
                        <a:latin typeface="Calibri"/>
                      </a:endParaRPr>
                    </a:p>
                  </a:txBody>
                  <a:tcPr marL="3204" marR="3204" marT="3204" marB="0" anchor="ctr">
                    <a:solidFill>
                      <a:schemeClr val="bg1"/>
                    </a:solidFill>
                  </a:tcPr>
                </a:tc>
                <a:tc rowSpan="4">
                  <a:txBody>
                    <a:bodyPr/>
                    <a:lstStyle/>
                    <a:p>
                      <a:pPr algn="ctr" fontAlgn="ctr"/>
                      <a:r>
                        <a:rPr lang="ru-RU" sz="500" b="1" u="none" strike="noStrike" dirty="0">
                          <a:effectLst/>
                        </a:rPr>
                        <a:t>Удмуртская Республика</a:t>
                      </a:r>
                      <a:br>
                        <a:rPr lang="ru-RU" sz="500" b="1" u="none" strike="noStrike" dirty="0">
                          <a:effectLst/>
                        </a:rPr>
                      </a:br>
                      <a:r>
                        <a:rPr lang="ru-RU" sz="500" b="1" u="none" strike="noStrike" dirty="0" err="1" smtClean="0">
                          <a:effectLst/>
                        </a:rPr>
                        <a:t>Республика</a:t>
                      </a:r>
                      <a:r>
                        <a:rPr lang="ru-RU" sz="500" b="1" u="none" strike="noStrike" dirty="0" smtClean="0">
                          <a:effectLst/>
                        </a:rPr>
                        <a:t> Карелия</a:t>
                      </a:r>
                      <a:endParaRPr lang="ru-RU" sz="500" b="1" i="0" u="none" strike="noStrike" dirty="0">
                        <a:solidFill>
                          <a:srgbClr val="000000"/>
                        </a:solidFill>
                        <a:effectLst/>
                        <a:latin typeface="Calibri"/>
                      </a:endParaRPr>
                    </a:p>
                  </a:txBody>
                  <a:tcPr marL="3204" marR="3204" marT="3204" marB="0" anchor="ctr">
                    <a:solidFill>
                      <a:srgbClr val="92D050"/>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156515">
                <a:tc>
                  <a:txBody>
                    <a:bodyPr/>
                    <a:lstStyle/>
                    <a:p>
                      <a:pPr algn="ctr" fontAlgn="ctr"/>
                      <a:r>
                        <a:rPr lang="ru-RU" sz="500" b="1" u="none" strike="noStrike" dirty="0">
                          <a:effectLst/>
                        </a:rPr>
                        <a:t> </a:t>
                      </a:r>
                      <a:endParaRPr lang="ru-RU" sz="500" b="1" i="0" u="none" strike="noStrike" dirty="0">
                        <a:solidFill>
                          <a:srgbClr val="000000"/>
                        </a:solidFill>
                        <a:effectLst/>
                        <a:latin typeface="Calibri"/>
                      </a:endParaRPr>
                    </a:p>
                  </a:txBody>
                  <a:tcPr marL="3204" marR="3204" marT="3204" marB="0" anchor="ctr">
                    <a:solidFill>
                      <a:schemeClr val="bg1"/>
                    </a:solidFill>
                  </a:tcPr>
                </a:tc>
                <a:tc>
                  <a:txBody>
                    <a:bodyPr/>
                    <a:lstStyle/>
                    <a:p>
                      <a:pPr algn="ctr" fontAlgn="ctr"/>
                      <a:r>
                        <a:rPr lang="en-US" sz="700" b="1" u="none" strike="noStrike" dirty="0" err="1">
                          <a:effectLst/>
                        </a:rPr>
                        <a:t>ru</a:t>
                      </a:r>
                      <a:r>
                        <a:rPr lang="ru-RU" sz="700" b="1" u="none" strike="noStrike" dirty="0">
                          <a:effectLst/>
                        </a:rPr>
                        <a:t>ВВ</a:t>
                      </a:r>
                      <a:endParaRPr lang="ru-RU" sz="700" b="1" i="0" u="none" strike="noStrike" dirty="0">
                        <a:solidFill>
                          <a:srgbClr val="000000"/>
                        </a:solidFill>
                        <a:effectLst/>
                        <a:latin typeface="Calibri"/>
                      </a:endParaRPr>
                    </a:p>
                  </a:txBody>
                  <a:tcPr marL="3204" marR="3204" marT="3204" marB="0" anchor="ctr">
                    <a:solidFill>
                      <a:schemeClr val="bg1"/>
                    </a:solidFill>
                  </a:tcPr>
                </a:tc>
                <a:tc rowSpan="3">
                  <a:txBody>
                    <a:bodyPr/>
                    <a:lstStyle/>
                    <a:p>
                      <a:pPr algn="ctr" fontAlgn="ctr"/>
                      <a:r>
                        <a:rPr lang="ru-RU" sz="500" b="1" u="none" strike="noStrike" dirty="0">
                          <a:effectLst/>
                        </a:rPr>
                        <a:t> </a:t>
                      </a:r>
                      <a:endParaRPr lang="ru-RU" sz="500" b="1" i="0" u="none" strike="noStrike" dirty="0">
                        <a:solidFill>
                          <a:srgbClr val="000000"/>
                        </a:solidFill>
                        <a:effectLst/>
                        <a:latin typeface="Calibri"/>
                      </a:endParaRPr>
                    </a:p>
                  </a:txBody>
                  <a:tcPr marL="3204" marR="3204" marT="3204" marB="0" anchor="ctr">
                    <a:solidFill>
                      <a:srgbClr val="92D050"/>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156515">
                <a:tc>
                  <a:txBody>
                    <a:bodyPr/>
                    <a:lstStyle/>
                    <a:p>
                      <a:pPr algn="ctr" fontAlgn="ctr"/>
                      <a:r>
                        <a:rPr lang="en-US" sz="700" b="1" u="none" strike="noStrike" dirty="0" err="1">
                          <a:effectLst/>
                        </a:rPr>
                        <a:t>ru</a:t>
                      </a:r>
                      <a:r>
                        <a:rPr lang="ru-RU" sz="700" b="1" u="none" strike="noStrike" dirty="0">
                          <a:effectLst/>
                        </a:rPr>
                        <a:t>ВВ-</a:t>
                      </a:r>
                      <a:endParaRPr lang="ru-RU" sz="700" b="1" i="0" u="none" strike="noStrike" dirty="0">
                        <a:solidFill>
                          <a:srgbClr val="000000"/>
                        </a:solidFill>
                        <a:effectLst/>
                        <a:latin typeface="Calibri"/>
                      </a:endParaRPr>
                    </a:p>
                  </a:txBody>
                  <a:tcPr marL="3204" marR="3204" marT="3204" marB="0" anchor="ctr">
                    <a:solidFill>
                      <a:schemeClr val="bg1"/>
                    </a:solidFill>
                  </a:tcPr>
                </a:tc>
                <a:tc rowSpan="2">
                  <a:txBody>
                    <a:bodyPr/>
                    <a:lstStyle/>
                    <a:p>
                      <a:pPr algn="ctr" fontAlgn="ctr"/>
                      <a:r>
                        <a:rPr lang="ru-RU" sz="500" b="1" u="none" strike="noStrike" dirty="0">
                          <a:effectLst/>
                        </a:rPr>
                        <a:t> </a:t>
                      </a:r>
                      <a:endParaRPr lang="ru-RU" sz="500" b="1" i="0" u="none" strike="noStrike" dirty="0">
                        <a:solidFill>
                          <a:srgbClr val="000000"/>
                        </a:solidFill>
                        <a:effectLst/>
                        <a:latin typeface="Calibri"/>
                      </a:endParaRPr>
                    </a:p>
                  </a:txBody>
                  <a:tcPr marL="3204" marR="3204" marT="3204" marB="0" anchor="ctr">
                    <a:solidFill>
                      <a:srgbClr val="92D050"/>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104826">
                <a:tc>
                  <a:txBody>
                    <a:bodyPr/>
                    <a:lstStyle/>
                    <a:p>
                      <a:pPr algn="ctr" fontAlgn="ctr"/>
                      <a:r>
                        <a:rPr lang="ru-RU" sz="500" b="1" u="none" strike="noStrike" dirty="0">
                          <a:effectLst/>
                        </a:rPr>
                        <a:t> </a:t>
                      </a:r>
                      <a:endParaRPr lang="ru-RU" sz="500" b="1" i="0" u="none" strike="noStrike" dirty="0">
                        <a:solidFill>
                          <a:srgbClr val="000000"/>
                        </a:solidFill>
                        <a:effectLst/>
                        <a:latin typeface="Calibri"/>
                      </a:endParaRPr>
                    </a:p>
                  </a:txBody>
                  <a:tcPr marL="3204" marR="3204" marT="3204" marB="0" anchor="ctr">
                    <a:solidFill>
                      <a:srgbClr val="92D050"/>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219966">
                <a:tc gridSpan="3">
                  <a:txBody>
                    <a:bodyPr/>
                    <a:lstStyle/>
                    <a:p>
                      <a:pPr algn="ctr" fontAlgn="ctr"/>
                      <a:r>
                        <a:rPr lang="ru-RU" sz="500" b="1" u="none" strike="noStrike" dirty="0">
                          <a:effectLst/>
                        </a:rPr>
                        <a:t>умеренно низкий уровень кредитоспособности</a:t>
                      </a:r>
                      <a:endParaRPr lang="ru-RU" sz="500" b="1" i="0" u="none" strike="noStrike" dirty="0">
                        <a:solidFill>
                          <a:srgbClr val="000000"/>
                        </a:solidFill>
                        <a:effectLst/>
                        <a:latin typeface="Calibri"/>
                      </a:endParaRPr>
                    </a:p>
                  </a:txBody>
                  <a:tcPr marL="3204" marR="3204" marT="3204" marB="0" anchor="ctr">
                    <a:solidFill>
                      <a:schemeClr val="accent3">
                        <a:lumMod val="20000"/>
                        <a:lumOff val="80000"/>
                      </a:schemeClr>
                    </a:solidFill>
                  </a:tcPr>
                </a:tc>
                <a:tc hMerge="1">
                  <a:txBody>
                    <a:bodyPr/>
                    <a:lstStyle/>
                    <a:p>
                      <a:endParaRPr lang="ru-RU"/>
                    </a:p>
                  </a:txBody>
                  <a:tcPr/>
                </a:tc>
                <a:tc hMerge="1">
                  <a:txBody>
                    <a:bodyPr/>
                    <a:lstStyle/>
                    <a:p>
                      <a:endParaRPr lang="ru-RU"/>
                    </a:p>
                  </a:txBody>
                  <a:tcPr/>
                </a:tc>
                <a:tc gridSpan="3">
                  <a:txBody>
                    <a:bodyPr/>
                    <a:lstStyle/>
                    <a:p>
                      <a:pPr algn="ctr" fontAlgn="ctr"/>
                      <a:r>
                        <a:rPr lang="ru-RU" sz="500" b="1" u="none" strike="noStrike" dirty="0">
                          <a:effectLst/>
                        </a:rPr>
                        <a:t>умеренный уровень кредитоспособности</a:t>
                      </a:r>
                      <a:endParaRPr lang="ru-RU" sz="500" b="1" i="0" u="none" strike="noStrike" dirty="0">
                        <a:solidFill>
                          <a:srgbClr val="000000"/>
                        </a:solidFill>
                        <a:effectLst/>
                        <a:latin typeface="Calibri"/>
                      </a:endParaRPr>
                    </a:p>
                  </a:txBody>
                  <a:tcPr marL="3204" marR="3204" marT="3204" marB="0" anchor="ctr">
                    <a:solidFill>
                      <a:schemeClr val="accent3">
                        <a:lumMod val="20000"/>
                        <a:lumOff val="80000"/>
                      </a:schemeClr>
                    </a:solidFill>
                  </a:tcPr>
                </a:tc>
                <a:tc hMerge="1">
                  <a:txBody>
                    <a:bodyPr/>
                    <a:lstStyle/>
                    <a:p>
                      <a:endParaRPr lang="ru-RU"/>
                    </a:p>
                  </a:txBody>
                  <a:tcPr/>
                </a:tc>
                <a:tc hMerge="1">
                  <a:txBody>
                    <a:bodyPr/>
                    <a:lstStyle/>
                    <a:p>
                      <a:endParaRPr lang="ru-RU"/>
                    </a:p>
                  </a:txBody>
                  <a:tcPr/>
                </a:tc>
                <a:tc gridSpan="3">
                  <a:txBody>
                    <a:bodyPr/>
                    <a:lstStyle/>
                    <a:p>
                      <a:pPr algn="ctr" fontAlgn="ctr"/>
                      <a:r>
                        <a:rPr lang="ru-RU" sz="500" b="1" u="none" strike="noStrike" dirty="0">
                          <a:effectLst/>
                        </a:rPr>
                        <a:t>умеренно высокий уровень кредитоспособности</a:t>
                      </a:r>
                      <a:endParaRPr lang="ru-RU" sz="500" b="1" i="0" u="none" strike="noStrike" dirty="0">
                        <a:solidFill>
                          <a:srgbClr val="000000"/>
                        </a:solidFill>
                        <a:effectLst/>
                        <a:latin typeface="Calibri"/>
                      </a:endParaRPr>
                    </a:p>
                  </a:txBody>
                  <a:tcPr marL="3204" marR="3204" marT="3204" marB="0" anchor="ctr">
                    <a:solidFill>
                      <a:schemeClr val="accent3">
                        <a:lumMod val="20000"/>
                        <a:lumOff val="80000"/>
                      </a:schemeClr>
                    </a:solidFill>
                  </a:tcPr>
                </a:tc>
                <a:tc hMerge="1">
                  <a:txBody>
                    <a:bodyPr/>
                    <a:lstStyle/>
                    <a:p>
                      <a:endParaRPr lang="ru-RU"/>
                    </a:p>
                  </a:txBody>
                  <a:tcPr/>
                </a:tc>
                <a:tc hMerge="1">
                  <a:txBody>
                    <a:bodyPr/>
                    <a:lstStyle/>
                    <a:p>
                      <a:endParaRPr lang="ru-RU"/>
                    </a:p>
                  </a:txBody>
                  <a:tcPr/>
                </a:tc>
                <a:tc gridSpan="3">
                  <a:txBody>
                    <a:bodyPr/>
                    <a:lstStyle/>
                    <a:p>
                      <a:pPr algn="ctr" fontAlgn="ctr"/>
                      <a:r>
                        <a:rPr lang="ru-RU" sz="500" b="1" u="none" strike="noStrike" dirty="0">
                          <a:effectLst/>
                        </a:rPr>
                        <a:t>высокий уровень кредитоспособности, незначительно ниже, чем максимальный</a:t>
                      </a:r>
                      <a:endParaRPr lang="ru-RU" sz="500" b="1" i="0" u="none" strike="noStrike" dirty="0">
                        <a:solidFill>
                          <a:srgbClr val="000000"/>
                        </a:solidFill>
                        <a:effectLst/>
                        <a:latin typeface="Calibri"/>
                      </a:endParaRPr>
                    </a:p>
                  </a:txBody>
                  <a:tcPr marL="3204" marR="3204" marT="3204" marB="0" anchor="ctr">
                    <a:solidFill>
                      <a:schemeClr val="accent3">
                        <a:lumMod val="20000"/>
                        <a:lumOff val="80000"/>
                      </a:schemeClr>
                    </a:solidFill>
                  </a:tcPr>
                </a:tc>
                <a:tc hMerge="1">
                  <a:txBody>
                    <a:bodyPr/>
                    <a:lstStyle/>
                    <a:p>
                      <a:endParaRPr lang="ru-RU"/>
                    </a:p>
                  </a:txBody>
                  <a:tcPr/>
                </a:tc>
                <a:tc hMerge="1">
                  <a:txBody>
                    <a:bodyPr/>
                    <a:lstStyle/>
                    <a:p>
                      <a:endParaRPr lang="ru-RU"/>
                    </a:p>
                  </a:txBody>
                  <a:tcPr/>
                </a:tc>
                <a:tc>
                  <a:txBody>
                    <a:bodyPr/>
                    <a:lstStyle/>
                    <a:p>
                      <a:pPr algn="ctr" fontAlgn="ctr"/>
                      <a:r>
                        <a:rPr lang="ru-RU" sz="500" b="1" u="none" strike="noStrike" dirty="0">
                          <a:effectLst/>
                        </a:rPr>
                        <a:t>максимальный уровень кредитоспособности </a:t>
                      </a:r>
                      <a:endParaRPr lang="ru-RU" sz="500" b="1" i="0" u="none" strike="noStrike" dirty="0">
                        <a:solidFill>
                          <a:srgbClr val="000000"/>
                        </a:solidFill>
                        <a:effectLst/>
                        <a:latin typeface="Calibri"/>
                      </a:endParaRPr>
                    </a:p>
                  </a:txBody>
                  <a:tcPr marL="3204" marR="3204" marT="3204" marB="0" anchor="ctr">
                    <a:solidFill>
                      <a:schemeClr val="accent3">
                        <a:lumMod val="20000"/>
                        <a:lumOff val="80000"/>
                      </a:schemeClr>
                    </a:solidFill>
                  </a:tcPr>
                </a:tc>
              </a:tr>
            </a:tbl>
          </a:graphicData>
        </a:graphic>
      </p:graphicFrame>
    </p:spTree>
    <p:extLst>
      <p:ext uri="{BB962C8B-B14F-4D97-AF65-F5344CB8AC3E}">
        <p14:creationId xmlns:p14="http://schemas.microsoft.com/office/powerpoint/2010/main" val="2262324927"/>
      </p:ext>
    </p:extLst>
  </p:cSld>
  <p:clrMapOvr>
    <a:masterClrMapping/>
  </p:clrMapOvr>
  <p:transition spd="med">
    <p:push/>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23949" y="5031939"/>
            <a:ext cx="4572000" cy="2031325"/>
          </a:xfrm>
          <a:prstGeom prst="rect">
            <a:avLst/>
          </a:prstGeom>
        </p:spPr>
        <p:txBody>
          <a:bodyPr>
            <a:spAutoFit/>
          </a:bodyPr>
          <a:lstStyle/>
          <a:p>
            <a:r>
              <a:rPr lang="ru-RU" sz="1400" b="1" dirty="0"/>
              <a:t>Адрес:</a:t>
            </a:r>
            <a:r>
              <a:rPr lang="ru-RU" sz="1400" dirty="0"/>
              <a:t/>
            </a:r>
            <a:br>
              <a:rPr lang="ru-RU" sz="1400" dirty="0"/>
            </a:br>
            <a:r>
              <a:rPr lang="ru-RU" sz="1400" dirty="0"/>
              <a:t>420015, г. Казань, ул. Пушкина, д. 37</a:t>
            </a:r>
          </a:p>
          <a:p>
            <a:r>
              <a:rPr lang="ru-RU" sz="1400" b="1" dirty="0"/>
              <a:t>Телефон:</a:t>
            </a:r>
            <a:r>
              <a:rPr lang="ru-RU" sz="1400" dirty="0"/>
              <a:t/>
            </a:r>
            <a:br>
              <a:rPr lang="ru-RU" sz="1400" dirty="0"/>
            </a:br>
            <a:r>
              <a:rPr lang="ru-RU" sz="1400" dirty="0"/>
              <a:t>+7 (843) 264-79-06, 264-37-45</a:t>
            </a:r>
          </a:p>
          <a:p>
            <a:r>
              <a:rPr lang="ru-RU" sz="1400" b="1" dirty="0"/>
              <a:t>Факс:</a:t>
            </a:r>
            <a:r>
              <a:rPr lang="ru-RU" sz="1400" dirty="0"/>
              <a:t/>
            </a:r>
            <a:br>
              <a:rPr lang="ru-RU" sz="1400" dirty="0"/>
            </a:br>
            <a:r>
              <a:rPr lang="ru-RU" sz="1400" dirty="0"/>
              <a:t>+7 (843) 264-78-01</a:t>
            </a:r>
          </a:p>
          <a:p>
            <a:r>
              <a:rPr lang="ru-RU" sz="1400" b="1" dirty="0"/>
              <a:t>E-</a:t>
            </a:r>
            <a:r>
              <a:rPr lang="ru-RU" sz="1400" b="1" dirty="0" err="1"/>
              <a:t>Mail</a:t>
            </a:r>
            <a:r>
              <a:rPr lang="ru-RU" sz="1400" b="1" dirty="0"/>
              <a:t>:</a:t>
            </a:r>
            <a:r>
              <a:rPr lang="ru-RU" sz="1400" dirty="0"/>
              <a:t/>
            </a:r>
            <a:br>
              <a:rPr lang="ru-RU" sz="1400" dirty="0"/>
            </a:br>
            <a:r>
              <a:rPr lang="ru-RU" sz="1400" dirty="0">
                <a:hlinkClick r:id="rId2"/>
              </a:rPr>
              <a:t>minfin@tatar.ru</a:t>
            </a:r>
            <a:r>
              <a:rPr lang="ru-RU" sz="1400" dirty="0"/>
              <a:t/>
            </a:r>
            <a:br>
              <a:rPr lang="ru-RU" sz="1400" dirty="0"/>
            </a:br>
            <a:endParaRPr lang="ru-RU" sz="1400" dirty="0"/>
          </a:p>
        </p:txBody>
      </p:sp>
      <p:sp>
        <p:nvSpPr>
          <p:cNvPr id="6" name="Прямоугольник 5"/>
          <p:cNvSpPr/>
          <p:nvPr/>
        </p:nvSpPr>
        <p:spPr>
          <a:xfrm>
            <a:off x="5357811" y="5732442"/>
            <a:ext cx="3159968" cy="400110"/>
          </a:xfrm>
          <a:prstGeom prst="rect">
            <a:avLst/>
          </a:prstGeom>
        </p:spPr>
        <p:txBody>
          <a:bodyPr wrap="none" anchor="ctr">
            <a:spAutoFit/>
          </a:bodyPr>
          <a:lstStyle/>
          <a:p>
            <a:r>
              <a:rPr lang="en-US" sz="2000" b="1" dirty="0" smtClean="0">
                <a:solidFill>
                  <a:schemeClr val="accent3"/>
                </a:solidFill>
              </a:rPr>
              <a:t>www.minfin.tatarstan.ru</a:t>
            </a:r>
            <a:endParaRPr lang="ru-RU" sz="2000" b="1" dirty="0">
              <a:solidFill>
                <a:schemeClr val="accent3"/>
              </a:solidFill>
            </a:endParaRPr>
          </a:p>
        </p:txBody>
      </p:sp>
      <p:pic>
        <p:nvPicPr>
          <p:cNvPr id="2" name="Рисунок 1"/>
          <p:cNvPicPr>
            <a:picLocks noChangeAspect="1"/>
          </p:cNvPicPr>
          <p:nvPr/>
        </p:nvPicPr>
        <p:blipFill rotWithShape="1">
          <a:blip r:embed="rId3"/>
          <a:srcRect t="14750"/>
          <a:stretch/>
        </p:blipFill>
        <p:spPr>
          <a:xfrm>
            <a:off x="828674" y="323849"/>
            <a:ext cx="8084637" cy="41746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7624928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МФ РТ 2015">
      <a:dk1>
        <a:sysClr val="windowText" lastClr="000000"/>
      </a:dk1>
      <a:lt1>
        <a:sysClr val="window" lastClr="FFFFFF"/>
      </a:lt1>
      <a:dk2>
        <a:srgbClr val="1F497D"/>
      </a:dk2>
      <a:lt2>
        <a:srgbClr val="EEECE1"/>
      </a:lt2>
      <a:accent1>
        <a:srgbClr val="0081C5"/>
      </a:accent1>
      <a:accent2>
        <a:srgbClr val="DA1B23"/>
      </a:accent2>
      <a:accent3>
        <a:srgbClr val="138815"/>
      </a:accent3>
      <a:accent4>
        <a:srgbClr val="A6A6A6"/>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75381</TotalTime>
  <Words>24190</Words>
  <Application>Microsoft Office PowerPoint</Application>
  <PresentationFormat>Экран (4:3)</PresentationFormat>
  <Paragraphs>4048</Paragraphs>
  <Slides>93</Slides>
  <Notes>6</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93</vt:i4>
      </vt:variant>
    </vt:vector>
  </HeadingPairs>
  <TitlesOfParts>
    <vt:vector size="95" baseType="lpstr">
      <vt:lpstr>Тема Office</vt:lpstr>
      <vt:lpstr>Image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Семен Сингаевский</dc:creator>
  <cp:lastModifiedBy>Минфин РТ - Алсу Назиповна Хусаинова</cp:lastModifiedBy>
  <cp:revision>1560</cp:revision>
  <cp:lastPrinted>2021-07-26T05:58:07Z</cp:lastPrinted>
  <dcterms:created xsi:type="dcterms:W3CDTF">2015-08-31T08:00:32Z</dcterms:created>
  <dcterms:modified xsi:type="dcterms:W3CDTF">2021-07-28T09:33:42Z</dcterms:modified>
</cp:coreProperties>
</file>